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commentAuthors.xml" ContentType="application/vnd.openxmlformats-officedocument.presentationml.commentAuthors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png" ContentType="image/png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76" r:id="rId3"/>
    <p:sldId id="277" r:id="rId4"/>
    <p:sldId id="275" r:id="rId5"/>
    <p:sldId id="303" r:id="rId6"/>
    <p:sldId id="305" r:id="rId7"/>
    <p:sldId id="306" r:id="rId8"/>
    <p:sldId id="278" r:id="rId9"/>
    <p:sldId id="279" r:id="rId10"/>
    <p:sldId id="309" r:id="rId11"/>
    <p:sldId id="282" r:id="rId12"/>
    <p:sldId id="283" r:id="rId13"/>
    <p:sldId id="285" r:id="rId14"/>
    <p:sldId id="286" r:id="rId15"/>
    <p:sldId id="287" r:id="rId16"/>
    <p:sldId id="308" r:id="rId17"/>
    <p:sldId id="289" r:id="rId18"/>
    <p:sldId id="290" r:id="rId19"/>
    <p:sldId id="291" r:id="rId20"/>
    <p:sldId id="292" r:id="rId21"/>
    <p:sldId id="293" r:id="rId22"/>
    <p:sldId id="310" r:id="rId23"/>
    <p:sldId id="295" r:id="rId24"/>
    <p:sldId id="296" r:id="rId25"/>
    <p:sldId id="297" r:id="rId26"/>
    <p:sldId id="298" r:id="rId27"/>
    <p:sldId id="299" r:id="rId28"/>
    <p:sldId id="300" r:id="rId29"/>
    <p:sldId id="30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Office 2004 Test Drive User" initials="P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0830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87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viewProps" Target="viewProps.xml"/><Relationship Id="rId3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3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interSettings" Target="printerSettings/printerSettings1.bin"/><Relationship Id="rId37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C5413-9746-1943-B0FD-B23C2A530297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D115A-F8FE-9E48-B89D-D2C8D3DFE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55E74-F7D3-F44A-B783-089D55384BB5}" type="slidenum">
              <a:rPr lang="en-US"/>
              <a:pPr/>
              <a:t>24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2F0FB4-B28A-E649-B1B6-507CA80A3472}" type="slidenum">
              <a:rPr lang="en-US"/>
              <a:pPr/>
              <a:t>25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89B7A-A590-8F48-BA18-BF1DC7191661}" type="slidenum">
              <a:rPr lang="en-US"/>
              <a:pPr/>
              <a:t>26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A72CF2-8739-F64B-B16C-B8C7E4792CC3}" type="slidenum">
              <a:rPr lang="en-US"/>
              <a:pPr/>
              <a:t>27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ED1431-6EEA-B944-A0BA-77F7AD1874A4}" type="slidenum">
              <a:rPr lang="en-US"/>
              <a:pPr/>
              <a:t>28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54E606-06FA-4A4A-ACD0-989FD4A6DE01}" type="slidenum">
              <a:rPr lang="en-US"/>
              <a:pPr/>
              <a:t>29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C2FD79-80E4-6442-9F55-7C695AF6140A}" type="slidenum">
              <a:rPr lang="en-US"/>
              <a:pPr/>
              <a:t>4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Should</a:t>
            </a:r>
            <a:r>
              <a:rPr lang="en-US" baseline="0" dirty="0" smtClean="0"/>
              <a:t> we hide this slide?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D115A-F8FE-9E48-B89D-D2C8D3DFECE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A7902-FB6D-5D4A-988E-BFCE55764F5F}" type="slidenum">
              <a:rPr lang="en-US"/>
              <a:pPr/>
              <a:t>17</a:t>
            </a:fld>
            <a:endParaRPr lang="en-US"/>
          </a:p>
        </p:txBody>
      </p:sp>
      <p:sp>
        <p:nvSpPr>
          <p:cNvPr id="31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BC4324-13F8-2541-84DA-B1EBE67BBD52}" type="slidenum">
              <a:rPr lang="en-US"/>
              <a:pPr/>
              <a:t>18</a:t>
            </a:fld>
            <a:endParaRPr lang="en-US"/>
          </a:p>
        </p:txBody>
      </p:sp>
      <p:sp>
        <p:nvSpPr>
          <p:cNvPr id="32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88BEE9-BD07-D74C-AA64-E9D66F68B0AB}" type="slidenum">
              <a:rPr lang="en-US"/>
              <a:pPr/>
              <a:t>19</a:t>
            </a:fld>
            <a:endParaRPr lang="en-US"/>
          </a:p>
        </p:txBody>
      </p:sp>
      <p:sp>
        <p:nvSpPr>
          <p:cNvPr id="337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DE166-72CE-FB4C-8EDE-ADD398DE0C50}" type="slidenum">
              <a:rPr lang="en-US"/>
              <a:pPr/>
              <a:t>20</a:t>
            </a:fld>
            <a:endParaRPr lang="en-US"/>
          </a:p>
        </p:txBody>
      </p:sp>
      <p:sp>
        <p:nvSpPr>
          <p:cNvPr id="348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7DB0C5-4A9C-1446-9A0E-AB752A9CE741}" type="slidenum">
              <a:rPr lang="en-US"/>
              <a:pPr/>
              <a:t>21</a:t>
            </a:fld>
            <a:endParaRPr lang="en-US"/>
          </a:p>
        </p:txBody>
      </p:sp>
      <p:sp>
        <p:nvSpPr>
          <p:cNvPr id="358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361244-1C1A-D54B-819C-1E7F1AF7D2AD}" type="slidenum">
              <a:rPr lang="en-US"/>
              <a:pPr/>
              <a:t>23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51BE-6625-944E-8C21-AA8C77A6604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83E2-24F2-E94B-97A4-51591A9C51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51BE-6625-944E-8C21-AA8C77A6604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83E2-24F2-E94B-97A4-51591A9C51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51BE-6625-944E-8C21-AA8C77A6604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83E2-24F2-E94B-97A4-51591A9C51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51BE-6625-944E-8C21-AA8C77A6604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83E2-24F2-E94B-97A4-51591A9C51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51BE-6625-944E-8C21-AA8C77A6604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83E2-24F2-E94B-97A4-51591A9C51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51BE-6625-944E-8C21-AA8C77A6604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83E2-24F2-E94B-97A4-51591A9C51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51BE-6625-944E-8C21-AA8C77A6604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83E2-24F2-E94B-97A4-51591A9C51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51BE-6625-944E-8C21-AA8C77A6604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83E2-24F2-E94B-97A4-51591A9C51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51BE-6625-944E-8C21-AA8C77A6604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83E2-24F2-E94B-97A4-51591A9C51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51BE-6625-944E-8C21-AA8C77A6604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83E2-24F2-E94B-97A4-51591A9C51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51BE-6625-944E-8C21-AA8C77A6604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83E2-24F2-E94B-97A4-51591A9C51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F51BE-6625-944E-8C21-AA8C77A6604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C83E2-24F2-E94B-97A4-51591A9C51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video" Target="movie-8-4.sm-2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Relationship Id="rId3" Type="http://schemas.openxmlformats.org/officeDocument/2006/relationships/image" Target="../media/image22.gif"/><Relationship Id="rId5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video" Target="file://localhost/Users/ptesta/WORK/PRESENTAZIONI/SDO_AstroStats/May_5_DR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4.jpeg"/><Relationship Id="rId4" Type="http://schemas.openxmlformats.org/officeDocument/2006/relationships/image" Target="../media/image4.jpeg"/><Relationship Id="rId7" Type="http://schemas.openxmlformats.org/officeDocument/2006/relationships/image" Target="../media/image7.jpeg"/><Relationship Id="rId11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0" Type="http://schemas.openxmlformats.org/officeDocument/2006/relationships/image" Target="../media/image10.jpeg"/><Relationship Id="rId5" Type="http://schemas.openxmlformats.org/officeDocument/2006/relationships/image" Target="../media/image5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9" Type="http://schemas.openxmlformats.org/officeDocument/2006/relationships/image" Target="../media/image9.jpeg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1" Type="http://schemas.openxmlformats.org/officeDocument/2006/relationships/video" Target="file://localhost/Users/ptesta/WORK/PRESENTAZIONI/CfAColloq_Aug2010/AVC_MarkCheung_2010Aug0102.mov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1" Type="http://schemas.openxmlformats.org/officeDocument/2006/relationships/video" Target="file://localhost/Users/ptesta/WORK/PRESENTAZIONI/SDO_AstroStats/AVC_KarelSchrijver_20100807T174838-20100807T235418_SDO_211-193-171-6173_288.7_20100809_185623.mov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794008"/>
            <a:ext cx="8229600" cy="19812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Challenges in data distribution and Analysis with the Solar Dynamics Observatory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799" y="4885282"/>
            <a:ext cx="7095067" cy="1159923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0090"/>
                </a:solidFill>
              </a:rPr>
              <a:t>Alisdair</a:t>
            </a:r>
            <a:r>
              <a:rPr lang="en-US" sz="2800" dirty="0" smtClean="0">
                <a:solidFill>
                  <a:srgbClr val="000090"/>
                </a:solidFill>
              </a:rPr>
              <a:t> Davey, Paola </a:t>
            </a:r>
            <a:r>
              <a:rPr lang="en-US" sz="2800" dirty="0" err="1" smtClean="0">
                <a:solidFill>
                  <a:srgbClr val="000090"/>
                </a:solidFill>
              </a:rPr>
              <a:t>Testa</a:t>
            </a:r>
            <a:r>
              <a:rPr lang="en-US" sz="2800" dirty="0" smtClean="0">
                <a:solidFill>
                  <a:srgbClr val="000090"/>
                </a:solidFill>
              </a:rPr>
              <a:t>,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&amp; SDO Feature Finding Team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7" name="Picture 6" descr="logo_sd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52400"/>
            <a:ext cx="2857500" cy="28194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61994" y="4672022"/>
            <a:ext cx="7756299" cy="1588"/>
          </a:xfrm>
          <a:prstGeom prst="line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tx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1736" y="6417732"/>
            <a:ext cx="529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AstroStat</a:t>
            </a:r>
            <a:r>
              <a:rPr lang="en-US" dirty="0" smtClean="0"/>
              <a:t> workshop – Cambridge, August 25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676525" y="304800"/>
            <a:ext cx="419698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 dirty="0">
                <a:solidFill>
                  <a:srgbClr val="000000"/>
                </a:solidFill>
              </a:rPr>
              <a:t>Flow of SDO Image Data</a:t>
            </a: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304800" y="1295400"/>
            <a:ext cx="7391400" cy="4945063"/>
            <a:chOff x="432" y="960"/>
            <a:chExt cx="4656" cy="3115"/>
          </a:xfrm>
        </p:grpSpPr>
        <p:sp>
          <p:nvSpPr>
            <p:cNvPr id="13315" name="AutoShape 3"/>
            <p:cNvSpPr>
              <a:spLocks noChangeArrowheads="1"/>
            </p:cNvSpPr>
            <p:nvPr/>
          </p:nvSpPr>
          <p:spPr bwMode="auto">
            <a:xfrm>
              <a:off x="432" y="1776"/>
              <a:ext cx="576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JSOC</a:t>
              </a:r>
            </a:p>
          </p:txBody>
        </p:sp>
        <p:sp>
          <p:nvSpPr>
            <p:cNvPr id="13316" name="AutoShape 4"/>
            <p:cNvSpPr>
              <a:spLocks noChangeArrowheads="1"/>
            </p:cNvSpPr>
            <p:nvPr/>
          </p:nvSpPr>
          <p:spPr bwMode="auto">
            <a:xfrm>
              <a:off x="1584" y="960"/>
              <a:ext cx="576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SDAC</a:t>
              </a:r>
            </a:p>
          </p:txBody>
        </p:sp>
        <p:sp>
          <p:nvSpPr>
            <p:cNvPr id="13317" name="AutoShape 5"/>
            <p:cNvSpPr>
              <a:spLocks noChangeArrowheads="1"/>
            </p:cNvSpPr>
            <p:nvPr/>
          </p:nvSpPr>
          <p:spPr bwMode="auto">
            <a:xfrm>
              <a:off x="1584" y="1776"/>
              <a:ext cx="576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SAO</a:t>
              </a:r>
            </a:p>
          </p:txBody>
        </p:sp>
        <p:sp>
          <p:nvSpPr>
            <p:cNvPr id="13318" name="AutoShape 6"/>
            <p:cNvSpPr>
              <a:spLocks noChangeArrowheads="1"/>
            </p:cNvSpPr>
            <p:nvPr/>
          </p:nvSpPr>
          <p:spPr bwMode="auto">
            <a:xfrm>
              <a:off x="3696" y="1776"/>
              <a:ext cx="576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200"/>
                <a:t>UCLan</a:t>
              </a:r>
            </a:p>
          </p:txBody>
        </p:sp>
        <p:sp>
          <p:nvSpPr>
            <p:cNvPr id="13319" name="AutoShape 7"/>
            <p:cNvSpPr>
              <a:spLocks noChangeArrowheads="1"/>
            </p:cNvSpPr>
            <p:nvPr/>
          </p:nvSpPr>
          <p:spPr bwMode="auto">
            <a:xfrm>
              <a:off x="1584" y="3456"/>
              <a:ext cx="576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20" name="AutoShape 8"/>
            <p:cNvSpPr>
              <a:spLocks noChangeArrowheads="1"/>
            </p:cNvSpPr>
            <p:nvPr/>
          </p:nvSpPr>
          <p:spPr bwMode="auto">
            <a:xfrm>
              <a:off x="1584" y="2640"/>
              <a:ext cx="576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NSO</a:t>
              </a:r>
            </a:p>
          </p:txBody>
        </p:sp>
        <p:sp>
          <p:nvSpPr>
            <p:cNvPr id="13321" name="AutoShape 9"/>
            <p:cNvSpPr>
              <a:spLocks noChangeArrowheads="1"/>
            </p:cNvSpPr>
            <p:nvPr/>
          </p:nvSpPr>
          <p:spPr bwMode="auto">
            <a:xfrm>
              <a:off x="4512" y="1776"/>
              <a:ext cx="576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IAS</a:t>
              </a:r>
            </a:p>
          </p:txBody>
        </p:sp>
        <p:sp>
          <p:nvSpPr>
            <p:cNvPr id="13322" name="AutoShape 10"/>
            <p:cNvSpPr>
              <a:spLocks noChangeArrowheads="1"/>
            </p:cNvSpPr>
            <p:nvPr/>
          </p:nvSpPr>
          <p:spPr bwMode="auto">
            <a:xfrm>
              <a:off x="2832" y="1776"/>
              <a:ext cx="576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ROB</a:t>
              </a:r>
            </a:p>
          </p:txBody>
        </p:sp>
        <p:sp>
          <p:nvSpPr>
            <p:cNvPr id="13330" name="AutoShape 18"/>
            <p:cNvSpPr>
              <a:spLocks noChangeArrowheads="1"/>
            </p:cNvSpPr>
            <p:nvPr/>
          </p:nvSpPr>
          <p:spPr bwMode="auto">
            <a:xfrm>
              <a:off x="2832" y="3456"/>
              <a:ext cx="576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KIP</a:t>
              </a:r>
            </a:p>
          </p:txBody>
        </p:sp>
        <p:cxnSp>
          <p:nvCxnSpPr>
            <p:cNvPr id="13340" name="AutoShape 28"/>
            <p:cNvCxnSpPr>
              <a:cxnSpLocks noChangeShapeType="1"/>
              <a:stCxn id="13315" idx="2"/>
              <a:endCxn id="13319" idx="1"/>
            </p:cNvCxnSpPr>
            <p:nvPr/>
          </p:nvCxnSpPr>
          <p:spPr bwMode="auto">
            <a:xfrm>
              <a:off x="720" y="2352"/>
              <a:ext cx="864" cy="1392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341" name="AutoShape 29"/>
            <p:cNvCxnSpPr>
              <a:cxnSpLocks noChangeShapeType="1"/>
              <a:stCxn id="13315" idx="3"/>
              <a:endCxn id="13317" idx="1"/>
            </p:cNvCxnSpPr>
            <p:nvPr/>
          </p:nvCxnSpPr>
          <p:spPr bwMode="auto">
            <a:xfrm>
              <a:off x="1008" y="2064"/>
              <a:ext cx="57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342" name="AutoShape 30"/>
            <p:cNvCxnSpPr>
              <a:cxnSpLocks noChangeShapeType="1"/>
              <a:stCxn id="13317" idx="0"/>
              <a:endCxn id="13316" idx="2"/>
            </p:cNvCxnSpPr>
            <p:nvPr/>
          </p:nvCxnSpPr>
          <p:spPr bwMode="auto">
            <a:xfrm flipV="1">
              <a:off x="1872" y="1536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343" name="AutoShape 31"/>
            <p:cNvCxnSpPr>
              <a:cxnSpLocks noChangeShapeType="1"/>
              <a:stCxn id="13319" idx="3"/>
              <a:endCxn id="13330" idx="1"/>
            </p:cNvCxnSpPr>
            <p:nvPr/>
          </p:nvCxnSpPr>
          <p:spPr bwMode="auto">
            <a:xfrm>
              <a:off x="2160" y="3744"/>
              <a:ext cx="67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345" name="AutoShape 33"/>
            <p:cNvCxnSpPr>
              <a:cxnSpLocks noChangeShapeType="1"/>
              <a:stCxn id="13317" idx="2"/>
              <a:endCxn id="13320" idx="0"/>
            </p:cNvCxnSpPr>
            <p:nvPr/>
          </p:nvCxnSpPr>
          <p:spPr bwMode="auto">
            <a:xfrm>
              <a:off x="1872" y="2352"/>
              <a:ext cx="0" cy="2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346" name="AutoShape 34"/>
            <p:cNvCxnSpPr>
              <a:cxnSpLocks noChangeShapeType="1"/>
              <a:stCxn id="13317" idx="3"/>
              <a:endCxn id="13322" idx="1"/>
            </p:cNvCxnSpPr>
            <p:nvPr/>
          </p:nvCxnSpPr>
          <p:spPr bwMode="auto">
            <a:xfrm>
              <a:off x="2160" y="2064"/>
              <a:ext cx="67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347" name="AutoShape 35"/>
            <p:cNvCxnSpPr>
              <a:cxnSpLocks noChangeShapeType="1"/>
              <a:stCxn id="13322" idx="3"/>
              <a:endCxn id="13318" idx="1"/>
            </p:cNvCxnSpPr>
            <p:nvPr/>
          </p:nvCxnSpPr>
          <p:spPr bwMode="auto">
            <a:xfrm>
              <a:off x="3408" y="2064"/>
              <a:ext cx="28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348" name="AutoShape 36"/>
            <p:cNvCxnSpPr>
              <a:cxnSpLocks noChangeShapeType="1"/>
              <a:stCxn id="13318" idx="3"/>
              <a:endCxn id="13321" idx="1"/>
            </p:cNvCxnSpPr>
            <p:nvPr/>
          </p:nvCxnSpPr>
          <p:spPr bwMode="auto">
            <a:xfrm>
              <a:off x="4272" y="2064"/>
              <a:ext cx="24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3349" name="Text Box 37"/>
            <p:cNvSpPr txBox="1">
              <a:spLocks noChangeArrowheads="1"/>
            </p:cNvSpPr>
            <p:nvPr/>
          </p:nvSpPr>
          <p:spPr bwMode="auto">
            <a:xfrm>
              <a:off x="1838" y="3787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50" name="Text Box 38"/>
            <p:cNvSpPr txBox="1">
              <a:spLocks noChangeArrowheads="1"/>
            </p:cNvSpPr>
            <p:nvPr/>
          </p:nvSpPr>
          <p:spPr bwMode="auto">
            <a:xfrm>
              <a:off x="1584" y="3600"/>
              <a:ext cx="5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MPS</a:t>
              </a:r>
            </a:p>
          </p:txBody>
        </p:sp>
        <p:sp>
          <p:nvSpPr>
            <p:cNvPr id="13351" name="Text Box 39"/>
            <p:cNvSpPr txBox="1">
              <a:spLocks noChangeArrowheads="1"/>
            </p:cNvSpPr>
            <p:nvPr/>
          </p:nvSpPr>
          <p:spPr bwMode="auto">
            <a:xfrm>
              <a:off x="753" y="3024"/>
              <a:ext cx="35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HMI</a:t>
              </a:r>
              <a:endParaRPr lang="en-US"/>
            </a:p>
          </p:txBody>
        </p:sp>
        <p:sp>
          <p:nvSpPr>
            <p:cNvPr id="13352" name="Text Box 40"/>
            <p:cNvSpPr txBox="1">
              <a:spLocks noChangeArrowheads="1"/>
            </p:cNvSpPr>
            <p:nvPr/>
          </p:nvSpPr>
          <p:spPr bwMode="auto">
            <a:xfrm>
              <a:off x="1008" y="1776"/>
              <a:ext cx="5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AIA/HMI</a:t>
              </a:r>
              <a:endParaRPr lang="en-US"/>
            </a:p>
          </p:txBody>
        </p:sp>
        <p:cxnSp>
          <p:nvCxnSpPr>
            <p:cNvPr id="13353" name="AutoShape 41"/>
            <p:cNvCxnSpPr>
              <a:cxnSpLocks noChangeShapeType="1"/>
              <a:stCxn id="13315" idx="2"/>
              <a:endCxn id="13320" idx="1"/>
            </p:cNvCxnSpPr>
            <p:nvPr/>
          </p:nvCxnSpPr>
          <p:spPr bwMode="auto">
            <a:xfrm>
              <a:off x="720" y="2352"/>
              <a:ext cx="864" cy="57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3354" name="Text Box 42"/>
            <p:cNvSpPr txBox="1">
              <a:spLocks noChangeArrowheads="1"/>
            </p:cNvSpPr>
            <p:nvPr/>
          </p:nvSpPr>
          <p:spPr bwMode="auto">
            <a:xfrm>
              <a:off x="1152" y="2496"/>
              <a:ext cx="35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HMI</a:t>
              </a:r>
              <a:endParaRPr lang="en-US"/>
            </a:p>
          </p:txBody>
        </p:sp>
      </p:grpSp>
      <p:sp>
        <p:nvSpPr>
          <p:cNvPr id="13355" name="Rectangle 43"/>
          <p:cNvSpPr>
            <a:spLocks noChangeArrowheads="1"/>
          </p:cNvSpPr>
          <p:nvPr/>
        </p:nvSpPr>
        <p:spPr bwMode="auto">
          <a:xfrm>
            <a:off x="3581400" y="1311275"/>
            <a:ext cx="33099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Meta data is copied from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JSOC to each site.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590800" y="381000"/>
            <a:ext cx="423525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 dirty="0">
                <a:solidFill>
                  <a:srgbClr val="000000"/>
                </a:solidFill>
              </a:rPr>
              <a:t>DRMS Database Triggers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04800" y="1246188"/>
            <a:ext cx="8205788" cy="374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</a:rPr>
              <a:t>Used to: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Populate table used by JMD to work out which SUMS units to copy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Populate table used by</a:t>
            </a:r>
            <a:r>
              <a:rPr lang="en-US" sz="2400" dirty="0" smtClean="0">
                <a:solidFill>
                  <a:srgbClr val="000000"/>
                </a:solidFill>
              </a:rPr>
              <a:t> VSO (Virtual Solar Observatory) </a:t>
            </a:r>
            <a:r>
              <a:rPr lang="en-US" sz="2400" dirty="0">
                <a:solidFill>
                  <a:srgbClr val="000000"/>
                </a:solidFill>
              </a:rPr>
              <a:t>to respond to data queries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</a:rPr>
              <a:t>Customizable to each site: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Only want 171Å and 304Å images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Only want images in all wavelengths at 5 min cadence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533400" y="1676400"/>
            <a:ext cx="822960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JSOC - Stanford / LMSAL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Smithsonian Astrophysical Observatory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National Solar Observatory (NSO) 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NASA Solar Data Analysis Center (SDAC)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Royal Observatory Belgium (ROB) 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University College Lancashire (</a:t>
            </a:r>
            <a:r>
              <a:rPr lang="en-US" sz="2400" dirty="0" err="1">
                <a:solidFill>
                  <a:srgbClr val="000000"/>
                </a:solidFill>
              </a:rPr>
              <a:t>UCLan</a:t>
            </a:r>
            <a:r>
              <a:rPr lang="en-US" sz="2400" dirty="0">
                <a:solidFill>
                  <a:srgbClr val="000000"/>
                </a:solidFill>
              </a:rPr>
              <a:t>) 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Max Planck Institute for Solar System Research (MPS)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Institute </a:t>
            </a:r>
            <a:r>
              <a:rPr lang="en-US" sz="2400" dirty="0" err="1">
                <a:solidFill>
                  <a:srgbClr val="000000"/>
                </a:solidFill>
              </a:rPr>
              <a:t>d'Astrophysique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Spatiale</a:t>
            </a:r>
            <a:r>
              <a:rPr lang="en-US" sz="2400" dirty="0">
                <a:solidFill>
                  <a:srgbClr val="000000"/>
                </a:solidFill>
              </a:rPr>
              <a:t> - </a:t>
            </a:r>
            <a:r>
              <a:rPr lang="en-US" sz="2400" dirty="0" err="1">
                <a:solidFill>
                  <a:srgbClr val="000000"/>
                </a:solidFill>
              </a:rPr>
              <a:t>Orsay</a:t>
            </a:r>
            <a:r>
              <a:rPr lang="en-US" sz="2400" dirty="0">
                <a:solidFill>
                  <a:srgbClr val="000000"/>
                </a:solidFill>
              </a:rPr>
              <a:t> (IAS) 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Kippenheuer</a:t>
            </a:r>
            <a:r>
              <a:rPr lang="en-US" sz="2400" dirty="0">
                <a:solidFill>
                  <a:srgbClr val="000000"/>
                </a:solidFill>
              </a:rPr>
              <a:t> Institute (KIP)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ROB, </a:t>
            </a:r>
            <a:r>
              <a:rPr lang="en-US" sz="2400" dirty="0" err="1">
                <a:solidFill>
                  <a:srgbClr val="000000"/>
                </a:solidFill>
              </a:rPr>
              <a:t>UCLan</a:t>
            </a:r>
            <a:r>
              <a:rPr lang="en-US" sz="2400" dirty="0">
                <a:solidFill>
                  <a:srgbClr val="000000"/>
                </a:solidFill>
              </a:rPr>
              <a:t> and IAS will also become VSO nodes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133600" y="533400"/>
            <a:ext cx="564669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 dirty="0">
                <a:solidFill>
                  <a:srgbClr val="000000"/>
                </a:solidFill>
              </a:rPr>
              <a:t>Locations of Sites With SDO Data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86888" y="253424"/>
            <a:ext cx="88571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 dirty="0" smtClean="0">
                <a:solidFill>
                  <a:srgbClr val="000000"/>
                </a:solidFill>
              </a:rPr>
              <a:t>Integrating SDO </a:t>
            </a:r>
            <a:r>
              <a:rPr lang="en-US" sz="3200" u="sng" dirty="0">
                <a:solidFill>
                  <a:srgbClr val="000000"/>
                </a:solidFill>
              </a:rPr>
              <a:t>Data With</a:t>
            </a:r>
            <a:r>
              <a:rPr lang="en-US" sz="3200" u="sng" dirty="0" smtClean="0">
                <a:solidFill>
                  <a:srgbClr val="000000"/>
                </a:solidFill>
              </a:rPr>
              <a:t> Virtual Solar Observatory</a:t>
            </a:r>
            <a:endParaRPr lang="en-US" sz="3200" u="sng" dirty="0">
              <a:solidFill>
                <a:srgbClr val="000000"/>
              </a:solidFill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65138" y="1219200"/>
            <a:ext cx="814546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Web Interface</a:t>
            </a:r>
          </a:p>
          <a:p>
            <a:pPr lvl="1"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General</a:t>
            </a:r>
          </a:p>
          <a:p>
            <a:pPr lvl="2"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New general interface</a:t>
            </a:r>
          </a:p>
          <a:p>
            <a:pPr lvl="1"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SDO Specific</a:t>
            </a:r>
          </a:p>
          <a:p>
            <a:pPr lvl="1"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Geolocation</a:t>
            </a:r>
            <a:endParaRPr lang="en-US" sz="1200" dirty="0">
              <a:solidFill>
                <a:srgbClr val="000000"/>
              </a:solidFill>
            </a:endParaRPr>
          </a:p>
          <a:p>
            <a:pPr lvl="1"/>
            <a:endParaRPr lang="en-US" sz="12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IDL </a:t>
            </a:r>
          </a:p>
          <a:p>
            <a:pPr lvl="1"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Concentration of effort</a:t>
            </a:r>
          </a:p>
          <a:p>
            <a:pPr lvl="1"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VSO_SEARCH</a:t>
            </a:r>
          </a:p>
          <a:p>
            <a:pPr lvl="1"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VSO_GET</a:t>
            </a:r>
            <a:endParaRPr lang="en-US" sz="1200" dirty="0">
              <a:solidFill>
                <a:srgbClr val="000000"/>
              </a:solidFill>
            </a:endParaRPr>
          </a:p>
          <a:p>
            <a:pPr lvl="1">
              <a:buFontTx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New VSO Nodes</a:t>
            </a:r>
          </a:p>
          <a:p>
            <a:pPr lvl="1"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ROB, </a:t>
            </a:r>
            <a:r>
              <a:rPr lang="en-US" sz="2400" dirty="0" err="1">
                <a:solidFill>
                  <a:srgbClr val="000000"/>
                </a:solidFill>
              </a:rPr>
              <a:t>UCLan</a:t>
            </a:r>
            <a:r>
              <a:rPr lang="en-US" sz="2400" dirty="0">
                <a:solidFill>
                  <a:srgbClr val="000000"/>
                </a:solidFill>
              </a:rPr>
              <a:t>, IAS will become VSO nodes as well as SDO data </a:t>
            </a:r>
            <a:r>
              <a:rPr lang="en-US" sz="2400" dirty="0" smtClean="0">
                <a:solidFill>
                  <a:srgbClr val="000000"/>
                </a:solidFill>
              </a:rPr>
              <a:t>providers</a:t>
            </a:r>
          </a:p>
        </p:txBody>
      </p:sp>
      <p:pic>
        <p:nvPicPr>
          <p:cNvPr id="14340" name="Picture 4" descr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986631"/>
            <a:ext cx="7239000" cy="51096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540125" y="82550"/>
            <a:ext cx="237537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 dirty="0">
                <a:solidFill>
                  <a:srgbClr val="000000"/>
                </a:solidFill>
              </a:rPr>
              <a:t>IDL Examples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48736" y="667326"/>
            <a:ext cx="8521083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Basic Search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IDL&gt; a = </a:t>
            </a:r>
            <a:r>
              <a:rPr lang="en-US" sz="2400" dirty="0" err="1">
                <a:solidFill>
                  <a:srgbClr val="000000"/>
                </a:solidFill>
              </a:rPr>
              <a:t>vso_search</a:t>
            </a:r>
            <a:r>
              <a:rPr lang="en-US" sz="2400" dirty="0">
                <a:solidFill>
                  <a:srgbClr val="000000"/>
                </a:solidFill>
              </a:rPr>
              <a:t>( '2010-06-10', '2010-06-10 00:05', inst='</a:t>
            </a:r>
            <a:r>
              <a:rPr lang="en-US" sz="2400" dirty="0" err="1">
                <a:solidFill>
                  <a:srgbClr val="000000"/>
                </a:solidFill>
              </a:rPr>
              <a:t>aia</a:t>
            </a:r>
            <a:r>
              <a:rPr lang="en-US" sz="2400" dirty="0">
                <a:solidFill>
                  <a:srgbClr val="000000"/>
                </a:solidFill>
              </a:rPr>
              <a:t>’,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       pixels=4096 )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Find observation nearest DATE, get rice compressed data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IDL&gt; a = </a:t>
            </a:r>
            <a:r>
              <a:rPr lang="en-US" sz="2400" dirty="0" err="1">
                <a:solidFill>
                  <a:srgbClr val="000000"/>
                </a:solidFill>
              </a:rPr>
              <a:t>vso_search</a:t>
            </a:r>
            <a:r>
              <a:rPr lang="en-US" sz="2400" dirty="0">
                <a:solidFill>
                  <a:srgbClr val="000000"/>
                </a:solidFill>
              </a:rPr>
              <a:t>( near='2010-06-30', inst='</a:t>
            </a:r>
            <a:r>
              <a:rPr lang="en-US" sz="2400" dirty="0" err="1">
                <a:solidFill>
                  <a:srgbClr val="000000"/>
                </a:solidFill>
              </a:rPr>
              <a:t>aia</a:t>
            </a:r>
            <a:r>
              <a:rPr lang="en-US" sz="2400" dirty="0">
                <a:solidFill>
                  <a:srgbClr val="000000"/>
                </a:solidFill>
              </a:rPr>
              <a:t>', wave=171,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       pixels=4096 )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IDL&gt; </a:t>
            </a:r>
            <a:r>
              <a:rPr lang="en-US" sz="2400" dirty="0" err="1">
                <a:solidFill>
                  <a:srgbClr val="000000"/>
                </a:solidFill>
              </a:rPr>
              <a:t>b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dirty="0" err="1">
                <a:solidFill>
                  <a:srgbClr val="000000"/>
                </a:solidFill>
              </a:rPr>
              <a:t>vso_get</a:t>
            </a:r>
            <a:r>
              <a:rPr lang="en-US" sz="2400" dirty="0">
                <a:solidFill>
                  <a:srgbClr val="000000"/>
                </a:solidFill>
              </a:rPr>
              <a:t>( a, /rice )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Get data on a reduced cadence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IDL&gt; a = </a:t>
            </a:r>
            <a:r>
              <a:rPr lang="en-US" sz="2400" dirty="0" err="1">
                <a:solidFill>
                  <a:srgbClr val="000000"/>
                </a:solidFill>
              </a:rPr>
              <a:t>vso_search</a:t>
            </a:r>
            <a:r>
              <a:rPr lang="en-US" sz="2400" dirty="0">
                <a:solidFill>
                  <a:srgbClr val="000000"/>
                </a:solidFill>
              </a:rPr>
              <a:t>( '2010-06-10', inst='</a:t>
            </a:r>
            <a:r>
              <a:rPr lang="en-US" sz="2400" dirty="0" err="1">
                <a:solidFill>
                  <a:srgbClr val="000000"/>
                </a:solidFill>
              </a:rPr>
              <a:t>aia</a:t>
            </a:r>
            <a:r>
              <a:rPr lang="en-US" sz="2400" dirty="0">
                <a:solidFill>
                  <a:srgbClr val="000000"/>
                </a:solidFill>
              </a:rPr>
              <a:t>', wave=171, level='1.0',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sample=3600 )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990600" y="152400"/>
            <a:ext cx="7010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u="sng" dirty="0">
                <a:solidFill>
                  <a:srgbClr val="000000"/>
                </a:solidFill>
              </a:rPr>
              <a:t>Distributed Data Search and Retrieval - Why VSO Is Good For You!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54025" y="1209675"/>
            <a:ext cx="8156575" cy="542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Aim is to send you to the most sensible site 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Through SLONY log mirroring and DB triggers all participating sites can answer queries for SDO Data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All sites know where the data are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Query search site for data, then locate it at other sites.</a:t>
            </a:r>
            <a:br>
              <a:rPr lang="en-US" sz="2400" dirty="0">
                <a:solidFill>
                  <a:srgbClr val="000000"/>
                </a:solidFill>
              </a:rPr>
            </a:b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Stanford is site of last resort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Will pull over data to requesting site so next time more than one site has it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Ability to retain frequently requested data indefinitely</a:t>
            </a:r>
          </a:p>
          <a:p>
            <a:pPr>
              <a:lnSpc>
                <a:spcPct val="80000"/>
              </a:lnSpc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As usual VSO will take care of the where and the how and will deliver you the data as fast as it can be gotten!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617663" y="152400"/>
            <a:ext cx="64676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 dirty="0">
                <a:solidFill>
                  <a:srgbClr val="000000"/>
                </a:solidFill>
              </a:rPr>
              <a:t>Using Other Tools To Access SDO Data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381000" y="737176"/>
            <a:ext cx="37305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http:/</a:t>
            </a:r>
            <a:r>
              <a:rPr lang="en-US" sz="2400" dirty="0" smtClean="0">
                <a:solidFill>
                  <a:srgbClr val="000000"/>
                </a:solidFill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</a:rPr>
              <a:t>www.jhelioviewer.</a:t>
            </a:r>
            <a:r>
              <a:rPr lang="en-US" sz="2400" dirty="0" err="1">
                <a:solidFill>
                  <a:srgbClr val="000000"/>
                </a:solidFill>
              </a:rPr>
              <a:t>org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" name="Picture 9" descr="jhelioviewer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8" y="1320800"/>
            <a:ext cx="7912100" cy="53023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81000" y="962025"/>
            <a:ext cx="8507413" cy="581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-112" charset="0"/>
              <a:buChar char="•"/>
            </a:pPr>
            <a:r>
              <a:rPr lang="en-US" sz="2400" dirty="0"/>
              <a:t> Scientists often browse through data looking for events.</a:t>
            </a:r>
          </a:p>
          <a:p>
            <a:pPr lvl="1">
              <a:spcBef>
                <a:spcPct val="50000"/>
              </a:spcBef>
              <a:buFont typeface="Wingdings" pitchFamily="-112" charset="2"/>
              <a:buChar char="§"/>
            </a:pPr>
            <a:r>
              <a:rPr lang="en-US" sz="2400" dirty="0"/>
              <a:t> Will analyze numbers of events and turn them into science catalogs</a:t>
            </a:r>
          </a:p>
          <a:p>
            <a:pPr>
              <a:spcBef>
                <a:spcPct val="50000"/>
              </a:spcBef>
              <a:buFont typeface="Times" pitchFamily="-112" charset="0"/>
              <a:buChar char="•"/>
            </a:pPr>
            <a:r>
              <a:rPr lang="en-US" sz="2400" dirty="0"/>
              <a:t> Start with feature or event and extract data cube for analysis</a:t>
            </a:r>
          </a:p>
          <a:p>
            <a:pPr lvl="1">
              <a:spcBef>
                <a:spcPct val="50000"/>
              </a:spcBef>
              <a:buFont typeface="Wingdings" pitchFamily="-112" charset="2"/>
              <a:buChar char="§"/>
            </a:pPr>
            <a:r>
              <a:rPr lang="en-US" sz="2400" dirty="0"/>
              <a:t> </a:t>
            </a:r>
            <a:r>
              <a:rPr lang="en-US" sz="2400" dirty="0" err="1"/>
              <a:t>Heliophysics</a:t>
            </a:r>
            <a:r>
              <a:rPr lang="en-US" sz="2400" dirty="0"/>
              <a:t> Event Knowledgebase (HEK)</a:t>
            </a:r>
          </a:p>
          <a:p>
            <a:pPr lvl="1">
              <a:spcBef>
                <a:spcPct val="50000"/>
              </a:spcBef>
              <a:buFont typeface="Wingdings" pitchFamily="-112" charset="2"/>
              <a:buNone/>
            </a:pPr>
            <a:r>
              <a:rPr lang="en-US" sz="2400" i="1" dirty="0"/>
              <a:t>“The HEK is designed to catalogue interesting solar events and features and to present them to members of the solar physics community in such a way that guides them to the most relevant data for their purposes.</a:t>
            </a:r>
            <a:r>
              <a:rPr lang="en-US" sz="2400" dirty="0"/>
              <a:t>”</a:t>
            </a:r>
          </a:p>
          <a:p>
            <a:pPr>
              <a:spcBef>
                <a:spcPct val="50000"/>
              </a:spcBef>
              <a:buFont typeface="Times" pitchFamily="-112" charset="0"/>
              <a:buChar char="•"/>
            </a:pPr>
            <a:r>
              <a:rPr lang="en-US" sz="2400" dirty="0"/>
              <a:t> NASA awarded team led by SAO a four year grant to  provide a suite of modules for automated feature recognition and analysis for the imagery from the Solar Dynamics Observatory.  (</a:t>
            </a:r>
            <a:r>
              <a:rPr lang="en-US" sz="2400" dirty="0" err="1"/>
              <a:t>Helioseismology</a:t>
            </a:r>
            <a:r>
              <a:rPr lang="en-US" sz="2400" dirty="0"/>
              <a:t> data are handled by another team).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323975" y="228600"/>
            <a:ext cx="66966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A Different Approach to Data Discovery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311400" y="504825"/>
            <a:ext cx="455906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SDO Feature Finding Team 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33400" y="1524000"/>
            <a:ext cx="777240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Smithsonian Astrophysical Observatory</a:t>
            </a:r>
          </a:p>
          <a:p>
            <a:r>
              <a:rPr lang="en-US" sz="2400" dirty="0">
                <a:solidFill>
                  <a:srgbClr val="000000"/>
                </a:solidFill>
              </a:rPr>
              <a:t>Lockheed Martin</a:t>
            </a:r>
          </a:p>
          <a:p>
            <a:r>
              <a:rPr lang="en-US" sz="2400" dirty="0">
                <a:solidFill>
                  <a:srgbClr val="000000"/>
                </a:solidFill>
              </a:rPr>
              <a:t>Montana State University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Southwest Research Institute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Johns Hopkins APL</a:t>
            </a:r>
          </a:p>
          <a:p>
            <a:r>
              <a:rPr lang="en-US" sz="2400" dirty="0">
                <a:solidFill>
                  <a:srgbClr val="000000"/>
                </a:solidFill>
              </a:rPr>
              <a:t>Marshall Space Flight Center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Royal Observatory Belgium</a:t>
            </a:r>
          </a:p>
          <a:p>
            <a:r>
              <a:rPr lang="en-US" sz="2400" dirty="0">
                <a:solidFill>
                  <a:srgbClr val="000000"/>
                </a:solidFill>
              </a:rPr>
              <a:t>Academy of Athens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Trinity College Dublin</a:t>
            </a:r>
          </a:p>
          <a:p>
            <a:r>
              <a:rPr lang="en-US" sz="2400" dirty="0">
                <a:solidFill>
                  <a:srgbClr val="000000"/>
                </a:solidFill>
              </a:rPr>
              <a:t>Max Planck Institute for Solar System Research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590800" y="381000"/>
            <a:ext cx="40483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SDO FFT - The Modules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09600" y="1123950"/>
            <a:ext cx="8001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Flares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Coronal Dimmings,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Magnetic Feature Tracking (from sunspots to micro-pores),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Sunspots,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Active Regions,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Coronal Holes,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Filaments (H-alpha data),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Sigmoids,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CME’s (LASCO data),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Jets,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X-ray Bright Points,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EIT waves,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Coronal Oscillations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Mapping Polarity Inversion Lines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Full Disk Non-Linear Force-Free Field Extrapolations.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200"/>
              <a:t> Trainable Feature Recognition Module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976018" y="1039521"/>
            <a:ext cx="4119563" cy="3994150"/>
            <a:chOff x="3454400" y="1828800"/>
            <a:chExt cx="4119563" cy="3994150"/>
          </a:xfrm>
        </p:grpSpPr>
        <p:pic>
          <p:nvPicPr>
            <p:cNvPr id="21" name="Picture 36" descr="spacecraft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35400" y="1828800"/>
              <a:ext cx="3738563" cy="399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9"/>
            <p:cNvSpPr>
              <a:spLocks noChangeArrowheads="1"/>
            </p:cNvSpPr>
            <p:nvPr/>
          </p:nvSpPr>
          <p:spPr bwMode="auto">
            <a:xfrm>
              <a:off x="5130800" y="4876800"/>
              <a:ext cx="8893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aseline="0" dirty="0">
                  <a:latin typeface="Copperplate Gothic Bold" pitchFamily="-112" charset="0"/>
                </a:rPr>
                <a:t>EVE </a:t>
              </a:r>
              <a:endParaRPr lang="en-US" dirty="0"/>
            </a:p>
          </p:txBody>
        </p:sp>
        <p:sp>
          <p:nvSpPr>
            <p:cNvPr id="23" name="Rectangle 30"/>
            <p:cNvSpPr>
              <a:spLocks noChangeArrowheads="1"/>
            </p:cNvSpPr>
            <p:nvPr/>
          </p:nvSpPr>
          <p:spPr bwMode="auto">
            <a:xfrm>
              <a:off x="6654800" y="3657600"/>
              <a:ext cx="84695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aseline="0" dirty="0">
                  <a:latin typeface="Copperplate Gothic Bold" pitchFamily="-112" charset="0"/>
                </a:rPr>
                <a:t>HMI</a:t>
              </a:r>
              <a:endParaRPr lang="en-US" dirty="0"/>
            </a:p>
          </p:txBody>
        </p:sp>
        <p:sp>
          <p:nvSpPr>
            <p:cNvPr id="24" name="Rectangle 31"/>
            <p:cNvSpPr>
              <a:spLocks noChangeArrowheads="1"/>
            </p:cNvSpPr>
            <p:nvPr/>
          </p:nvSpPr>
          <p:spPr bwMode="auto">
            <a:xfrm>
              <a:off x="3454400" y="2514600"/>
              <a:ext cx="78739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aseline="0">
                  <a:latin typeface="Copperplate Gothic Bold" pitchFamily="-112" charset="0"/>
                </a:rPr>
                <a:t>AIA</a:t>
              </a:r>
              <a:endParaRPr lang="en-US"/>
            </a:p>
          </p:txBody>
        </p:sp>
      </p:grp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03200" y="1344315"/>
            <a:ext cx="439181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baseline="0" dirty="0"/>
              <a:t>AIA</a:t>
            </a:r>
            <a:r>
              <a:rPr lang="en-US" b="1" baseline="0" dirty="0"/>
              <a:t>: </a:t>
            </a:r>
            <a:r>
              <a:rPr lang="en-US" sz="26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the </a:t>
            </a:r>
            <a:r>
              <a:rPr lang="en-US" sz="2400" b="1" baseline="0" dirty="0"/>
              <a:t>Atmospheric Imaging Assembly </a:t>
            </a:r>
            <a:r>
              <a:rPr lang="en-US" sz="26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images the solar atmosphere in narrow </a:t>
            </a:r>
            <a:r>
              <a:rPr lang="en-US" sz="2600" baseline="0" dirty="0" err="1">
                <a:latin typeface="Garamond" pitchFamily="-112" charset="0"/>
                <a:ea typeface="Garamond" pitchFamily="-112" charset="0"/>
                <a:cs typeface="Garamond" pitchFamily="-112" charset="0"/>
              </a:rPr>
              <a:t>passbands</a:t>
            </a:r>
            <a:r>
              <a:rPr lang="en-US" sz="26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 in EUV and UV, with high temporal cadence (</a:t>
            </a:r>
            <a:r>
              <a:rPr lang="en-US" sz="2600" baseline="0" dirty="0" smtClean="0">
                <a:latin typeface="Garamond" pitchFamily="-112" charset="0"/>
                <a:ea typeface="Garamond" pitchFamily="-112" charset="0"/>
                <a:cs typeface="Garamond" pitchFamily="-112" charset="0"/>
              </a:rPr>
              <a:t>~12 </a:t>
            </a:r>
            <a:r>
              <a:rPr lang="en-US" sz="2600" baseline="0" dirty="0" err="1">
                <a:latin typeface="Garamond" pitchFamily="-112" charset="0"/>
                <a:ea typeface="Garamond" pitchFamily="-112" charset="0"/>
                <a:cs typeface="Garamond" pitchFamily="-112" charset="0"/>
              </a:rPr>
              <a:t>s</a:t>
            </a:r>
            <a:r>
              <a:rPr lang="en-US" sz="26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).</a:t>
            </a:r>
          </a:p>
          <a:p>
            <a:endParaRPr lang="en-US" sz="2700" dirty="0">
              <a:latin typeface="Garamond" pitchFamily="-112" charset="0"/>
              <a:ea typeface="Garamond" pitchFamily="-112" charset="0"/>
              <a:cs typeface="Garamond" pitchFamily="-112" charset="0"/>
            </a:endParaRPr>
          </a:p>
        </p:txBody>
      </p:sp>
      <p:sp>
        <p:nvSpPr>
          <p:cNvPr id="31" name="Rectangle 41"/>
          <p:cNvSpPr>
            <a:spLocks noChangeArrowheads="1"/>
          </p:cNvSpPr>
          <p:nvPr/>
        </p:nvSpPr>
        <p:spPr bwMode="auto">
          <a:xfrm>
            <a:off x="203200" y="3634780"/>
            <a:ext cx="439181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baseline="0" dirty="0"/>
              <a:t>EVE</a:t>
            </a:r>
            <a:r>
              <a:rPr lang="en-US" b="1" baseline="0" dirty="0"/>
              <a:t>:</a:t>
            </a:r>
            <a:r>
              <a:rPr lang="en-US" sz="2600" b="1" baseline="0" dirty="0"/>
              <a:t> </a:t>
            </a:r>
            <a:r>
              <a:rPr lang="en-US" sz="26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the </a:t>
            </a:r>
            <a:r>
              <a:rPr lang="en-US" sz="2400" b="1" baseline="0" dirty="0"/>
              <a:t>Extreme Ultraviolet Variability Experiment </a:t>
            </a:r>
            <a:r>
              <a:rPr lang="en-US" sz="26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measures the solar EUV spectral irradiance to understand variations on the timescales which influence Earth’s climate and near-Earth space.</a:t>
            </a:r>
            <a:endParaRPr lang="en-US" sz="2600" dirty="0">
              <a:latin typeface="Garamond" pitchFamily="-112" charset="0"/>
              <a:ea typeface="Garamond" pitchFamily="-112" charset="0"/>
              <a:cs typeface="Garamond" pitchFamily="-112" charset="0"/>
            </a:endParaRPr>
          </a:p>
        </p:txBody>
      </p:sp>
      <p:sp>
        <p:nvSpPr>
          <p:cNvPr id="34" name="Rectangle 40"/>
          <p:cNvSpPr>
            <a:spLocks noChangeArrowheads="1"/>
          </p:cNvSpPr>
          <p:nvPr/>
        </p:nvSpPr>
        <p:spPr bwMode="auto">
          <a:xfrm>
            <a:off x="4752182" y="4861174"/>
            <a:ext cx="4002351" cy="210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/>
              <a:t>HMI</a:t>
            </a:r>
            <a:r>
              <a:rPr lang="en-US" b="1" baseline="0" dirty="0" smtClean="0"/>
              <a:t>: </a:t>
            </a:r>
            <a:r>
              <a:rPr lang="en-US" sz="26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the</a:t>
            </a:r>
            <a:r>
              <a:rPr lang="en-US" sz="2600" baseline="0" dirty="0" smtClean="0">
                <a:latin typeface="Garamond" pitchFamily="-112" charset="0"/>
                <a:ea typeface="Garamond" pitchFamily="-112" charset="0"/>
                <a:cs typeface="Garamond" pitchFamily="-112" charset="0"/>
              </a:rPr>
              <a:t> </a:t>
            </a:r>
            <a:r>
              <a:rPr lang="en-US" sz="2400" b="1" baseline="0" dirty="0" err="1" smtClean="0"/>
              <a:t>Helioseismic</a:t>
            </a:r>
            <a:r>
              <a:rPr lang="en-US" sz="2400" b="1" dirty="0" smtClean="0"/>
              <a:t> and Magnetic Imager</a:t>
            </a:r>
            <a:r>
              <a:rPr lang="en-US" b="1" dirty="0" smtClean="0"/>
              <a:t> </a:t>
            </a:r>
            <a:r>
              <a:rPr lang="en-US" sz="2600" baseline="0" dirty="0" smtClean="0">
                <a:latin typeface="Garamond" pitchFamily="-112" charset="0"/>
                <a:ea typeface="Garamond" pitchFamily="-112" charset="0"/>
                <a:cs typeface="Garamond" pitchFamily="-112" charset="0"/>
              </a:rPr>
              <a:t>studies</a:t>
            </a:r>
            <a:r>
              <a:rPr lang="en-US" sz="2600" dirty="0" smtClean="0">
                <a:latin typeface="Garamond" pitchFamily="-112" charset="0"/>
                <a:ea typeface="Garamond" pitchFamily="-112" charset="0"/>
                <a:cs typeface="Garamond" pitchFamily="-112" charset="0"/>
              </a:rPr>
              <a:t> oscillations and the magnetic field at the solar photosphere</a:t>
            </a:r>
            <a:endParaRPr lang="en-US" sz="2600" baseline="0" dirty="0" smtClean="0">
              <a:latin typeface="Garamond" pitchFamily="-112" charset="0"/>
              <a:ea typeface="Garamond" pitchFamily="-112" charset="0"/>
              <a:cs typeface="Garamond" pitchFamily="-112" charset="0"/>
            </a:endParaRPr>
          </a:p>
          <a:p>
            <a:endParaRPr lang="en-US" sz="2700" dirty="0">
              <a:latin typeface="Garamond" pitchFamily="-112" charset="0"/>
              <a:ea typeface="Garamond" pitchFamily="-112" charset="0"/>
              <a:cs typeface="Garamond" pitchFamily="-11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0119" y="212998"/>
            <a:ext cx="745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The Solar Dynamics Observatory</a:t>
            </a:r>
            <a:endParaRPr lang="en-US" sz="36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420119" y="960927"/>
            <a:ext cx="7756299" cy="1588"/>
          </a:xfrm>
          <a:prstGeom prst="line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tx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981200" y="304800"/>
            <a:ext cx="549361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Feature Detection - How It Runs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SDO Event Detection System (EDS).</a:t>
            </a:r>
          </a:p>
          <a:p>
            <a:endParaRPr lang="en-US" sz="2400" dirty="0"/>
          </a:p>
          <a:p>
            <a:pPr lvl="1">
              <a:buFont typeface="Wingdings" pitchFamily="-112" charset="2"/>
              <a:buChar char="§"/>
            </a:pPr>
            <a:r>
              <a:rPr lang="en-US" sz="2400" dirty="0"/>
              <a:t> The basic purpose of the EDS is to analyze the SDO imagery for events and features as soon as the data reach the JSOC, i.e. in near-real time.</a:t>
            </a:r>
          </a:p>
          <a:p>
            <a:pPr lvl="1">
              <a:buFont typeface="Wingdings" pitchFamily="-112" charset="2"/>
              <a:buChar char="§"/>
            </a:pPr>
            <a:r>
              <a:rPr lang="en-US" sz="2400" dirty="0"/>
              <a:t> Written in Java, but uses JAVA/IDL bridge to run IDL modules.</a:t>
            </a:r>
          </a:p>
          <a:p>
            <a:pPr lvl="1">
              <a:buFont typeface="Wingdings" pitchFamily="-112" charset="2"/>
              <a:buChar char="§"/>
            </a:pPr>
            <a:r>
              <a:rPr lang="en-US" sz="2400" dirty="0"/>
              <a:t> Automatically runs modules with required files on specified cadence and with specified wavelengths.</a:t>
            </a:r>
          </a:p>
          <a:p>
            <a:pPr lvl="1">
              <a:buFont typeface="Wingdings" pitchFamily="-112" charset="2"/>
              <a:buChar char="§"/>
            </a:pPr>
            <a:r>
              <a:rPr lang="en-US" sz="2400" dirty="0"/>
              <a:t> Stores state between runs.</a:t>
            </a:r>
          </a:p>
          <a:p>
            <a:pPr lvl="1">
              <a:buFont typeface="Wingdings" pitchFamily="-112" charset="2"/>
              <a:buChar char="§"/>
            </a:pPr>
            <a:r>
              <a:rPr lang="en-US" sz="2400" dirty="0"/>
              <a:t> Metadata produced by software modules stored in HEK.</a:t>
            </a:r>
          </a:p>
          <a:p>
            <a:pPr algn="just"/>
            <a:endParaRPr lang="en-US" sz="2400" dirty="0"/>
          </a:p>
          <a:p>
            <a:r>
              <a:rPr lang="en-US" sz="2400" dirty="0"/>
              <a:t>Solar scientists will be able to use the HEK to select event and feature data to download for science studies. This can be done using a cut-out service or via the Virtual Solar Observatory (VSO).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07200" y="251837"/>
            <a:ext cx="68223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Some Examples - Emerging Flux Regions</a:t>
            </a:r>
          </a:p>
        </p:txBody>
      </p:sp>
      <p:pic>
        <p:nvPicPr>
          <p:cNvPr id="20483" name="Picture 3" descr="Macintosh HD:Users:ard:COSPAR10:movie-8-4.sm-2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12913" y="836613"/>
            <a:ext cx="5716587" cy="57165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6" fill="hold"/>
                                        <p:tgtEl>
                                          <p:spTgt spid="204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4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4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Sigmoid Sniffer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943600"/>
            <a:ext cx="7632700" cy="6858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7385" b="0" dirty="0" err="1" smtClean="0"/>
              <a:t>Sigmoids</a:t>
            </a:r>
            <a:r>
              <a:rPr lang="en-US" sz="7385" b="0" dirty="0" smtClean="0"/>
              <a:t> detected with the sigmoid sniffer in a </a:t>
            </a:r>
            <a:r>
              <a:rPr lang="en-US" sz="7385" b="0" dirty="0" err="1" smtClean="0"/>
              <a:t>Hinode</a:t>
            </a:r>
            <a:r>
              <a:rPr lang="en-US" sz="7385" b="0" dirty="0" smtClean="0"/>
              <a:t>/XRT image (left) and </a:t>
            </a:r>
            <a:r>
              <a:rPr lang="en-US" sz="7385" b="0" dirty="0" err="1" smtClean="0"/>
              <a:t>AIA(right</a:t>
            </a:r>
            <a:r>
              <a:rPr lang="en-US" sz="7385" b="0" dirty="0" smtClean="0"/>
              <a:t>, 94 A). The sigmoid sniffer is set up for both XRT and AIA images.</a:t>
            </a:r>
          </a:p>
          <a:p>
            <a:pPr>
              <a:buNone/>
            </a:pPr>
            <a:r>
              <a:rPr lang="en-US" b="0" dirty="0" smtClean="0"/>
              <a:t> </a:t>
            </a:r>
          </a:p>
          <a:p>
            <a:pPr>
              <a:buNone/>
            </a:pPr>
            <a:r>
              <a:rPr lang="en-US" b="0" dirty="0" smtClean="0"/>
              <a:t> </a:t>
            </a:r>
            <a:endParaRPr lang="en-US" b="0" dirty="0"/>
          </a:p>
        </p:txBody>
      </p:sp>
      <p:sp>
        <p:nvSpPr>
          <p:cNvPr id="7" name="TextBox 6"/>
          <p:cNvSpPr txBox="1"/>
          <p:nvPr/>
        </p:nvSpPr>
        <p:spPr>
          <a:xfrm flipV="1">
            <a:off x="609599" y="1619309"/>
            <a:ext cx="7391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+mj-lt"/>
            </a:endParaRPr>
          </a:p>
        </p:txBody>
      </p:sp>
      <p:pic>
        <p:nvPicPr>
          <p:cNvPr id="6" name="Picture 5" descr="APL_Logo1_Blac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656" y="152400"/>
            <a:ext cx="1863344" cy="1066800"/>
          </a:xfrm>
          <a:prstGeom prst="rect">
            <a:avLst/>
          </a:prstGeom>
        </p:spPr>
      </p:pic>
      <p:pic>
        <p:nvPicPr>
          <p:cNvPr id="8" name="Picture 7" descr="logo_athens-academy_E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43" y="152397"/>
            <a:ext cx="1604772" cy="582930"/>
          </a:xfrm>
          <a:prstGeom prst="rect">
            <a:avLst/>
          </a:prstGeom>
        </p:spPr>
      </p:pic>
      <p:pic>
        <p:nvPicPr>
          <p:cNvPr id="10" name="Picture 9" descr="XRT_20070212_07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43" y="1619309"/>
            <a:ext cx="4096512" cy="4096512"/>
          </a:xfrm>
          <a:prstGeom prst="rect">
            <a:avLst/>
          </a:prstGeom>
        </p:spPr>
      </p:pic>
      <p:pic>
        <p:nvPicPr>
          <p:cNvPr id="11" name="Picture 10" descr="AIA_20100505_00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619309"/>
            <a:ext cx="4031488" cy="4031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MI_PIL 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066800"/>
            <a:ext cx="5200650" cy="520065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7200" y="251837"/>
            <a:ext cx="683772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Some Examples</a:t>
            </a:r>
            <a:r>
              <a:rPr lang="en-US" sz="3200" dirty="0" smtClean="0">
                <a:solidFill>
                  <a:srgbClr val="000000"/>
                </a:solidFill>
              </a:rPr>
              <a:t> – Polarity Inversion Line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/Users/ptesta/WORK/PRESENTAZIONI/SDO_AstroStats/May_5_DR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896533" y="836613"/>
            <a:ext cx="5638800" cy="5428719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7200" y="251837"/>
            <a:ext cx="60714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Some Examples</a:t>
            </a:r>
            <a:r>
              <a:rPr lang="en-US" sz="3200" dirty="0" smtClean="0">
                <a:solidFill>
                  <a:srgbClr val="000000"/>
                </a:solidFill>
              </a:rPr>
              <a:t> – Dimming Regions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35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5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5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743200" y="304800"/>
            <a:ext cx="376677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Targets of FFT Output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609600" y="1066800"/>
            <a:ext cx="7874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400" dirty="0"/>
              <a:t> HEK </a:t>
            </a:r>
          </a:p>
          <a:p>
            <a:pPr lvl="1">
              <a:buFont typeface="Wingdings" pitchFamily="-112" charset="2"/>
              <a:buChar char="§"/>
            </a:pPr>
            <a:r>
              <a:rPr lang="en-US" sz="2400" dirty="0"/>
              <a:t> Find datasets by using already found features and events.</a:t>
            </a:r>
          </a:p>
          <a:p>
            <a:pPr lvl="1">
              <a:buFont typeface="Wingdings" pitchFamily="-112" charset="2"/>
              <a:buChar char="§"/>
            </a:pPr>
            <a:r>
              <a:rPr lang="en-US" sz="2400" dirty="0"/>
              <a:t> Bright Points and Flux elements send Neal running, screaming!</a:t>
            </a:r>
          </a:p>
          <a:p>
            <a:pPr lvl="1">
              <a:buFont typeface="Wingdings" pitchFamily="-112" charset="2"/>
              <a:buChar char="§"/>
            </a:pPr>
            <a:r>
              <a:rPr lang="en-US" sz="2400" dirty="0"/>
              <a:t> Not designed for large scale correlation studies.</a:t>
            </a:r>
          </a:p>
          <a:p>
            <a:pPr lvl="1">
              <a:buFont typeface="Wingdings" pitchFamily="-112" charset="2"/>
              <a:buNone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 Space Weather Triggers (Special case of HEK)</a:t>
            </a:r>
          </a:p>
          <a:p>
            <a:pPr lvl="1">
              <a:buFont typeface="Wingdings" pitchFamily="-112" charset="2"/>
              <a:buChar char="§"/>
            </a:pPr>
            <a:r>
              <a:rPr lang="en-US" sz="2400" dirty="0"/>
              <a:t> Flares, dimming regions and emerging flux regions.</a:t>
            </a:r>
          </a:p>
          <a:p>
            <a:pPr lvl="1">
              <a:buFont typeface="Wingdings" pitchFamily="-112" charset="2"/>
              <a:buChar char="§"/>
            </a:pPr>
            <a:r>
              <a:rPr lang="en-US" sz="2400" dirty="0"/>
              <a:t> Multiple notifications for one event submitted.</a:t>
            </a:r>
          </a:p>
          <a:p>
            <a:pPr lvl="1">
              <a:buFont typeface="Wingdings" pitchFamily="-112" charset="2"/>
              <a:buChar char="§"/>
            </a:pPr>
            <a:endParaRPr lang="en-US" sz="2400" dirty="0"/>
          </a:p>
          <a:p>
            <a:pPr>
              <a:buFont typeface="Times" pitchFamily="-112" charset="0"/>
              <a:buChar char="•"/>
            </a:pPr>
            <a:r>
              <a:rPr lang="en-US" sz="2400" dirty="0"/>
              <a:t> Science Catalogs</a:t>
            </a:r>
          </a:p>
          <a:p>
            <a:pPr lvl="1">
              <a:buFont typeface="Wingdings" pitchFamily="-112" charset="2"/>
              <a:buChar char="§"/>
            </a:pPr>
            <a:r>
              <a:rPr lang="en-US" sz="2400" dirty="0"/>
              <a:t> VSO Tools for Catalog Display and Query (including correlation tools).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276600" y="319088"/>
            <a:ext cx="28739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HEK - </a:t>
            </a:r>
            <a:r>
              <a:rPr lang="en-US" sz="3200" dirty="0" err="1">
                <a:solidFill>
                  <a:srgbClr val="000000"/>
                </a:solidFill>
              </a:rPr>
              <a:t>iSolSearch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27651" name="Picture 3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371600"/>
            <a:ext cx="8062913" cy="49323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81000" y="990600"/>
            <a:ext cx="8380413" cy="500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35000"/>
              </a:spcBef>
            </a:pPr>
            <a:r>
              <a:rPr lang="en-US" sz="1800" b="1" dirty="0"/>
              <a:t>Conundrum</a:t>
            </a:r>
            <a:r>
              <a:rPr lang="en-US" sz="1800" dirty="0"/>
              <a:t>:  By showing examples we can teach an undergraduate in ten minutes what a filament, sunspot, sigmoid, or bright point looks like, and instruct them to build a catalog from a data series.   Yet teaching a computer the same is a very time consuming job – plus it remains just as demanding for every new feature.</a:t>
            </a:r>
          </a:p>
          <a:p>
            <a:pPr>
              <a:spcBef>
                <a:spcPct val="35000"/>
              </a:spcBef>
            </a:pPr>
            <a:r>
              <a:rPr lang="en-US" sz="1800" b="1" dirty="0"/>
              <a:t>Conclusion</a:t>
            </a:r>
            <a:r>
              <a:rPr lang="en-US" sz="1800" dirty="0"/>
              <a:t>:  Humans have fantastic generic feature recognition capabilities. (Main reason we survived the plains of East Africa).</a:t>
            </a:r>
          </a:p>
          <a:p>
            <a:pPr>
              <a:spcBef>
                <a:spcPct val="35000"/>
              </a:spcBef>
            </a:pPr>
            <a:r>
              <a:rPr lang="en-US" sz="1800" b="1" dirty="0"/>
              <a:t>Challenge</a:t>
            </a:r>
            <a:r>
              <a:rPr lang="en-US" sz="1800" dirty="0"/>
              <a:t>: Can we design a computer program that has “human” generic feature recognition capabilities?</a:t>
            </a:r>
          </a:p>
          <a:p>
            <a:pPr>
              <a:spcBef>
                <a:spcPct val="35000"/>
              </a:spcBef>
            </a:pPr>
            <a:r>
              <a:rPr lang="en-US" sz="1800" b="1" dirty="0"/>
              <a:t>Answer</a:t>
            </a:r>
            <a:r>
              <a:rPr lang="en-US" sz="1800" dirty="0"/>
              <a:t>:  This has been done, with considerable success, in interactive diagnosis of mammograms, as an aid in early detection of breast cancer.</a:t>
            </a:r>
          </a:p>
          <a:p>
            <a:pPr>
              <a:spcBef>
                <a:spcPct val="35000"/>
              </a:spcBef>
            </a:pPr>
            <a:r>
              <a:rPr lang="en-US" sz="1800" b="1" dirty="0"/>
              <a:t>Method </a:t>
            </a:r>
            <a:r>
              <a:rPr lang="en-US" sz="1800" dirty="0"/>
              <a:t>(example</a:t>
            </a:r>
            <a:r>
              <a:rPr lang="en-US" sz="1800" b="1" dirty="0"/>
              <a:t>)</a:t>
            </a:r>
            <a:r>
              <a:rPr lang="en-US" sz="1800" dirty="0"/>
              <a:t>:  Divide a mammogram in a suitable number of sub-images.  For each sub-image calculate a number of  “texture” parameters, such as entropy, relative smoothness, uniformity, kurtosis, etc. (all exactly defined mathematically).  Sick tissue looks different from healthy tissue, that is why doctors can diagnose it. </a:t>
            </a:r>
            <a:endParaRPr lang="en-US" sz="1800" dirty="0" smtClean="0"/>
          </a:p>
          <a:p>
            <a:pPr>
              <a:spcBef>
                <a:spcPct val="35000"/>
              </a:spcBef>
            </a:pPr>
            <a:r>
              <a:rPr lang="en-US" b="1" dirty="0"/>
              <a:t>E</a:t>
            </a:r>
            <a:r>
              <a:rPr lang="en-US" sz="1800" b="1" dirty="0" smtClean="0"/>
              <a:t>ureka</a:t>
            </a:r>
            <a:r>
              <a:rPr lang="en-US" sz="1800" dirty="0"/>
              <a:t>!:  Sick and healthy tissue also take up different regions in the space spanned by the “texture” parameters. </a:t>
            </a:r>
            <a:r>
              <a:rPr lang="en-US" sz="1800" dirty="0" err="1">
                <a:sym typeface="Wingdings" pitchFamily="-112" charset="2"/>
              </a:rPr>
              <a:t></a:t>
            </a:r>
            <a:r>
              <a:rPr lang="en-US" sz="1800" dirty="0">
                <a:sym typeface="Wingdings" pitchFamily="-112" charset="2"/>
              </a:rPr>
              <a:t> Automated diagnosis!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26770" y="228600"/>
            <a:ext cx="76221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200" dirty="0">
                <a:solidFill>
                  <a:srgbClr val="000000"/>
                </a:solidFill>
              </a:rPr>
              <a:t>Trainable Solar Feature Recognition Modules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30199" y="1067371"/>
            <a:ext cx="5461001" cy="552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35000"/>
              </a:spcBef>
              <a:buFont typeface="Times" pitchFamily="-112" charset="0"/>
              <a:buChar char="•"/>
            </a:pPr>
            <a:r>
              <a:rPr lang="en-US" sz="2200" dirty="0"/>
              <a:t> Detect features for which we have no dedicated codes:  loops, arcades, plumes, anemones, key-holes, faculae, surges, arch filaments, delta-spots, cusps, etc.  </a:t>
            </a:r>
          </a:p>
          <a:p>
            <a:pPr>
              <a:spcBef>
                <a:spcPct val="35000"/>
              </a:spcBef>
              <a:buFont typeface="Times" pitchFamily="-112" charset="0"/>
              <a:buChar char="•"/>
            </a:pPr>
            <a:r>
              <a:rPr lang="en-US" sz="2200" dirty="0"/>
              <a:t> Detect features that we have not discovered yet, like </a:t>
            </a:r>
            <a:r>
              <a:rPr lang="en-US" sz="2200" dirty="0" err="1"/>
              <a:t>sigmoids</a:t>
            </a:r>
            <a:r>
              <a:rPr lang="en-US" sz="2200" dirty="0"/>
              <a:t> were in the pre-</a:t>
            </a:r>
            <a:r>
              <a:rPr lang="en-US" sz="2200" dirty="0" err="1"/>
              <a:t>Yohkoh</a:t>
            </a:r>
            <a:r>
              <a:rPr lang="en-US" sz="2200" dirty="0"/>
              <a:t> era.  (No need to reprocess all SDO images!)</a:t>
            </a:r>
          </a:p>
          <a:p>
            <a:pPr>
              <a:spcBef>
                <a:spcPct val="35000"/>
              </a:spcBef>
              <a:buFont typeface="Times" pitchFamily="-112" charset="0"/>
              <a:buChar char="•"/>
            </a:pPr>
            <a:r>
              <a:rPr lang="en-US" sz="2200" dirty="0"/>
              <a:t> Cross-comparisons with the dedicated feature recognition codes, to quantify accuracy and precision.</a:t>
            </a:r>
          </a:p>
          <a:p>
            <a:pPr>
              <a:spcBef>
                <a:spcPct val="35000"/>
              </a:spcBef>
              <a:buFont typeface="Times" pitchFamily="-112" charset="0"/>
              <a:buChar char="•"/>
            </a:pPr>
            <a:r>
              <a:rPr lang="en-US" sz="2200" dirty="0"/>
              <a:t> Observe a feature for which we                                                        have no clear definition yet, and find                                                features “just like it”.  E.g. the TRACE                                                   image right, with a magnetic null-type                                              geometry.    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371600" y="228600"/>
            <a:ext cx="76221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Trainable Solar Feature Recognition Modules</a:t>
            </a:r>
          </a:p>
        </p:txBody>
      </p:sp>
      <p:pic>
        <p:nvPicPr>
          <p:cNvPr id="25605" name="Picture 3" descr="texture-tabl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600200"/>
            <a:ext cx="274161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 descr="TRACE-171-null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995988" y="3605212"/>
            <a:ext cx="2376488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200400" y="200025"/>
            <a:ext cx="297128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FFT - Verification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81000" y="762000"/>
            <a:ext cx="8534400" cy="60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Reproducibility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Even if it’s wrong it’s reproducibly wrong!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By hand / eye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By publication of results - peer review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Previous instrument data sets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Calibration to AIA/HMI - throws up interesting problems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AEC - Flare finding / 46 Dimming Regions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Modules are not frozen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Expect modules to be updated with improvements to code.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Code is versioned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If results updated, old events not thrown away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 Codes available to the community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4976018" y="1039521"/>
            <a:ext cx="4119563" cy="3994150"/>
            <a:chOff x="3454400" y="1828800"/>
            <a:chExt cx="4119563" cy="3994150"/>
          </a:xfrm>
        </p:grpSpPr>
        <p:pic>
          <p:nvPicPr>
            <p:cNvPr id="21" name="Picture 36" descr="spacecraft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35400" y="1828800"/>
              <a:ext cx="3738563" cy="399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9"/>
            <p:cNvSpPr>
              <a:spLocks noChangeArrowheads="1"/>
            </p:cNvSpPr>
            <p:nvPr/>
          </p:nvSpPr>
          <p:spPr bwMode="auto">
            <a:xfrm>
              <a:off x="5130800" y="4876800"/>
              <a:ext cx="8893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aseline="0" dirty="0">
                  <a:latin typeface="Copperplate Gothic Bold" pitchFamily="-112" charset="0"/>
                </a:rPr>
                <a:t>EVE </a:t>
              </a:r>
              <a:endParaRPr lang="en-US" dirty="0"/>
            </a:p>
          </p:txBody>
        </p:sp>
        <p:sp>
          <p:nvSpPr>
            <p:cNvPr id="23" name="Rectangle 30"/>
            <p:cNvSpPr>
              <a:spLocks noChangeArrowheads="1"/>
            </p:cNvSpPr>
            <p:nvPr/>
          </p:nvSpPr>
          <p:spPr bwMode="auto">
            <a:xfrm>
              <a:off x="6654800" y="3657600"/>
              <a:ext cx="84695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aseline="0" dirty="0">
                  <a:latin typeface="Copperplate Gothic Bold" pitchFamily="-112" charset="0"/>
                </a:rPr>
                <a:t>HMI</a:t>
              </a:r>
              <a:endParaRPr lang="en-US" dirty="0"/>
            </a:p>
          </p:txBody>
        </p:sp>
        <p:sp>
          <p:nvSpPr>
            <p:cNvPr id="24" name="Rectangle 31"/>
            <p:cNvSpPr>
              <a:spLocks noChangeArrowheads="1"/>
            </p:cNvSpPr>
            <p:nvPr/>
          </p:nvSpPr>
          <p:spPr bwMode="auto">
            <a:xfrm>
              <a:off x="3454400" y="2514600"/>
              <a:ext cx="78739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aseline="0">
                  <a:latin typeface="Copperplate Gothic Bold" pitchFamily="-112" charset="0"/>
                </a:rPr>
                <a:t>AIA</a:t>
              </a:r>
              <a:endParaRPr lang="en-US"/>
            </a:p>
          </p:txBody>
        </p:sp>
      </p:grp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465669" y="1251382"/>
            <a:ext cx="5297744" cy="210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baseline="0" dirty="0"/>
              <a:t>AIA:</a:t>
            </a:r>
            <a:r>
              <a:rPr lang="en-US" b="1" baseline="0" dirty="0" smtClean="0"/>
              <a:t> </a:t>
            </a:r>
            <a:endParaRPr lang="en-US" sz="2600" baseline="0" dirty="0" smtClean="0">
              <a:latin typeface="Garamond" pitchFamily="-112" charset="0"/>
              <a:ea typeface="Garamond" pitchFamily="-112" charset="0"/>
              <a:cs typeface="Garamond" pitchFamily="-112" charset="0"/>
            </a:endParaRPr>
          </a:p>
          <a:p>
            <a:r>
              <a:rPr lang="en-US" sz="2600" dirty="0" smtClean="0">
                <a:latin typeface="Garamond" pitchFamily="-112" charset="0"/>
                <a:ea typeface="Garamond" pitchFamily="-112" charset="0"/>
                <a:cs typeface="Garamond" pitchFamily="-112" charset="0"/>
              </a:rPr>
              <a:t>full Sun images 4K × 4K</a:t>
            </a:r>
          </a:p>
          <a:p>
            <a:r>
              <a:rPr lang="en-US" sz="2600" baseline="0" dirty="0" smtClean="0">
                <a:latin typeface="Garamond" pitchFamily="-112" charset="0"/>
                <a:ea typeface="Garamond" pitchFamily="-112" charset="0"/>
                <a:cs typeface="Garamond" pitchFamily="-112" charset="0"/>
              </a:rPr>
              <a:t>8 (2</a:t>
            </a:r>
            <a:r>
              <a:rPr lang="en-US" sz="2600" dirty="0" smtClean="0">
                <a:latin typeface="Garamond" pitchFamily="-112" charset="0"/>
                <a:ea typeface="Garamond" pitchFamily="-112" charset="0"/>
                <a:cs typeface="Garamond" pitchFamily="-112" charset="0"/>
              </a:rPr>
              <a:t>/</a:t>
            </a:r>
            <a:r>
              <a:rPr lang="en-US" sz="2600" baseline="0" dirty="0" smtClean="0">
                <a:latin typeface="Garamond" pitchFamily="-112" charset="0"/>
                <a:ea typeface="Garamond" pitchFamily="-112" charset="0"/>
                <a:cs typeface="Garamond" pitchFamily="-112" charset="0"/>
              </a:rPr>
              <a:t>telescope) images every ~12s</a:t>
            </a:r>
          </a:p>
          <a:p>
            <a:r>
              <a:rPr lang="en-US" sz="2600" dirty="0" smtClean="0">
                <a:latin typeface="Garamond" pitchFamily="-112" charset="0"/>
                <a:ea typeface="Garamond" pitchFamily="-112" charset="0"/>
                <a:cs typeface="Garamond" pitchFamily="-112" charset="0"/>
              </a:rPr>
              <a:t>~2Tb/day     of uncompressed data</a:t>
            </a:r>
            <a:endParaRPr lang="en-US" sz="2600" baseline="0" dirty="0" smtClean="0">
              <a:latin typeface="Garamond" pitchFamily="-112" charset="0"/>
              <a:ea typeface="Garamond" pitchFamily="-112" charset="0"/>
              <a:cs typeface="Garamond" pitchFamily="-112" charset="0"/>
            </a:endParaRPr>
          </a:p>
          <a:p>
            <a:endParaRPr lang="en-US" sz="2700" dirty="0">
              <a:latin typeface="Garamond" pitchFamily="-112" charset="0"/>
              <a:ea typeface="Garamond" pitchFamily="-112" charset="0"/>
              <a:cs typeface="Garamond" pitchFamily="-11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0119" y="212998"/>
            <a:ext cx="745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The Solar Dynamics Observatory</a:t>
            </a:r>
            <a:endParaRPr lang="en-US" sz="36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420119" y="960927"/>
            <a:ext cx="7756299" cy="1588"/>
          </a:xfrm>
          <a:prstGeom prst="line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tx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179655" y="3195637"/>
            <a:ext cx="15240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baseline="0" dirty="0"/>
              <a:t>channel</a:t>
            </a:r>
          </a:p>
          <a:p>
            <a:pPr algn="ctr"/>
            <a:endParaRPr lang="en-US" sz="1200" b="1" baseline="0" dirty="0"/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94Å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131Å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171Å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193Å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211Å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304Å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335Å</a:t>
            </a:r>
          </a:p>
        </p:txBody>
      </p:sp>
      <p:sp>
        <p:nvSpPr>
          <p:cNvPr id="13" name="Rectangle 46"/>
          <p:cNvSpPr>
            <a:spLocks noChangeArrowheads="1"/>
          </p:cNvSpPr>
          <p:nvPr/>
        </p:nvSpPr>
        <p:spPr bwMode="auto">
          <a:xfrm>
            <a:off x="1415794" y="3195637"/>
            <a:ext cx="25146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baseline="0" dirty="0"/>
              <a:t>ions</a:t>
            </a:r>
          </a:p>
          <a:p>
            <a:pPr algn="ctr"/>
            <a:endParaRPr lang="en-US" sz="1200" b="1" baseline="0" dirty="0"/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Fe XVIII,X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Fe VIII, XX, XXIII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Fe IX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Fe XII, XXIV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Fe XIV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He II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Fe XVI</a:t>
            </a:r>
            <a:endParaRPr lang="en-US" sz="2000" dirty="0">
              <a:latin typeface="Garamond" pitchFamily="-112" charset="0"/>
              <a:ea typeface="Garamond" pitchFamily="-112" charset="0"/>
              <a:cs typeface="Garamond" pitchFamily="-112" charset="0"/>
            </a:endParaRPr>
          </a:p>
        </p:txBody>
      </p:sp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3684867" y="3195637"/>
            <a:ext cx="17526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baseline="0" dirty="0"/>
              <a:t>Log (T[K])</a:t>
            </a:r>
          </a:p>
          <a:p>
            <a:pPr algn="ctr"/>
            <a:endParaRPr lang="en-US" sz="1200" b="1" baseline="0" dirty="0"/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6.8, 6.0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5.6, 7.0, 7.2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5.8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6.1, 7.3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6.3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4.7</a:t>
            </a:r>
          </a:p>
          <a:p>
            <a:pPr algn="ctr">
              <a:spcAft>
                <a:spcPts val="600"/>
              </a:spcAft>
            </a:pPr>
            <a:r>
              <a:rPr lang="en-US" sz="2000" baseline="0" dirty="0">
                <a:latin typeface="Garamond" pitchFamily="-112" charset="0"/>
                <a:ea typeface="Garamond" pitchFamily="-112" charset="0"/>
                <a:cs typeface="Garamond" pitchFamily="-112" charset="0"/>
              </a:rPr>
              <a:t>6.4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20119" y="3729037"/>
            <a:ext cx="475063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420119" y="2539998"/>
            <a:ext cx="1781214" cy="446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844683" y="0"/>
            <a:ext cx="554389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u="sng" dirty="0">
                <a:solidFill>
                  <a:schemeClr val="accent2"/>
                </a:solidFill>
              </a:rPr>
              <a:t>The wonderful challenge we have!</a:t>
            </a:r>
          </a:p>
        </p:txBody>
      </p:sp>
      <p:pic>
        <p:nvPicPr>
          <p:cNvPr id="17411" name="Picture 3" descr="t00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400"/>
            <a:ext cx="1828800" cy="1828800"/>
          </a:xfrm>
          <a:prstGeom prst="rect">
            <a:avLst/>
          </a:prstGeom>
          <a:noFill/>
        </p:spPr>
      </p:pic>
      <p:pic>
        <p:nvPicPr>
          <p:cNvPr id="17412" name="Picture 4" descr="t01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533400"/>
            <a:ext cx="1828800" cy="1828800"/>
          </a:xfrm>
          <a:prstGeom prst="rect">
            <a:avLst/>
          </a:prstGeom>
          <a:noFill/>
        </p:spPr>
      </p:pic>
      <p:pic>
        <p:nvPicPr>
          <p:cNvPr id="17413" name="Picture 5" descr="t017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533400"/>
            <a:ext cx="1828800" cy="1828800"/>
          </a:xfrm>
          <a:prstGeom prst="rect">
            <a:avLst/>
          </a:prstGeom>
          <a:noFill/>
        </p:spPr>
      </p:pic>
      <p:pic>
        <p:nvPicPr>
          <p:cNvPr id="17414" name="Picture 6" descr="t019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533400"/>
            <a:ext cx="1828800" cy="1828800"/>
          </a:xfrm>
          <a:prstGeom prst="rect">
            <a:avLst/>
          </a:prstGeom>
          <a:noFill/>
        </p:spPr>
      </p:pic>
      <p:pic>
        <p:nvPicPr>
          <p:cNvPr id="17415" name="Picture 7" descr="t02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2590800"/>
            <a:ext cx="1828800" cy="1828800"/>
          </a:xfrm>
          <a:prstGeom prst="rect">
            <a:avLst/>
          </a:prstGeom>
          <a:noFill/>
        </p:spPr>
      </p:pic>
      <p:pic>
        <p:nvPicPr>
          <p:cNvPr id="17416" name="Picture 8" descr="t030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4600" y="2590800"/>
            <a:ext cx="1828800" cy="1828800"/>
          </a:xfrm>
          <a:prstGeom prst="rect">
            <a:avLst/>
          </a:prstGeom>
          <a:noFill/>
        </p:spPr>
      </p:pic>
      <p:pic>
        <p:nvPicPr>
          <p:cNvPr id="17417" name="Picture 9" descr="t033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8200" y="2590800"/>
            <a:ext cx="1828800" cy="1828800"/>
          </a:xfrm>
          <a:prstGeom prst="rect">
            <a:avLst/>
          </a:prstGeom>
          <a:noFill/>
        </p:spPr>
      </p:pic>
      <p:pic>
        <p:nvPicPr>
          <p:cNvPr id="17418" name="Picture 10" descr="t160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1800" y="2590800"/>
            <a:ext cx="1828800" cy="1828800"/>
          </a:xfrm>
          <a:prstGeom prst="rect">
            <a:avLst/>
          </a:prstGeom>
          <a:noFill/>
        </p:spPr>
      </p:pic>
      <p:pic>
        <p:nvPicPr>
          <p:cNvPr id="17419" name="Picture 11" descr="t170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1000" y="4648200"/>
            <a:ext cx="1828800" cy="1828800"/>
          </a:xfrm>
          <a:prstGeom prst="rect">
            <a:avLst/>
          </a:prstGeom>
          <a:noFill/>
        </p:spPr>
      </p:pic>
      <p:pic>
        <p:nvPicPr>
          <p:cNvPr id="17420" name="Picture 12" descr="t450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14600" y="4648200"/>
            <a:ext cx="1828800" cy="1828800"/>
          </a:xfrm>
          <a:prstGeom prst="rect">
            <a:avLst/>
          </a:prstGeom>
          <a:noFill/>
        </p:spPr>
      </p:pic>
      <p:pic>
        <p:nvPicPr>
          <p:cNvPr id="17421" name="Picture 13" descr="l_HMIma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48200" y="4648200"/>
            <a:ext cx="1828800" cy="1828800"/>
          </a:xfrm>
          <a:prstGeom prst="rect">
            <a:avLst/>
          </a:prstGeom>
          <a:noFill/>
        </p:spPr>
      </p:pic>
      <p:pic>
        <p:nvPicPr>
          <p:cNvPr id="17422" name="Picture 14" descr="t_211_193_17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81800" y="4648200"/>
            <a:ext cx="1828800" cy="1828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VC_MarkCheung_2010Aug0102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93281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0119" y="212998"/>
            <a:ext cx="745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The Solar Dynamics Observatory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20119" y="960927"/>
            <a:ext cx="7756299" cy="1588"/>
          </a:xfrm>
          <a:prstGeom prst="line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tx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553477" y="1507067"/>
            <a:ext cx="228979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AIA </a:t>
            </a:r>
            <a:r>
              <a:rPr lang="en-US" sz="2100" dirty="0" err="1">
                <a:solidFill>
                  <a:schemeClr val="bg1"/>
                </a:solidFill>
              </a:rPr>
              <a:t>HeII-FeXIV-FeIX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02576" y="6436781"/>
            <a:ext cx="304142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u="sng" dirty="0"/>
              <a:t>http://</a:t>
            </a:r>
            <a:r>
              <a:rPr lang="en-US" sz="2100" u="sng" dirty="0" err="1"/>
              <a:t>sdowww.lmsal.com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0119" y="212998"/>
            <a:ext cx="745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The Solar Dynamics Observatory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20119" y="960927"/>
            <a:ext cx="7756299" cy="1588"/>
          </a:xfrm>
          <a:prstGeom prst="line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tx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0119" y="962515"/>
            <a:ext cx="304142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u="sng" dirty="0"/>
              <a:t>http://</a:t>
            </a:r>
            <a:r>
              <a:rPr lang="en-US" sz="2100" u="sng" dirty="0" err="1"/>
              <a:t>sdowww.lmsal.com</a:t>
            </a:r>
            <a:endParaRPr lang="en-US" sz="2100" dirty="0"/>
          </a:p>
        </p:txBody>
      </p:sp>
      <p:pic>
        <p:nvPicPr>
          <p:cNvPr id="8" name="Picture 7" descr="HEK_scree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54" y="1378013"/>
            <a:ext cx="8534400" cy="5329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0119" y="212998"/>
            <a:ext cx="745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The Solar Dynamics Observatory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20119" y="960927"/>
            <a:ext cx="7756299" cy="1588"/>
          </a:xfrm>
          <a:prstGeom prst="line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tx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0119" y="962515"/>
            <a:ext cx="304142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u="sng" dirty="0"/>
              <a:t>http://</a:t>
            </a:r>
            <a:r>
              <a:rPr lang="en-US" sz="2100" u="sng" dirty="0" err="1"/>
              <a:t>sdowww.lmsal.com</a:t>
            </a:r>
            <a:endParaRPr lang="en-US" sz="2100" dirty="0"/>
          </a:p>
        </p:txBody>
      </p:sp>
      <p:pic>
        <p:nvPicPr>
          <p:cNvPr id="6" name="AVC_KarelSchrijver_20100807T174838-20100807T235418_SDO_211-193-171-6173_288.7_20100809_185623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5468" y="1479611"/>
            <a:ext cx="8923867" cy="5019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53477" y="1507067"/>
            <a:ext cx="24819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>
                <a:solidFill>
                  <a:schemeClr val="bg1"/>
                </a:solidFill>
              </a:rPr>
              <a:t>AIA</a:t>
            </a:r>
            <a:r>
              <a:rPr lang="en-US" sz="2100" smtClean="0">
                <a:solidFill>
                  <a:schemeClr val="bg1"/>
                </a:solidFill>
              </a:rPr>
              <a:t> 211A-193A-171A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429000" y="2332038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124075" y="228600"/>
            <a:ext cx="542468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 dirty="0"/>
              <a:t>Challenges of SDO Data Sharing</a:t>
            </a:r>
            <a:endParaRPr lang="en-US" sz="3200" dirty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88950" y="877888"/>
            <a:ext cx="819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33400" y="1285875"/>
            <a:ext cx="8001000" cy="508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/>
              <a:t> Large amounts of data! Currently approximately 700 Gig per day fully compressed. (AIA + HMI Series)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/>
              <a:t> “All” the data, only available </a:t>
            </a:r>
            <a:r>
              <a:rPr lang="en-US" sz="2400" dirty="0" smtClean="0"/>
              <a:t>from the AIA-HMI Joint Science Operation Center (JSOC) </a:t>
            </a:r>
            <a:r>
              <a:rPr lang="en-US" sz="2400" dirty="0"/>
              <a:t>(on disk and tape)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z="2400" dirty="0"/>
              <a:t> Bottleneck?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/>
              <a:t> If you wanted to distribute the SDO data then would need bandwidth and storage capability.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z="2400" dirty="0"/>
              <a:t> Commodity Internet not good enough</a:t>
            </a:r>
          </a:p>
          <a:p>
            <a:pPr lvl="1">
              <a:lnSpc>
                <a:spcPct val="90000"/>
              </a:lnSpc>
              <a:buFontTx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/>
              <a:t> Initially there was no model for distributing the data! 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But … there are sites with the bandwidth and enough storage to create a cache of SDO data 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524000" y="304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989263" y="533400"/>
            <a:ext cx="31207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 dirty="0">
                <a:solidFill>
                  <a:srgbClr val="000000"/>
                </a:solidFill>
              </a:rPr>
              <a:t>SDO Data Storage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12763" y="1362075"/>
            <a:ext cx="8326437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How is the data stored? (not in FITS file!)</a:t>
            </a:r>
          </a:p>
          <a:p>
            <a:endParaRPr lang="en-US" sz="2400" dirty="0"/>
          </a:p>
          <a:p>
            <a:pPr lvl="1"/>
            <a:r>
              <a:rPr lang="en-US" sz="2400" dirty="0"/>
              <a:t>SDO data storage is done using two databases, </a:t>
            </a:r>
            <a:r>
              <a:rPr lang="en-US" sz="2400" dirty="0" smtClean="0"/>
              <a:t>DRMS (Data Record Management System) </a:t>
            </a:r>
            <a:r>
              <a:rPr lang="en-US" sz="2400" dirty="0"/>
              <a:t>and </a:t>
            </a:r>
            <a:r>
              <a:rPr lang="en-US" sz="2400" dirty="0" smtClean="0"/>
              <a:t>SUMS (Storage Unit Management System).</a:t>
            </a:r>
            <a:endParaRPr lang="en-US" sz="2400" dirty="0"/>
          </a:p>
          <a:p>
            <a:pPr lvl="1"/>
            <a:endParaRPr lang="en-US" sz="2400" dirty="0"/>
          </a:p>
          <a:p>
            <a:pPr lvl="1">
              <a:buFontTx/>
              <a:buChar char="•"/>
            </a:pPr>
            <a:r>
              <a:rPr lang="en-US" sz="2400" dirty="0"/>
              <a:t> DRMS - contains all the meta information about a particular observation (maps to FITS header). Data is organized in series of like observations</a:t>
            </a:r>
          </a:p>
          <a:p>
            <a:pPr lvl="1">
              <a:buFontTx/>
              <a:buChar char="•"/>
            </a:pPr>
            <a:endParaRPr lang="en-US" sz="2400" dirty="0"/>
          </a:p>
          <a:p>
            <a:pPr lvl="1">
              <a:buFontTx/>
              <a:buChar char="•"/>
            </a:pPr>
            <a:r>
              <a:rPr lang="en-US" sz="2400" dirty="0"/>
              <a:t> SUMS - contains information on the layout of image segments on disk or on tape.  </a:t>
            </a:r>
          </a:p>
          <a:p>
            <a:pPr lvl="1"/>
            <a:endParaRPr lang="en-US" sz="2400" dirty="0"/>
          </a:p>
          <a:p>
            <a:r>
              <a:rPr lang="en-US" sz="2400" dirty="0"/>
              <a:t>Controlled using DRMS software written by JSOC.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1952</Words>
  <Application>Microsoft Macintosh PowerPoint</Application>
  <PresentationFormat>On-screen Show (4:3)</PresentationFormat>
  <Paragraphs>266</Paragraphs>
  <Slides>29</Slides>
  <Notes>15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Challenges in data distribution and Analysis with the Solar Dynamics Observatory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Sigmoid Sniffer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SAO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for SDO: First Results from the SDO Feature Finding Algorithms</dc:title>
  <dc:creator>paola</dc:creator>
  <cp:lastModifiedBy>paola</cp:lastModifiedBy>
  <cp:revision>79</cp:revision>
  <dcterms:created xsi:type="dcterms:W3CDTF">2010-08-25T15:27:54Z</dcterms:created>
  <dcterms:modified xsi:type="dcterms:W3CDTF">2010-08-25T15:29:09Z</dcterms:modified>
</cp:coreProperties>
</file>