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74" r:id="rId3"/>
    <p:sldId id="275" r:id="rId4"/>
    <p:sldId id="259" r:id="rId5"/>
    <p:sldId id="260" r:id="rId6"/>
    <p:sldId id="273" r:id="rId7"/>
    <p:sldId id="262" r:id="rId8"/>
    <p:sldId id="263" r:id="rId9"/>
    <p:sldId id="272" r:id="rId10"/>
    <p:sldId id="279" r:id="rId11"/>
    <p:sldId id="281" r:id="rId12"/>
    <p:sldId id="282" r:id="rId13"/>
    <p:sldId id="283" r:id="rId14"/>
    <p:sldId id="284" r:id="rId15"/>
    <p:sldId id="277" r:id="rId16"/>
    <p:sldId id="276" r:id="rId17"/>
    <p:sldId id="278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90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0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352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5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4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6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9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3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13E06ED-398A-468A-AF74-D7466033E95D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A466EB9-0BED-49C5-8EB0-30195F80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9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Probabilistic Cataloguing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Stephen K N </a:t>
            </a:r>
            <a:r>
              <a:rPr lang="en-US" cap="small" dirty="0" smtClean="0"/>
              <a:t>Portillo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Benjamin </a:t>
            </a:r>
            <a:r>
              <a:rPr lang="en-US" cap="small" dirty="0" smtClean="0"/>
              <a:t>Lee</a:t>
            </a:r>
            <a:r>
              <a:rPr lang="en-US" dirty="0" smtClean="0"/>
              <a:t>, </a:t>
            </a:r>
            <a:r>
              <a:rPr lang="en-US" dirty="0" err="1" smtClean="0"/>
              <a:t>Tansu</a:t>
            </a:r>
            <a:r>
              <a:rPr lang="en-US" dirty="0" smtClean="0"/>
              <a:t> </a:t>
            </a:r>
            <a:r>
              <a:rPr lang="en-US" cap="small" dirty="0" err="1" smtClean="0"/>
              <a:t>Daylan</a:t>
            </a:r>
            <a:r>
              <a:rPr lang="en-US" dirty="0" smtClean="0"/>
              <a:t> and</a:t>
            </a:r>
            <a:br>
              <a:rPr lang="en-US" dirty="0" smtClean="0"/>
            </a:br>
            <a:r>
              <a:rPr lang="en-US" dirty="0" smtClean="0"/>
              <a:t>Douglas P </a:t>
            </a:r>
            <a:r>
              <a:rPr lang="en-US" cap="small" dirty="0" err="1" smtClean="0"/>
              <a:t>Finkbeiner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25 October 2016</a:t>
            </a:r>
            <a:br>
              <a:rPr lang="en-US" dirty="0" smtClean="0"/>
            </a:br>
            <a:r>
              <a:rPr lang="en-US" dirty="0" smtClean="0"/>
              <a:t>Harvard </a:t>
            </a:r>
            <a:r>
              <a:rPr lang="en-US" dirty="0" err="1" smtClean="0"/>
              <a:t>Astrostatistics</a:t>
            </a:r>
            <a:r>
              <a:rPr lang="en-US" dirty="0" smtClean="0"/>
              <a:t> Group</a:t>
            </a:r>
            <a:endParaRPr lang="en-US" dirty="0"/>
          </a:p>
        </p:txBody>
      </p:sp>
      <p:pic>
        <p:nvPicPr>
          <p:cNvPr id="4" name="Picture 4" descr="http://www.nserc-crsng.gc.ca/_img/logos/NSERC_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5892143"/>
            <a:ext cx="1600200" cy="80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Picture 6" descr="http://www.cfa.harvard.edu/common/logos/hco-logo-4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999" y="5892143"/>
            <a:ext cx="685800" cy="7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2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II: SDSS Globular Cluster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Messier 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"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"</m:t>
                        </m:r>
                      </m:sup>
                    </m:sSup>
                  </m:oMath>
                </a14:m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𝑝𝑖𝑥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10 000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Region </a:t>
                </a:r>
                <a:r>
                  <a:rPr lang="en-US" dirty="0" smtClean="0"/>
                  <a:t>includes </a:t>
                </a:r>
                <a:r>
                  <a:rPr lang="en-US" dirty="0" smtClean="0"/>
                  <a:t>337 </a:t>
                </a:r>
                <a:r>
                  <a:rPr lang="en-US" dirty="0" err="1" smtClean="0"/>
                  <a:t>DAOPhot</a:t>
                </a:r>
                <a:r>
                  <a:rPr lang="en-US" dirty="0" smtClean="0"/>
                  <a:t> sources</a:t>
                </a:r>
                <a:endParaRPr lang="en-US" dirty="0" smtClean="0"/>
              </a:p>
              <a:p>
                <a:r>
                  <a:rPr lang="en-US" dirty="0"/>
                  <a:t>R</a:t>
                </a:r>
                <a:r>
                  <a:rPr lang="en-US" dirty="0" smtClean="0"/>
                  <a:t>un with ~250 </a:t>
                </a:r>
                <a:r>
                  <a:rPr lang="en-US" dirty="0" smtClean="0"/>
                  <a:t>CPU-hours</a:t>
                </a:r>
              </a:p>
              <a:p>
                <a:r>
                  <a:rPr lang="en-US" dirty="0" smtClean="0"/>
                  <a:t>Region has also been observed with HST, which has better angular resolution, identifying 1 000 sources</a:t>
                </a: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9" t="-112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161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Deterministic Catalogue </a:t>
            </a:r>
            <a:r>
              <a:rPr lang="en-CA" dirty="0" smtClean="0"/>
              <a:t>of </a:t>
            </a:r>
            <a:r>
              <a:rPr lang="en-CA" dirty="0" smtClean="0"/>
              <a:t>SDSS Data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3" y="2286000"/>
            <a:ext cx="5363633" cy="4022725"/>
          </a:xfrm>
        </p:spPr>
      </p:pic>
      <p:sp>
        <p:nvSpPr>
          <p:cNvPr id="7" name="TextBox 6"/>
          <p:cNvSpPr txBox="1"/>
          <p:nvPr/>
        </p:nvSpPr>
        <p:spPr>
          <a:xfrm>
            <a:off x="0" y="6611779"/>
            <a:ext cx="2071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 smtClean="0"/>
              <a:t>An, D. et al. (2008) </a:t>
            </a:r>
            <a:r>
              <a:rPr lang="en-CA" sz="1000" dirty="0" err="1" smtClean="0"/>
              <a:t>ApJS</a:t>
            </a:r>
            <a:r>
              <a:rPr lang="en-CA" sz="1000" dirty="0" smtClean="0"/>
              <a:t>, 179, 2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30420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Deterministic Catalogue of </a:t>
            </a:r>
            <a:r>
              <a:rPr lang="en-CA" dirty="0" smtClean="0"/>
              <a:t>HST Data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3" y="2286000"/>
            <a:ext cx="5363633" cy="4022725"/>
          </a:xfrm>
        </p:spPr>
      </p:pic>
      <p:sp>
        <p:nvSpPr>
          <p:cNvPr id="5" name="TextBox 4"/>
          <p:cNvSpPr txBox="1"/>
          <p:nvPr/>
        </p:nvSpPr>
        <p:spPr>
          <a:xfrm>
            <a:off x="0" y="6611779"/>
            <a:ext cx="25651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 err="1" smtClean="0"/>
              <a:t>Sarajedini</a:t>
            </a:r>
            <a:r>
              <a:rPr lang="en-CA" sz="1000" dirty="0" smtClean="0"/>
              <a:t>, A. et al. (2007) AJ, 133, 1658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8814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Probabilistic Catalogue of SDSS </a:t>
            </a:r>
            <a:r>
              <a:rPr lang="en-CA" dirty="0" smtClean="0"/>
              <a:t>Data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3" y="2286000"/>
            <a:ext cx="5363633" cy="4022725"/>
          </a:xfrm>
        </p:spPr>
      </p:pic>
      <p:pic>
        <p:nvPicPr>
          <p:cNvPr id="6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677" y="1828800"/>
            <a:ext cx="5801784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9666" y="5385395"/>
            <a:ext cx="1750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0070C0"/>
                </a:solidFill>
              </a:rPr>
              <a:t>SDSS </a:t>
            </a:r>
            <a:r>
              <a:rPr lang="en-CA" dirty="0" err="1" smtClean="0">
                <a:solidFill>
                  <a:srgbClr val="0070C0"/>
                </a:solidFill>
              </a:rPr>
              <a:t>DAOPhot</a:t>
            </a:r>
            <a:endParaRPr lang="en-CA" dirty="0" smtClean="0">
              <a:solidFill>
                <a:srgbClr val="0070C0"/>
              </a:solidFill>
            </a:endParaRPr>
          </a:p>
          <a:p>
            <a:r>
              <a:rPr lang="en-CA" dirty="0">
                <a:solidFill>
                  <a:srgbClr val="00B050"/>
                </a:solidFill>
              </a:rPr>
              <a:t>HST </a:t>
            </a:r>
            <a:r>
              <a:rPr lang="en-CA" dirty="0" err="1">
                <a:solidFill>
                  <a:srgbClr val="00B050"/>
                </a:solidFill>
              </a:rPr>
              <a:t>DAOPhot</a:t>
            </a:r>
            <a:endParaRPr lang="en-CA" dirty="0" smtClean="0">
              <a:solidFill>
                <a:srgbClr val="00B050"/>
              </a:solidFill>
            </a:endParaRPr>
          </a:p>
          <a:p>
            <a:r>
              <a:rPr lang="en-CA" dirty="0" smtClean="0">
                <a:solidFill>
                  <a:srgbClr val="FF0000"/>
                </a:solidFill>
              </a:rPr>
              <a:t>SDSS </a:t>
            </a:r>
            <a:r>
              <a:rPr lang="en-CA" dirty="0" err="1" smtClean="0">
                <a:solidFill>
                  <a:srgbClr val="FF0000"/>
                </a:solidFill>
              </a:rPr>
              <a:t>PCat-Dnest</a:t>
            </a:r>
            <a:endParaRPr lang="en-CA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086" y="3258000"/>
            <a:ext cx="4800001" cy="3600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Completeness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831"/>
            <a:ext cx="4800001" cy="3600000"/>
          </a:xfrm>
        </p:spPr>
      </p:pic>
    </p:spTree>
    <p:extLst>
      <p:ext uri="{BB962C8B-B14F-4D97-AF65-F5344CB8AC3E}">
        <p14:creationId xmlns:p14="http://schemas.microsoft.com/office/powerpoint/2010/main" val="7789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Reversible Jump MCMC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A" dirty="0" smtClean="0"/>
                  <a:t>Allows proposals to change dimensionality of model</a:t>
                </a:r>
              </a:p>
              <a:p>
                <a:pPr lvl="1"/>
                <a:r>
                  <a:rPr lang="en-CA" dirty="0" smtClean="0"/>
                  <a:t>Move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 smtClean="0"/>
                  <a:t> takes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dirty="0" smtClean="0"/>
                  <a:t> and generates </a:t>
                </a:r>
                <a:r>
                  <a:rPr lang="en-CA" dirty="0" err="1" smtClean="0"/>
                  <a:t>auxillary</a:t>
                </a:r>
                <a:r>
                  <a:rPr lang="en-CA" dirty="0" smtClean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CA" dirty="0" smtClean="0"/>
                  <a:t> to propose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CA" b="0" dirty="0" smtClean="0"/>
              </a:p>
              <a:p>
                <a:pPr lvl="1"/>
                <a:r>
                  <a:rPr lang="en-CA" dirty="0"/>
                  <a:t>Move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CA" dirty="0"/>
                  <a:t> takes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CA" dirty="0"/>
                  <a:t> and generates </a:t>
                </a:r>
                <a:r>
                  <a:rPr lang="en-CA" dirty="0" err="1"/>
                  <a:t>auxillary</a:t>
                </a:r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CA" dirty="0"/>
                  <a:t> to </a:t>
                </a:r>
                <a:r>
                  <a:rPr lang="en-CA" dirty="0" smtClean="0"/>
                  <a:t>propose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CA" dirty="0" smtClean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CA" dirty="0" smtClean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dirty="0" smtClean="0"/>
                  <a:t> one-to-one</a:t>
                </a:r>
                <a:endParaRPr lang="en-CA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f>
                                <m:f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  <m:d>
                                    <m:d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  <m:d>
                                    <m:d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den>
                              </m:f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d>
                                        <m:d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CA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CA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CA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CA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CA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p>
                                              <m:r>
                                                <a:rPr lang="en-CA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d>
                                        <m:d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CA" dirty="0" smtClean="0"/>
              </a:p>
              <a:p>
                <a:r>
                  <a:rPr lang="en-CA" dirty="0" smtClean="0"/>
                  <a:t>For example, birth/death between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dirty="0" smtClean="0"/>
                  <a:t> has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CA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CA" dirty="0" smtClean="0"/>
              </a:p>
              <a:p>
                <a:pPr lvl="1"/>
                <a:r>
                  <a:rPr lang="en-CA" dirty="0" smtClean="0"/>
                  <a:t>If birth and death equally likely, sources independent in prior and new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 smtClean="0"/>
                  <a:t> generated from prior</a:t>
                </a:r>
                <a:endParaRPr lang="en-CA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f>
                                <m:f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  <m:d>
                                    <m:d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  <m:d>
                                    <m:d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CA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9" t="-980" r="-9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6611779"/>
            <a:ext cx="24112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P.J. Green, </a:t>
            </a:r>
            <a:r>
              <a:rPr lang="en-US" sz="1000" dirty="0" err="1" smtClean="0"/>
              <a:t>Biometrika</a:t>
            </a:r>
            <a:r>
              <a:rPr lang="en-US" sz="1000" dirty="0" smtClean="0"/>
              <a:t> 82, 711 (1995)</a:t>
            </a:r>
          </a:p>
        </p:txBody>
      </p:sp>
    </p:spTree>
    <p:extLst>
      <p:ext uri="{BB962C8B-B14F-4D97-AF65-F5344CB8AC3E}">
        <p14:creationId xmlns:p14="http://schemas.microsoft.com/office/powerpoint/2010/main" val="190568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Catalogue Priors</a:t>
            </a:r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dirty="0" smtClean="0"/>
                  <a:t>Prior </a:t>
                </a:r>
                <a:r>
                  <a:rPr lang="en-CA" dirty="0" smtClean="0"/>
                  <a:t>that sources are independent and described by population parameters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CA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nary>
                        <m:naryPr>
                          <m:chr m:val="∏"/>
                          <m:limLoc m:val="subSup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CA" dirty="0" smtClean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CA" dirty="0" smtClean="0"/>
                  <a:t> can describe both spatial and flux distributions</a:t>
                </a:r>
              </a:p>
              <a:p>
                <a:r>
                  <a:rPr lang="en-CA" dirty="0" smtClean="0"/>
                  <a:t>What should the prior on the number of sources look like? What do we mean by “the number of sources”?</a:t>
                </a:r>
              </a:p>
              <a:p>
                <a:pPr marL="0" indent="0" algn="ctr">
                  <a:buNone/>
                </a:pPr>
                <a:r>
                  <a:rPr lang="en-CA" i="1" dirty="0" smtClean="0"/>
                  <a:t>How many sources are there with a flux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CA" i="1" dirty="0" smtClean="0"/>
                  <a:t>?</a:t>
                </a:r>
              </a:p>
              <a:p>
                <a:r>
                  <a:rPr lang="en-CA" dirty="0" smtClean="0"/>
                  <a:t>Prior on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CA" dirty="0" smtClean="0"/>
                  <a:t> through putting a log uniform prior on expected number of sources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CA" dirty="0" smtClean="0"/>
                  <a:t>?</a:t>
                </a:r>
                <a:r>
                  <a:rPr lang="en-CA" dirty="0"/>
                  <a:t/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log</m:t>
                    </m:r>
                    <m:f>
                      <m:f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den>
                    </m:f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≈−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CA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9" t="-98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02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Source Number Prior</a:t>
            </a:r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A" dirty="0" smtClean="0"/>
                  <a:t>But is this prior enough to counteract the fact that models with more sources will fit better?</a:t>
                </a:r>
              </a:p>
              <a:p>
                <a:r>
                  <a:rPr lang="en-CA" dirty="0" smtClean="0"/>
                  <a:t>What about a prior that penalizes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m:rPr>
                            <m:nor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CA" dirty="0" smtClean="0"/>
                  <a:t> source based on the expected improvement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 smtClean="0"/>
                  <a:t> under the null hypothesis that there are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CA" dirty="0" smtClean="0"/>
                  <a:t> sources?</a:t>
                </a:r>
                <a:br>
                  <a:rPr lang="en-CA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>
                        <a:latin typeface="Cambria Math" panose="02040503050406030204" pitchFamily="18" charset="0"/>
                      </a:rPr>
                      <m:t>log</m:t>
                    </m:r>
                    <m:f>
                      <m:f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den>
                    </m:f>
                    <m:r>
                      <a:rPr lang="en-CA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CA" b="0" dirty="0" smtClean="0"/>
              </a:p>
              <a:p>
                <a:pPr marL="0" indent="0" algn="ctr">
                  <a:buNone/>
                </a:pPr>
                <a:r>
                  <a:rPr lang="en-CA" i="1" dirty="0" smtClean="0"/>
                  <a:t>How </a:t>
                </a:r>
                <a:r>
                  <a:rPr lang="en-CA" i="1" dirty="0" smtClean="0"/>
                  <a:t>many sources meaningfully affect the current data</a:t>
                </a:r>
                <a:r>
                  <a:rPr lang="en-CA" i="1" dirty="0" smtClean="0"/>
                  <a:t>?</a:t>
                </a:r>
              </a:p>
              <a:p>
                <a:pPr marL="0" indent="0">
                  <a:buNone/>
                </a:pPr>
                <a:endParaRPr lang="en-CA" i="1" dirty="0"/>
              </a:p>
              <a:p>
                <a:pPr marL="0" indent="0">
                  <a:buNone/>
                </a:pPr>
                <a:endParaRPr lang="en-CA" i="1" dirty="0" smtClean="0"/>
              </a:p>
              <a:p>
                <a:pPr marL="0" indent="0" algn="ctr">
                  <a:buNone/>
                </a:pPr>
                <a:r>
                  <a:rPr lang="en-CA" i="1" dirty="0" smtClean="0"/>
                  <a:t>What is the most compact representation of the data? </a:t>
                </a:r>
                <a:endParaRPr lang="en-CA" i="1" dirty="0" smtClean="0"/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9" t="-980" r="-85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119282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CA" dirty="0"/>
          </a:p>
        </p:txBody>
      </p:sp>
      <p:grpSp>
        <p:nvGrpSpPr>
          <p:cNvPr id="18" name="Group 17"/>
          <p:cNvGrpSpPr/>
          <p:nvPr/>
        </p:nvGrpSpPr>
        <p:grpSpPr>
          <a:xfrm>
            <a:off x="946404" y="4526268"/>
            <a:ext cx="6499216" cy="867600"/>
            <a:chOff x="1174629" y="4607859"/>
            <a:chExt cx="6499216" cy="867600"/>
          </a:xfrm>
        </p:grpSpPr>
        <p:sp>
          <p:nvSpPr>
            <p:cNvPr id="4" name="5-Point Star 3"/>
            <p:cNvSpPr/>
            <p:nvPr/>
          </p:nvSpPr>
          <p:spPr>
            <a:xfrm>
              <a:off x="1174629" y="4607859"/>
              <a:ext cx="720000" cy="7200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5-Point Star 4"/>
            <p:cNvSpPr/>
            <p:nvPr/>
          </p:nvSpPr>
          <p:spPr>
            <a:xfrm>
              <a:off x="3003822" y="4607859"/>
              <a:ext cx="507600" cy="5076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3359359" y="4967859"/>
              <a:ext cx="507600" cy="5076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976152" y="4643859"/>
              <a:ext cx="414000" cy="4140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429487" y="4643859"/>
              <a:ext cx="414000" cy="4140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202820" y="5061459"/>
              <a:ext cx="414000" cy="4140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6934060" y="4650890"/>
              <a:ext cx="360000" cy="3600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7313845" y="4650890"/>
              <a:ext cx="360000" cy="3600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6953845" y="5100253"/>
              <a:ext cx="360000" cy="3600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7313845" y="5112113"/>
              <a:ext cx="360000" cy="360000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122854" y="4607859"/>
                  <a:ext cx="65274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en-CA" sz="3600" dirty="0"/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2854" y="4607859"/>
                  <a:ext cx="652743" cy="6463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095184" y="4644693"/>
                  <a:ext cx="65274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en-CA" sz="3600" dirty="0"/>
                </a:p>
              </p:txBody>
            </p:sp>
          </mc:Choice>
          <mc:Fallback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5184" y="4644693"/>
                  <a:ext cx="652743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065167" y="4644693"/>
                  <a:ext cx="65274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en-CA" sz="3600" dirty="0"/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5167" y="4644693"/>
                  <a:ext cx="652743" cy="64633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1094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Probabilistic </a:t>
            </a:r>
            <a:r>
              <a:rPr lang="en-US" dirty="0" smtClean="0"/>
              <a:t>catalogue samples are an ensemble of catalogues inferred from the </a:t>
            </a:r>
            <a:r>
              <a:rPr lang="en-US" dirty="0" smtClean="0"/>
              <a:t>data</a:t>
            </a:r>
          </a:p>
          <a:p>
            <a:r>
              <a:rPr lang="en-US" dirty="0"/>
              <a:t>A point source population can be distinguished from a diffuse source, even if the individual sources are below the detection </a:t>
            </a:r>
            <a:r>
              <a:rPr lang="en-US" dirty="0" smtClean="0"/>
              <a:t>threshold</a:t>
            </a:r>
          </a:p>
          <a:p>
            <a:r>
              <a:rPr lang="en-US" dirty="0" smtClean="0"/>
              <a:t>Overlapping point sources can be better </a:t>
            </a:r>
            <a:r>
              <a:rPr lang="en-US" dirty="0" err="1" smtClean="0"/>
              <a:t>deblended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 smtClean="0"/>
              <a:t>ensemble of catalogues captures the inherent degeneracies of point source </a:t>
            </a:r>
            <a:r>
              <a:rPr lang="en-US" dirty="0" smtClean="0"/>
              <a:t>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Telescopes don’t make catalogues!</a:t>
            </a:r>
            <a:endParaRPr lang="en-CA" dirty="0"/>
          </a:p>
        </p:txBody>
      </p:sp>
      <p:pic>
        <p:nvPicPr>
          <p:cNvPr id="1026" name="Picture 2" descr="http://data.sdss3.org/sas/dr12/boss/photoObj/frames/301/1458/4/frame-irg-001458-4-0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11" y="1828800"/>
            <a:ext cx="598491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57890"/>
            <a:ext cx="5253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Slide title stolen from D.W. Hogg and D. Lang, EAS Publication Series 45, 351 (2011) </a:t>
            </a:r>
          </a:p>
          <a:p>
            <a:r>
              <a:rPr lang="en-US" sz="1000" dirty="0" smtClean="0"/>
              <a:t>Image: Sloan Digital Sky Survey, DR12</a:t>
            </a:r>
          </a:p>
        </p:txBody>
      </p:sp>
    </p:spTree>
    <p:extLst>
      <p:ext uri="{BB962C8B-B14F-4D97-AF65-F5344CB8AC3E}">
        <p14:creationId xmlns:p14="http://schemas.microsoft.com/office/powerpoint/2010/main" val="309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i="1" dirty="0" smtClean="0"/>
              <a:t>People</a:t>
            </a:r>
            <a:r>
              <a:rPr lang="en-CA" dirty="0" smtClean="0"/>
              <a:t> make catalogues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76883"/>
            <a:ext cx="1972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An et al. </a:t>
            </a:r>
            <a:r>
              <a:rPr lang="en-US" sz="1000" dirty="0" err="1" smtClean="0"/>
              <a:t>ApJS</a:t>
            </a:r>
            <a:r>
              <a:rPr lang="en-US" sz="1000" dirty="0" smtClean="0"/>
              <a:t> 179, 328 (2008)</a:t>
            </a:r>
          </a:p>
        </p:txBody>
      </p:sp>
      <p:pic>
        <p:nvPicPr>
          <p:cNvPr id="14" name="Picture 2" descr="http://data.sdss3.org/sas/dr12/boss/photoObj/frames/301/1458/4/frame-irg-001458-4-07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782755"/>
            <a:ext cx="3360738" cy="244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898466"/>
              </p:ext>
            </p:extLst>
          </p:nvPr>
        </p:nvGraphicFramePr>
        <p:xfrm>
          <a:off x="3356194" y="1828794"/>
          <a:ext cx="2449900" cy="4351347"/>
        </p:xfrm>
        <a:graphic>
          <a:graphicData uri="http://schemas.openxmlformats.org/drawingml/2006/table">
            <a:tbl>
              <a:tblPr firstRow="1">
                <a:effectLst/>
                <a:tableStyleId>{9D7B26C5-4107-4FEC-AEDC-1716B250A1EF}</a:tableStyleId>
              </a:tblPr>
              <a:tblGrid>
                <a:gridCol w="749794"/>
                <a:gridCol w="851394"/>
                <a:gridCol w="424356"/>
                <a:gridCol w="424356"/>
              </a:tblGrid>
              <a:tr h="312219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RA (J2000)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DEC (J2000)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g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r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229.4351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2.010923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19.344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19.114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229.4353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1.990166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23.07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21.441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229.4358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2.033374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21.809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21.252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229.4361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2.070269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20.107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19.737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229.4362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1.997957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22.894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21.365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229.4364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2.048578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22.386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21.656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229.4366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2.053515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20.853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20.418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229.4369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2.103516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21.827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21.066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229.4369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2.043476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23.067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21.7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229.437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2.051732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19.96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19.61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229.4371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2.102266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20.813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20.331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229.4373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2.052342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20.785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20.33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229.4374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1.996688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21.161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20.642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229.4376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2.13321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22.476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21.616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229.4378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2.039289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20.883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20.41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229.438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2.077996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22.682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21.85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229.438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2.043483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22.884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21.68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229.4381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2.045585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20.111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19.719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229.4382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2.011463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22.069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21.316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229.4382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2.029807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19.625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19.399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229.4382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2.030182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17.835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17.245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229.4385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2.157053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22.193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21.877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229.4385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2.147021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>
                          <a:effectLst/>
                        </a:rPr>
                        <a:t>22.492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21.546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 smtClean="0">
                          <a:effectLst/>
                        </a:rPr>
                        <a:t>…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 smtClean="0">
                          <a:effectLst/>
                        </a:rPr>
                        <a:t>…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 smtClean="0">
                          <a:effectLst/>
                        </a:rPr>
                        <a:t>…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 smtClean="0">
                          <a:effectLst/>
                        </a:rPr>
                        <a:t>…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6" descr="fg15.ep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55"/>
          <a:stretch/>
        </p:blipFill>
        <p:spPr bwMode="auto">
          <a:xfrm>
            <a:off x="5535335" y="2332831"/>
            <a:ext cx="1478518" cy="33432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0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(Deterministic) Catalogues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46404" y="1828801"/>
                <a:ext cx="5350876" cy="435133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A (deterministic) catalogue is a list of point source candidates above some inclusion threshold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𝑖𝑛𝑐𝑙</m:t>
                        </m:r>
                      </m:sub>
                    </m:sSub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𝐷𝑎𝑡𝑎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𝑇𝑆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𝑖𝑛𝑐𝑙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r>
                  <a:rPr lang="en-US" b="1" dirty="0" smtClean="0"/>
                  <a:t>Inclusion threshold = detection threshold: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Almost all catalogue sources are true sources</a:t>
                </a:r>
                <a:br>
                  <a:rPr lang="en-US" dirty="0" smtClean="0"/>
                </a:br>
                <a:r>
                  <a:rPr lang="en-US" dirty="0" smtClean="0"/>
                  <a:t>But faint true sources are not in the catalogue</a:t>
                </a:r>
              </a:p>
              <a:p>
                <a:r>
                  <a:rPr lang="en-US" b="1" dirty="0" smtClean="0"/>
                  <a:t>Inclusion threshold &lt; detection threshold: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More faint true sources are included in the catalogue</a:t>
                </a:r>
                <a:br>
                  <a:rPr lang="en-US" dirty="0" smtClean="0"/>
                </a:br>
                <a:r>
                  <a:rPr lang="en-US" dirty="0" smtClean="0"/>
                  <a:t>But many catalogue sources are not true sources</a:t>
                </a:r>
                <a:br>
                  <a:rPr lang="en-US" dirty="0" smtClean="0"/>
                </a:br>
                <a:r>
                  <a:rPr lang="en-US" dirty="0" smtClean="0"/>
                  <a:t>The data is </a:t>
                </a:r>
                <a:r>
                  <a:rPr lang="en-US" dirty="0" err="1" smtClean="0"/>
                  <a:t>overfitted</a:t>
                </a:r>
                <a:endParaRPr lang="en-US" dirty="0" smtClean="0"/>
              </a:p>
              <a:p>
                <a:r>
                  <a:rPr lang="en-US" dirty="0" smtClean="0"/>
                  <a:t>Overlapping point sources may not be </a:t>
                </a:r>
                <a:r>
                  <a:rPr lang="en-US" dirty="0" err="1" smtClean="0"/>
                  <a:t>deblended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6404" y="1828801"/>
                <a:ext cx="5350876" cy="4351337"/>
              </a:xfrm>
              <a:blipFill rotWithShape="0">
                <a:blip r:embed="rId2"/>
                <a:stretch>
                  <a:fillRect l="-114" t="-56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6409071" y="2499249"/>
            <a:ext cx="1798151" cy="17981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33" name="Oval 32"/>
          <p:cNvSpPr/>
          <p:nvPr/>
        </p:nvSpPr>
        <p:spPr>
          <a:xfrm>
            <a:off x="7158012" y="3136637"/>
            <a:ext cx="449538" cy="44953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34" name="Oval 33"/>
          <p:cNvSpPr/>
          <p:nvPr/>
        </p:nvSpPr>
        <p:spPr>
          <a:xfrm>
            <a:off x="7607550" y="2724275"/>
            <a:ext cx="224769" cy="224769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35" name="Oval 34"/>
          <p:cNvSpPr/>
          <p:nvPr/>
        </p:nvSpPr>
        <p:spPr>
          <a:xfrm>
            <a:off x="6820859" y="2832308"/>
            <a:ext cx="224769" cy="224769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36" name="Oval 35"/>
          <p:cNvSpPr/>
          <p:nvPr/>
        </p:nvSpPr>
        <p:spPr>
          <a:xfrm>
            <a:off x="7703077" y="3756456"/>
            <a:ext cx="224769" cy="224769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37" name="Oval 36"/>
          <p:cNvSpPr/>
          <p:nvPr/>
        </p:nvSpPr>
        <p:spPr>
          <a:xfrm>
            <a:off x="7218239" y="2711258"/>
            <a:ext cx="89908" cy="8990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38" name="Oval 37"/>
          <p:cNvSpPr/>
          <p:nvPr/>
        </p:nvSpPr>
        <p:spPr>
          <a:xfrm>
            <a:off x="7981589" y="3397446"/>
            <a:ext cx="89908" cy="8990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39" name="Oval 38"/>
          <p:cNvSpPr/>
          <p:nvPr/>
        </p:nvSpPr>
        <p:spPr>
          <a:xfrm>
            <a:off x="6694066" y="3268874"/>
            <a:ext cx="89908" cy="8990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40" name="Oval 39"/>
          <p:cNvSpPr/>
          <p:nvPr/>
        </p:nvSpPr>
        <p:spPr>
          <a:xfrm>
            <a:off x="6888290" y="3742305"/>
            <a:ext cx="89908" cy="8990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41" name="Oval 40"/>
          <p:cNvSpPr/>
          <p:nvPr/>
        </p:nvSpPr>
        <p:spPr>
          <a:xfrm>
            <a:off x="7337828" y="3798712"/>
            <a:ext cx="89908" cy="8990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42" name="Oval 41"/>
          <p:cNvSpPr/>
          <p:nvPr/>
        </p:nvSpPr>
        <p:spPr>
          <a:xfrm>
            <a:off x="8041815" y="2866536"/>
            <a:ext cx="89908" cy="8990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43" name="Oval 42"/>
          <p:cNvSpPr/>
          <p:nvPr/>
        </p:nvSpPr>
        <p:spPr>
          <a:xfrm>
            <a:off x="6694931" y="2673237"/>
            <a:ext cx="89908" cy="8990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44" name="Oval 43"/>
          <p:cNvSpPr/>
          <p:nvPr/>
        </p:nvSpPr>
        <p:spPr>
          <a:xfrm>
            <a:off x="6649113" y="3981225"/>
            <a:ext cx="89908" cy="8990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45" name="Oval 44"/>
          <p:cNvSpPr/>
          <p:nvPr/>
        </p:nvSpPr>
        <p:spPr>
          <a:xfrm>
            <a:off x="7082873" y="4069743"/>
            <a:ext cx="89908" cy="8990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46" name="Oval 45"/>
          <p:cNvSpPr/>
          <p:nvPr/>
        </p:nvSpPr>
        <p:spPr>
          <a:xfrm>
            <a:off x="8081582" y="4053024"/>
            <a:ext cx="89908" cy="89908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20" name="Rectangle 19"/>
          <p:cNvSpPr/>
          <p:nvPr/>
        </p:nvSpPr>
        <p:spPr>
          <a:xfrm>
            <a:off x="6409071" y="4373600"/>
            <a:ext cx="1806813" cy="18065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21" name="Oval 20"/>
          <p:cNvSpPr/>
          <p:nvPr/>
        </p:nvSpPr>
        <p:spPr>
          <a:xfrm>
            <a:off x="7124451" y="5050721"/>
            <a:ext cx="533724" cy="53372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  <p:sp>
        <p:nvSpPr>
          <p:cNvPr id="22" name="Oval 21"/>
          <p:cNvSpPr/>
          <p:nvPr/>
        </p:nvSpPr>
        <p:spPr>
          <a:xfrm>
            <a:off x="7276851" y="5203121"/>
            <a:ext cx="533724" cy="53372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 smtClean="0"/>
          </a:p>
        </p:txBody>
      </p:sp>
    </p:spTree>
    <p:extLst>
      <p:ext uri="{BB962C8B-B14F-4D97-AF65-F5344CB8AC3E}">
        <p14:creationId xmlns:p14="http://schemas.microsoft.com/office/powerpoint/2010/main" val="18696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Catalogues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46404" y="1828801"/>
                <a:ext cx="6446520" cy="462908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 probabilistic catalogue is a posterior probability distribution over the space of lists of point source candidates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𝑎𝑡𝑎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endChr m:val="|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𝐷𝑎𝑡𝑎</m:t>
                        </m:r>
                      </m:e>
                    </m:d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Sampling the probabilistic catalogue provides an </a:t>
                </a:r>
                <a:r>
                  <a:rPr lang="en-US" b="1" i="1" dirty="0"/>
                  <a:t>ensemble of catalogues </a:t>
                </a:r>
                <a:r>
                  <a:rPr lang="en-US" dirty="0" smtClean="0"/>
                  <a:t>inferred from the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6404" y="1828801"/>
                <a:ext cx="6446520" cy="4629089"/>
              </a:xfrm>
              <a:blipFill rotWithShape="0">
                <a:blip r:embed="rId2"/>
                <a:stretch>
                  <a:fillRect l="-189" t="-9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6457890"/>
            <a:ext cx="4339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D. W. Hogg and D. Lang, arXiv:1008.0738v1 (2010)</a:t>
            </a:r>
          </a:p>
          <a:p>
            <a:r>
              <a:rPr lang="en-US" sz="1000" dirty="0" smtClean="0"/>
              <a:t>B. J. Brewer, D. Foreman-Mackey, and D. W. Hogg, </a:t>
            </a:r>
            <a:r>
              <a:rPr lang="en-US" sz="1000" dirty="0" err="1" smtClean="0"/>
              <a:t>ApJ</a:t>
            </a:r>
            <a:r>
              <a:rPr lang="en-US" sz="1000" dirty="0" smtClean="0"/>
              <a:t> 146, 7 (2013)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79664" y="4520411"/>
            <a:ext cx="5580000" cy="1800000"/>
            <a:chOff x="1379664" y="4520411"/>
            <a:chExt cx="5580000" cy="1800000"/>
          </a:xfrm>
        </p:grpSpPr>
        <p:grpSp>
          <p:nvGrpSpPr>
            <p:cNvPr id="5" name="Group 4"/>
            <p:cNvGrpSpPr/>
            <p:nvPr/>
          </p:nvGrpSpPr>
          <p:grpSpPr>
            <a:xfrm>
              <a:off x="1379664" y="4520411"/>
              <a:ext cx="5580000" cy="1800000"/>
              <a:chOff x="1047750" y="26090095"/>
              <a:chExt cx="11734800" cy="378599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47750" y="26090095"/>
                <a:ext cx="11734800" cy="3785997"/>
              </a:xfrm>
              <a:prstGeom prst="rect">
                <a:avLst/>
              </a:pr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dirty="0" err="1" smtClean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019414" y="26348971"/>
                <a:ext cx="3200400" cy="3200400"/>
                <a:chOff x="1269197" y="23313626"/>
                <a:chExt cx="3657600" cy="3657600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1269197" y="23313626"/>
                  <a:ext cx="3657600" cy="3657600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2461260" y="24613705"/>
                  <a:ext cx="914400" cy="9144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1775460" y="23994671"/>
                  <a:ext cx="457200" cy="4572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3569970" y="25874472"/>
                  <a:ext cx="457200" cy="4572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827020" y="25960423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4258994" y="24064294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519310" y="23671107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26112" y="26331672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5308987" y="26355247"/>
                <a:ext cx="3200400" cy="3200400"/>
                <a:chOff x="1087833" y="23315413"/>
                <a:chExt cx="3657600" cy="3657600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1087833" y="23315413"/>
                  <a:ext cx="3657600" cy="3657600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2461260" y="24613705"/>
                  <a:ext cx="914400" cy="9144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3375660" y="23774924"/>
                  <a:ext cx="457200" cy="4572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3569970" y="25874472"/>
                  <a:ext cx="457200" cy="4572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4136488" y="25144213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1517552" y="24882687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2827020" y="25960423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308420" y="26511726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8601513" y="26348971"/>
                <a:ext cx="3200400" cy="3200400"/>
                <a:chOff x="935491" y="23364768"/>
                <a:chExt cx="3657600" cy="3657600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935491" y="23364768"/>
                  <a:ext cx="3657600" cy="3657600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2461260" y="24613705"/>
                  <a:ext cx="914400" cy="9144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3375660" y="23774924"/>
                  <a:ext cx="457200" cy="4572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775460" y="23994671"/>
                  <a:ext cx="457200" cy="4572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2583766" y="23748445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1912620" y="25845688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2308420" y="26511726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339883" y="26477717"/>
                  <a:ext cx="182880" cy="18288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dirty="0" err="1" smtClean="0"/>
                </a:p>
              </p:txBody>
            </p:sp>
          </p:grpSp>
        </p:grpSp>
        <p:sp>
          <p:nvSpPr>
            <p:cNvPr id="36" name="Oval 35"/>
            <p:cNvSpPr/>
            <p:nvPr/>
          </p:nvSpPr>
          <p:spPr>
            <a:xfrm>
              <a:off x="2717755" y="4838951"/>
              <a:ext cx="190227" cy="19019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 err="1" smtClean="0"/>
            </a:p>
          </p:txBody>
        </p:sp>
        <p:sp>
          <p:nvSpPr>
            <p:cNvPr id="38" name="Oval 37"/>
            <p:cNvSpPr/>
            <p:nvPr/>
          </p:nvSpPr>
          <p:spPr>
            <a:xfrm>
              <a:off x="3691059" y="4926809"/>
              <a:ext cx="190227" cy="19019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 err="1" smtClean="0"/>
            </a:p>
          </p:txBody>
        </p:sp>
        <p:sp>
          <p:nvSpPr>
            <p:cNvPr id="40" name="Oval 39"/>
            <p:cNvSpPr/>
            <p:nvPr/>
          </p:nvSpPr>
          <p:spPr>
            <a:xfrm>
              <a:off x="6067671" y="5684632"/>
              <a:ext cx="190227" cy="19019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7970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Probabilistic Catalogues?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reality of a single faint point source candidate will be very uncertain, but the properties of a faint population are </a:t>
            </a:r>
            <a:r>
              <a:rPr lang="en-US" dirty="0" smtClean="0"/>
              <a:t>constrained</a:t>
            </a:r>
          </a:p>
          <a:p>
            <a:r>
              <a:rPr lang="en-CA" dirty="0" smtClean="0"/>
              <a:t>The uncertainty in </a:t>
            </a:r>
            <a:r>
              <a:rPr lang="en-CA" dirty="0" err="1" smtClean="0"/>
              <a:t>deblending</a:t>
            </a:r>
            <a:r>
              <a:rPr lang="en-CA" dirty="0" smtClean="0"/>
              <a:t> sources </a:t>
            </a:r>
            <a:r>
              <a:rPr lang="en-CA" dirty="0"/>
              <a:t>with overlapping </a:t>
            </a:r>
            <a:r>
              <a:rPr lang="en-CA" dirty="0" smtClean="0"/>
              <a:t>PSFs can be captured</a:t>
            </a:r>
            <a:endParaRPr lang="en-US" dirty="0"/>
          </a:p>
          <a:p>
            <a:r>
              <a:rPr lang="en-US" dirty="0" smtClean="0"/>
              <a:t>Provides a framework to marginalize over uncertainties (modelling, instrumental, calibration, etc.)</a:t>
            </a:r>
          </a:p>
          <a:p>
            <a:r>
              <a:rPr lang="en-US" dirty="0" smtClean="0"/>
              <a:t>Probabilistic cataloguing more fully captures the information contained in the data and the </a:t>
            </a:r>
            <a:r>
              <a:rPr lang="en-US" b="1" i="1" dirty="0" smtClean="0"/>
              <a:t>inherent degeneracies </a:t>
            </a:r>
            <a:r>
              <a:rPr lang="en-US" dirty="0" smtClean="0"/>
              <a:t>of point source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1657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I: </a:t>
            </a:r>
            <a:r>
              <a:rPr lang="en-US" i="1" dirty="0" smtClean="0"/>
              <a:t>Fermi</a:t>
            </a:r>
            <a:r>
              <a:rPr lang="en-US" dirty="0" smtClean="0"/>
              <a:t> High Latitude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North Galactic Pole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𝑝𝑖𝑥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880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3 energy bins: 0.3-1 GeV, 1-3 GeV, 3-10 GeV</a:t>
                </a:r>
              </a:p>
              <a:p>
                <a:r>
                  <a:rPr lang="en-US" dirty="0" smtClean="0"/>
                  <a:t>Region includes 108 3FGL sources</a:t>
                </a:r>
              </a:p>
              <a:p>
                <a:r>
                  <a:rPr lang="en-US" dirty="0"/>
                  <a:t>R</a:t>
                </a:r>
                <a:r>
                  <a:rPr lang="en-US" dirty="0" smtClean="0"/>
                  <a:t>un with ~250 CPU-hours</a:t>
                </a:r>
              </a:p>
              <a:p>
                <a:r>
                  <a:rPr lang="en-US" dirty="0" smtClean="0"/>
                  <a:t>Diffuse sources:</a:t>
                </a:r>
              </a:p>
              <a:p>
                <a:pPr lvl="1"/>
                <a:r>
                  <a:rPr lang="en-US" dirty="0" smtClean="0"/>
                  <a:t>Galactic diffuse emission</a:t>
                </a:r>
              </a:p>
              <a:p>
                <a:pPr lvl="1"/>
                <a:r>
                  <a:rPr lang="en-US" dirty="0" smtClean="0"/>
                  <a:t>Isotropic emission</a:t>
                </a:r>
              </a:p>
              <a:p>
                <a:r>
                  <a:rPr lang="en-US" dirty="0" smtClean="0"/>
                  <a:t>Point source population:</a:t>
                </a:r>
              </a:p>
              <a:p>
                <a:pPr lvl="1"/>
                <a:r>
                  <a:rPr lang="en-US" dirty="0" smtClean="0"/>
                  <a:t>Mostly distant active galaxies</a:t>
                </a:r>
              </a:p>
              <a:p>
                <a:pPr lvl="1"/>
                <a:r>
                  <a:rPr lang="en-US" dirty="0" smtClean="0"/>
                  <a:t>Assumed to be </a:t>
                </a:r>
                <a:r>
                  <a:rPr lang="en-US" dirty="0" err="1" smtClean="0"/>
                  <a:t>isotropically</a:t>
                </a:r>
                <a:r>
                  <a:rPr lang="en-US" dirty="0" smtClean="0"/>
                  <a:t> distributed</a:t>
                </a:r>
              </a:p>
              <a:p>
                <a:pPr lvl="1"/>
                <a:r>
                  <a:rPr lang="en-US" dirty="0" smtClean="0"/>
                  <a:t>Unknown flux distribution parameterized as power law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9" t="-112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58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Catalogue Samples</a:t>
            </a:r>
            <a:endParaRPr lang="en-US" dirty="0"/>
          </a:p>
        </p:txBody>
      </p:sp>
      <p:pic>
        <p:nvPicPr>
          <p:cNvPr id="6" name="out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3900" y="1828800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9651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Flux and Colour Distributions</a:t>
            </a:r>
            <a:endParaRPr lang="en-CA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597" t="23179" r="48616" b="6224"/>
          <a:stretch/>
        </p:blipFill>
        <p:spPr>
          <a:xfrm>
            <a:off x="946150" y="2404964"/>
            <a:ext cx="3360738" cy="319901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7340" t="21593" r="12447" b="5827"/>
          <a:stretch/>
        </p:blipFill>
        <p:spPr>
          <a:xfrm>
            <a:off x="4594225" y="2377456"/>
            <a:ext cx="3360738" cy="325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1638</TotalTime>
  <Words>517</Words>
  <Application>Microsoft Office PowerPoint</Application>
  <PresentationFormat>On-screen Show (4:3)</PresentationFormat>
  <Paragraphs>182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Century Schoolbook</vt:lpstr>
      <vt:lpstr>Wingdings 2</vt:lpstr>
      <vt:lpstr>View</vt:lpstr>
      <vt:lpstr>Probabilistic Cataloguing</vt:lpstr>
      <vt:lpstr>Telescopes don’t make catalogues!</vt:lpstr>
      <vt:lpstr>People make catalogues</vt:lpstr>
      <vt:lpstr>(Deterministic) Catalogues</vt:lpstr>
      <vt:lpstr>Probabilistic Catalogues</vt:lpstr>
      <vt:lpstr>Why Probabilistic Catalogues?</vt:lpstr>
      <vt:lpstr>Application I: Fermi High Latitude</vt:lpstr>
      <vt:lpstr>Catalogue Samples</vt:lpstr>
      <vt:lpstr>Flux and Colour Distributions</vt:lpstr>
      <vt:lpstr>Application II: SDSS Globular Cluster</vt:lpstr>
      <vt:lpstr>Deterministic Catalogue of SDSS Data</vt:lpstr>
      <vt:lpstr>Deterministic Catalogue of HST Data</vt:lpstr>
      <vt:lpstr>Probabilistic Catalogue of SDSS Data</vt:lpstr>
      <vt:lpstr>Completeness</vt:lpstr>
      <vt:lpstr>Reversible Jump MCMC</vt:lpstr>
      <vt:lpstr>Catalogue Priors</vt:lpstr>
      <vt:lpstr>Source Number Prior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Probabilistic Catalogue of Unresolved High Latitude Fermi LAT Sources</dc:title>
  <dc:creator>Stephen</dc:creator>
  <cp:lastModifiedBy>Stephen Portillo</cp:lastModifiedBy>
  <cp:revision>110</cp:revision>
  <dcterms:created xsi:type="dcterms:W3CDTF">2015-10-27T21:38:59Z</dcterms:created>
  <dcterms:modified xsi:type="dcterms:W3CDTF">2016-10-21T17:57:18Z</dcterms:modified>
</cp:coreProperties>
</file>