
<file path=[Content_Types].xml><?xml version="1.0" encoding="utf-8"?>
<Types xmlns="http://schemas.openxmlformats.org/package/2006/content-types">
  <Override PartName="/ppt/slides/slide12.xml" ContentType="application/vnd.openxmlformats-officedocument.presentationml.slide+xml"/>
  <Override PartName="/ppt/slides/slide46.xml" ContentType="application/vnd.openxmlformats-officedocument.presentationml.slide+xml"/>
  <Override PartName="/ppt/slideLayouts/slideLayout8.xml" ContentType="application/vnd.openxmlformats-officedocument.presentationml.slideLayout+xml"/>
  <Default Extension="pdf" ContentType="application/pdf"/>
  <Override PartName="/ppt/notesSlides/notesSlide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notesSlides/notesSlide9.xml" ContentType="application/vnd.openxmlformats-officedocument.presentationml.notesSlide+xml"/>
  <Override PartName="/ppt/slides/slide35.xml" ContentType="application/vnd.openxmlformats-officedocument.presentationml.slide+xml"/>
  <Override PartName="/docProps/app.xml" ContentType="application/vnd.openxmlformats-officedocument.extended-properties+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s/slide45.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50.xml" ContentType="application/vnd.openxmlformats-officedocument.presentationml.slide+xml"/>
  <Override PartName="/ppt/slides/slide23.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slides/slide25.xml" ContentType="application/vnd.openxmlformats-officedocument.presentationml.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s/slide49.xml" ContentType="application/vnd.openxmlformats-officedocument.presentationml.slide+xml"/>
  <Override PartName="/ppt/slideLayouts/slideLayout2.xml" ContentType="application/vnd.openxmlformats-officedocument.presentationml.slideLayout+xml"/>
  <Override PartName="/ppt/notesSlides/notesSlide5.xml" ContentType="application/vnd.openxmlformats-officedocument.presentationml.notesSlide+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53.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55"/>
  </p:notesMasterIdLst>
  <p:sldIdLst>
    <p:sldId id="257" r:id="rId2"/>
    <p:sldId id="279" r:id="rId3"/>
    <p:sldId id="280" r:id="rId4"/>
    <p:sldId id="303" r:id="rId5"/>
    <p:sldId id="309" r:id="rId6"/>
    <p:sldId id="304" r:id="rId7"/>
    <p:sldId id="305" r:id="rId8"/>
    <p:sldId id="307" r:id="rId9"/>
    <p:sldId id="308" r:id="rId10"/>
    <p:sldId id="276" r:id="rId11"/>
    <p:sldId id="284" r:id="rId12"/>
    <p:sldId id="285" r:id="rId13"/>
    <p:sldId id="288" r:id="rId14"/>
    <p:sldId id="282" r:id="rId15"/>
    <p:sldId id="286" r:id="rId16"/>
    <p:sldId id="287" r:id="rId17"/>
    <p:sldId id="336" r:id="rId18"/>
    <p:sldId id="258" r:id="rId19"/>
    <p:sldId id="261" r:id="rId20"/>
    <p:sldId id="262" r:id="rId21"/>
    <p:sldId id="263" r:id="rId22"/>
    <p:sldId id="283" r:id="rId23"/>
    <p:sldId id="264" r:id="rId24"/>
    <p:sldId id="267" r:id="rId25"/>
    <p:sldId id="270" r:id="rId26"/>
    <p:sldId id="271" r:id="rId27"/>
    <p:sldId id="311" r:id="rId28"/>
    <p:sldId id="289" r:id="rId29"/>
    <p:sldId id="290" r:id="rId30"/>
    <p:sldId id="291" r:id="rId31"/>
    <p:sldId id="338" r:id="rId32"/>
    <p:sldId id="340" r:id="rId33"/>
    <p:sldId id="337" r:id="rId34"/>
    <p:sldId id="339" r:id="rId35"/>
    <p:sldId id="312" r:id="rId36"/>
    <p:sldId id="313" r:id="rId37"/>
    <p:sldId id="314" r:id="rId38"/>
    <p:sldId id="315" r:id="rId39"/>
    <p:sldId id="316" r:id="rId40"/>
    <p:sldId id="319" r:id="rId41"/>
    <p:sldId id="320" r:id="rId42"/>
    <p:sldId id="318" r:id="rId43"/>
    <p:sldId id="331" r:id="rId44"/>
    <p:sldId id="325" r:id="rId45"/>
    <p:sldId id="300" r:id="rId46"/>
    <p:sldId id="321" r:id="rId47"/>
    <p:sldId id="333" r:id="rId48"/>
    <p:sldId id="343" r:id="rId49"/>
    <p:sldId id="345" r:id="rId50"/>
    <p:sldId id="344" r:id="rId51"/>
    <p:sldId id="292" r:id="rId52"/>
    <p:sldId id="296" r:id="rId53"/>
    <p:sldId id="310"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4E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021" autoAdjust="0"/>
    <p:restoredTop sz="94660"/>
  </p:normalViewPr>
  <p:slideViewPr>
    <p:cSldViewPr snapToObjects="1">
      <p:cViewPr varScale="1">
        <p:scale>
          <a:sx n="111" d="100"/>
          <a:sy n="111" d="100"/>
        </p:scale>
        <p:origin x="-84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60" Type="http://schemas.openxmlformats.org/officeDocument/2006/relationships/tableStyles" Target="tableStyles.xml"/><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viewProps" Target="viewProps.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presProps" Target="presProps.xml"/><Relationship Id="rId59" Type="http://schemas.openxmlformats.org/officeDocument/2006/relationships/theme" Target="theme/theme1.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notesMaster" Target="notesMasters/notesMaster1.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printerSettings" Target="printerSettings/printerSettings1.bin"/><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9356FD-623E-004C-A3F8-28923403A58F}" type="datetimeFigureOut">
              <a:rPr/>
              <a:pPr/>
              <a:t>2/25/13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9F35AB-43E3-A746-8F3E-0958AF0F8C06}" type="slidenum">
              <a:rPr/>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F996263C-E678-AF48-8971-4DDD581659BE}" type="slidenum">
              <a:rPr lang="en-US">
                <a:latin typeface="Arial" pitchFamily="-65" charset="0"/>
                <a:ea typeface="ＭＳ Ｐゴシック" pitchFamily="-65" charset="-128"/>
                <a:cs typeface="ＭＳ Ｐゴシック" pitchFamily="-65" charset="-128"/>
              </a:rPr>
              <a:pPr/>
              <a:t>1</a:t>
            </a:fld>
            <a:endParaRPr lang="en-US">
              <a:latin typeface="Arial" pitchFamily="-65" charset="0"/>
              <a:ea typeface="ＭＳ Ｐゴシック" pitchFamily="-65" charset="-128"/>
              <a:cs typeface="ＭＳ Ｐゴシック" pitchFamily="-65" charset="-128"/>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4D315667-124A-4648-860B-8ED64A84AC97}" type="slidenum">
              <a:rPr lang="en-US">
                <a:latin typeface="Arial" pitchFamily="-65" charset="0"/>
                <a:ea typeface="ＭＳ Ｐゴシック" pitchFamily="-65" charset="-128"/>
                <a:cs typeface="ＭＳ Ｐゴシック" pitchFamily="-65" charset="-128"/>
              </a:rPr>
              <a:pPr/>
              <a:t>24</a:t>
            </a:fld>
            <a:endParaRPr lang="en-US">
              <a:latin typeface="Arial" pitchFamily="-65" charset="0"/>
              <a:ea typeface="ＭＳ Ｐゴシック" pitchFamily="-65" charset="-128"/>
              <a:cs typeface="ＭＳ Ｐゴシック" pitchFamily="-65" charset="-128"/>
            </a:endParaRPr>
          </a:p>
        </p:txBody>
      </p:sp>
      <p:sp>
        <p:nvSpPr>
          <p:cNvPr id="35843" name="Rectangle 2"/>
          <p:cNvSpPr>
            <a:spLocks noGrp="1" noRot="1" noChangeAspect="1" noChangeArrowheads="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65" charset="0"/>
                <a:ea typeface="ＭＳ Ｐゴシック" pitchFamily="-65" charset="-128"/>
                <a:cs typeface="ＭＳ Ｐゴシック" pitchFamily="-65" charset="-128"/>
              </a:rPr>
              <a:t>Chandra, VLA</a:t>
            </a:r>
          </a:p>
          <a:p>
            <a:pPr eaLnBrk="1" hangingPunct="1"/>
            <a:r>
              <a:rPr lang="en-US">
                <a:latin typeface="Arial" pitchFamily="-65" charset="0"/>
                <a:ea typeface="ＭＳ Ｐゴシック" pitchFamily="-65" charset="-128"/>
                <a:cs typeface="ＭＳ Ｐゴシック" pitchFamily="-65" charset="-128"/>
              </a:rPr>
              <a:t>Chandra coverage throughout April 2011 flare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C8209A95-5DAD-BD4B-8A5C-CF789088F894}" type="slidenum">
              <a:rPr lang="en-US">
                <a:latin typeface="Arial" pitchFamily="-65" charset="0"/>
                <a:ea typeface="ＭＳ Ｐゴシック" pitchFamily="-65" charset="-128"/>
                <a:cs typeface="ＭＳ Ｐゴシック" pitchFamily="-65" charset="-128"/>
              </a:rPr>
              <a:pPr/>
              <a:t>25</a:t>
            </a:fld>
            <a:endParaRPr lang="en-US">
              <a:latin typeface="Arial" pitchFamily="-65" charset="0"/>
              <a:ea typeface="ＭＳ Ｐゴシック" pitchFamily="-65" charset="-128"/>
              <a:cs typeface="ＭＳ Ｐゴシック" pitchFamily="-65" charset="-128"/>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US">
                <a:latin typeface="Arial" pitchFamily="-65" charset="0"/>
                <a:ea typeface="ＭＳ Ｐゴシック" pitchFamily="-65" charset="-128"/>
                <a:cs typeface="ＭＳ Ｐゴシック" pitchFamily="-65" charset="-128"/>
              </a:rPr>
              <a:t>12 hour bins</a:t>
            </a:r>
          </a:p>
          <a:p>
            <a:pPr eaLnBrk="1" hangingPunct="1"/>
            <a:r>
              <a:rPr lang="en-US">
                <a:latin typeface="Arial" pitchFamily="-65" charset="0"/>
                <a:ea typeface="ＭＳ Ｐゴシック" pitchFamily="-65" charset="-128"/>
                <a:cs typeface="ＭＳ Ｐゴシック" pitchFamily="-65" charset="-128"/>
              </a:rPr>
              <a:t>Fit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9CD59A99-C908-724A-95C0-4C6A27AC5A12}" type="slidenum">
              <a:rPr lang="en-US">
                <a:latin typeface="Arial" pitchFamily="-65" charset="0"/>
                <a:ea typeface="ＭＳ Ｐゴシック" pitchFamily="-65" charset="-128"/>
                <a:cs typeface="ＭＳ Ｐゴシック" pitchFamily="-65" charset="-128"/>
              </a:rPr>
              <a:pPr/>
              <a:t>26</a:t>
            </a:fld>
            <a:endParaRPr lang="en-US">
              <a:latin typeface="Arial" pitchFamily="-65" charset="0"/>
              <a:ea typeface="ＭＳ Ｐゴシック" pitchFamily="-65" charset="-128"/>
              <a:cs typeface="ＭＳ Ｐゴシック" pitchFamily="-65" charset="-128"/>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67321F-4DD1-B046-9678-B01E77806B34}" type="slidenum">
              <a:rPr/>
              <a:pPr/>
              <a:t>47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bwMode="auto">
          <a:xfrm>
            <a:off x="1317625" y="877888"/>
            <a:ext cx="4221163" cy="3165475"/>
          </a:xfrm>
          <a:solidFill>
            <a:srgbClr val="FFFFFF"/>
          </a:solidFill>
          <a:ln>
            <a:solidFill>
              <a:srgbClr val="000000"/>
            </a:solidFill>
            <a:miter lim="800000"/>
            <a:headEnd/>
            <a:tailEnd/>
          </a:ln>
        </p:spPr>
      </p:sp>
      <p:sp>
        <p:nvSpPr>
          <p:cNvPr id="24579" name="Text Box 2"/>
          <p:cNvSpPr>
            <a:spLocks noGrp="1" noChangeArrowheads="1"/>
          </p:cNvSpPr>
          <p:nvPr>
            <p:ph type="body" idx="1"/>
          </p:nvPr>
        </p:nvSpPr>
        <p:spPr bwMode="auto">
          <a:xfrm>
            <a:off x="1062038" y="4349750"/>
            <a:ext cx="4738687" cy="3511550"/>
          </a:xfrm>
          <a:noFill/>
        </p:spPr>
        <p:txBody>
          <a:bodyPr wrap="none" numCol="1" anchor="ctr"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bwMode="auto">
          <a:xfrm>
            <a:off x="1165225" y="692150"/>
            <a:ext cx="4527550" cy="3395663"/>
          </a:xfrm>
          <a:noFill/>
          <a:ln>
            <a:solidFill>
              <a:srgbClr val="000000"/>
            </a:solidFill>
            <a:miter lim="800000"/>
            <a:headEnd/>
            <a:tailEnd/>
          </a:ln>
        </p:spPr>
      </p:sp>
      <p:sp>
        <p:nvSpPr>
          <p:cNvPr id="21507" name="Text Box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Times New Roman" pitchFamily="-65"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a:lstStyle/>
          <a:p>
            <a:r>
              <a:rPr lang="en-US" smtClean="0">
                <a:ea typeface="ＭＳ Ｐゴシック" pitchFamily="-65" charset="-128"/>
                <a:cs typeface="ＭＳ Ｐゴシック" pitchFamily="-65" charset="-128"/>
              </a:rPr>
              <a:t>Change numbers to nearest 10?</a:t>
            </a:r>
          </a:p>
        </p:txBody>
      </p:sp>
      <p:sp>
        <p:nvSpPr>
          <p:cNvPr id="22532" name="Slide Number Placeholder 3"/>
          <p:cNvSpPr>
            <a:spLocks noGrp="1"/>
          </p:cNvSpPr>
          <p:nvPr>
            <p:ph type="sldNum" sz="quarter" idx="5"/>
          </p:nvPr>
        </p:nvSpPr>
        <p:spPr bwMode="auto">
          <a:noFill/>
          <a:ln>
            <a:miter lim="800000"/>
            <a:headEnd/>
            <a:tailEnd/>
          </a:ln>
        </p:spPr>
        <p:txBody>
          <a:bodyPr/>
          <a:lstStyle/>
          <a:p>
            <a:fld id="{941BCAC7-9D16-DD4E-B016-418CAFB0E53F}" type="slidenum">
              <a:rPr lang="en-US" smtClean="0">
                <a:solidFill>
                  <a:srgbClr val="000000"/>
                </a:solidFill>
              </a:rPr>
              <a:pPr/>
              <a:t>17</a:t>
            </a:fld>
            <a:endParaRPr lang="en-US"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A5ADF6B7-2229-1B41-AFC2-7EDF5993A3C1}" type="slidenum">
              <a:rPr lang="en-US">
                <a:latin typeface="Arial" pitchFamily="-65" charset="0"/>
                <a:ea typeface="ＭＳ Ｐゴシック" pitchFamily="-65" charset="-128"/>
                <a:cs typeface="ＭＳ Ｐゴシック" pitchFamily="-65" charset="-128"/>
              </a:rPr>
              <a:pPr/>
              <a:t>18</a:t>
            </a:fld>
            <a:endParaRPr lang="en-US">
              <a:latin typeface="Arial" pitchFamily="-65" charset="0"/>
              <a:ea typeface="ＭＳ Ｐゴシック" pitchFamily="-65" charset="-128"/>
              <a:cs typeface="ＭＳ Ｐゴシック" pitchFamily="-65"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r>
              <a:rPr lang="en-US">
                <a:latin typeface="Arial" pitchFamily="-65" charset="0"/>
                <a:ea typeface="ＭＳ Ｐゴシック" pitchFamily="-65" charset="-128"/>
                <a:cs typeface="ＭＳ Ｐゴシック" pitchFamily="-65" charset="-128"/>
              </a:rPr>
              <a:t>Synchrotron nebula ~3x4 pc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A5AA73F6-A155-A14F-BDF6-4CFE9FC2F2CC}" type="slidenum">
              <a:rPr lang="en-US">
                <a:latin typeface="Arial" pitchFamily="-65" charset="0"/>
                <a:ea typeface="ＭＳ Ｐゴシック" pitchFamily="-65" charset="-128"/>
                <a:cs typeface="ＭＳ Ｐゴシック" pitchFamily="-65" charset="-128"/>
              </a:rPr>
              <a:pPr/>
              <a:t>19</a:t>
            </a:fld>
            <a:endParaRPr lang="en-US">
              <a:latin typeface="Arial" pitchFamily="-65" charset="0"/>
              <a:ea typeface="ＭＳ Ｐゴシック" pitchFamily="-65" charset="-128"/>
              <a:cs typeface="ＭＳ Ｐゴシック" pitchFamily="-65" charset="-128"/>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r>
              <a:rPr lang="en-US">
                <a:latin typeface="Arial" pitchFamily="-65" charset="0"/>
                <a:ea typeface="ＭＳ Ｐゴシック" pitchFamily="-65" charset="-128"/>
                <a:cs typeface="ＭＳ Ｐゴシック" pitchFamily="-65" charset="-128"/>
              </a:rPr>
              <a:t>Flux represents exposure corrected off-pulse analysis </a:t>
            </a:r>
            <a:r>
              <a:rPr lang="en-US">
                <a:latin typeface="Helvetica" pitchFamily="-65" charset="0"/>
                <a:ea typeface="ＭＳ Ｐゴシック" pitchFamily="-65" charset="-128"/>
                <a:cs typeface="ＭＳ Ｐゴシック" pitchFamily="-65" charset="-128"/>
              </a:rPr>
              <a:t> (0.52 to 0.87)</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E82DD3D5-389E-984F-8E77-EC8F18B874CF}" type="slidenum">
              <a:rPr lang="en-US">
                <a:latin typeface="Arial" pitchFamily="-65" charset="0"/>
                <a:ea typeface="ＭＳ Ｐゴシック" pitchFamily="-65" charset="-128"/>
                <a:cs typeface="ＭＳ Ｐゴシック" pitchFamily="-65" charset="-128"/>
              </a:rPr>
              <a:pPr/>
              <a:t>20</a:t>
            </a:fld>
            <a:endParaRPr lang="en-US">
              <a:latin typeface="Arial" pitchFamily="-65" charset="0"/>
              <a:ea typeface="ＭＳ Ｐゴシック" pitchFamily="-65" charset="-128"/>
              <a:cs typeface="ＭＳ Ｐゴシック" pitchFamily="-65" charset="-128"/>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r>
              <a:rPr lang="en-US">
                <a:latin typeface="Arial" pitchFamily="-65" charset="0"/>
                <a:ea typeface="ＭＳ Ｐゴシック" pitchFamily="-65" charset="-128"/>
                <a:cs typeface="ＭＳ Ｐゴシック" pitchFamily="-65" charset="-128"/>
              </a:rPr>
              <a:t>Point out Chandra obs?VLA?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95E97780-6999-974E-8C4F-FFCB1459245C}" type="slidenum">
              <a:rPr lang="en-US">
                <a:latin typeface="Arial" pitchFamily="-65" charset="0"/>
                <a:ea typeface="ＭＳ Ｐゴシック" pitchFamily="-65" charset="-128"/>
                <a:cs typeface="ＭＳ Ｐゴシック" pitchFamily="-65" charset="-128"/>
              </a:rPr>
              <a:pPr/>
              <a:t>21</a:t>
            </a:fld>
            <a:endParaRPr lang="en-US">
              <a:latin typeface="Arial" pitchFamily="-65" charset="0"/>
              <a:ea typeface="ＭＳ Ｐゴシック" pitchFamily="-65" charset="-128"/>
              <a:cs typeface="ＭＳ Ｐゴシック" pitchFamily="-65" charset="-128"/>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3E5A99C6-C677-A745-A84D-0D84F4FF07E5}" type="slidenum">
              <a:rPr lang="en-US">
                <a:latin typeface="Arial" pitchFamily="-65" charset="0"/>
                <a:ea typeface="ＭＳ Ｐゴシック" pitchFamily="-65" charset="-128"/>
                <a:cs typeface="ＭＳ Ｐゴシック" pitchFamily="-65" charset="-128"/>
              </a:rPr>
              <a:pPr/>
              <a:t>23</a:t>
            </a:fld>
            <a:endParaRPr lang="en-US">
              <a:latin typeface="Arial" pitchFamily="-65" charset="0"/>
              <a:ea typeface="ＭＳ Ｐゴシック" pitchFamily="-65" charset="-128"/>
              <a:cs typeface="ＭＳ Ｐゴシック" pitchFamily="-65" charset="-128"/>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a:latin typeface="Arial" pitchFamily="-65" charset="0"/>
                <a:ea typeface="ＭＳ Ｐゴシック" pitchFamily="-65" charset="-128"/>
                <a:cs typeface="ＭＳ Ｐゴシック" pitchFamily="-65" charset="-128"/>
              </a:rPr>
              <a:t>Reference paper by ?</a:t>
            </a:r>
          </a:p>
          <a:p>
            <a:pPr eaLnBrk="1" hangingPunct="1"/>
            <a:r>
              <a:rPr lang="en-US">
                <a:latin typeface="Arial" pitchFamily="-65" charset="0"/>
                <a:ea typeface="ＭＳ Ｐゴシック" pitchFamily="-65" charset="-128"/>
                <a:cs typeface="ＭＳ Ｐゴシック" pitchFamily="-65" charset="-128"/>
              </a:rPr>
              <a:t>Bin widths … 4 days to ~12 hours</a:t>
            </a:r>
          </a:p>
          <a:p>
            <a:pPr eaLnBrk="1" hangingPunct="1"/>
            <a:r>
              <a:rPr lang="en-US">
                <a:latin typeface="Arial" pitchFamily="-65" charset="0"/>
                <a:ea typeface="ＭＳ Ｐゴシック" pitchFamily="-65" charset="-128"/>
                <a:cs typeface="ＭＳ Ｐゴシック" pitchFamily="-65" charset="-128"/>
              </a:rPr>
              <a:t>Shape stable within statistics.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A67816B-106B-7E4B-A2CD-C12D56D1F9BF}" type="datetimeFigureOut">
              <a:rPr/>
              <a:pPr/>
              <a:t>2/25/13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CA61B-D772-9646-89D6-789335F45C22}" type="slidenum">
              <a: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67816B-106B-7E4B-A2CD-C12D56D1F9BF}" type="datetimeFigureOut">
              <a:rPr/>
              <a:pPr/>
              <a:t>2/25/13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CA61B-D772-9646-89D6-789335F45C22}" type="slidenum">
              <a: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67816B-106B-7E4B-A2CD-C12D56D1F9BF}" type="datetimeFigureOut">
              <a:rPr/>
              <a:pPr/>
              <a:t>2/25/13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CA61B-D772-9646-89D6-789335F45C22}" type="slidenum">
              <a: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7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AE38FE0C-2039-9647-AF1C-3CAA4312C025}" type="slidenum">
              <a:rPr lang="en-US"/>
              <a:pPr>
                <a:defRPr/>
              </a:pPr>
              <a:t>‹#›</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67816B-106B-7E4B-A2CD-C12D56D1F9BF}" type="datetimeFigureOut">
              <a:rPr/>
              <a:pPr/>
              <a:t>2/25/13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CA61B-D772-9646-89D6-789335F45C22}" type="slidenum">
              <a: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67816B-106B-7E4B-A2CD-C12D56D1F9BF}" type="datetimeFigureOut">
              <a:rPr/>
              <a:pPr/>
              <a:t>2/25/13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CA61B-D772-9646-89D6-789335F45C22}" type="slidenum">
              <a: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67816B-106B-7E4B-A2CD-C12D56D1F9BF}" type="datetimeFigureOut">
              <a:rPr/>
              <a:pPr/>
              <a:t>2/25/13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CA61B-D772-9646-89D6-789335F45C22}" type="slidenum">
              <a: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67816B-106B-7E4B-A2CD-C12D56D1F9BF}" type="datetimeFigureOut">
              <a:rPr/>
              <a:pPr/>
              <a:t>2/25/13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CA61B-D772-9646-89D6-789335F45C22}" type="slidenum">
              <a: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67816B-106B-7E4B-A2CD-C12D56D1F9BF}" type="datetimeFigureOut">
              <a:rPr/>
              <a:pPr/>
              <a:t>2/25/13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CA61B-D772-9646-89D6-789335F45C22}" type="slidenum">
              <a: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67816B-106B-7E4B-A2CD-C12D56D1F9BF}" type="datetimeFigureOut">
              <a:rPr/>
              <a:pPr/>
              <a:t>2/25/13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CA61B-D772-9646-89D6-789335F45C22}" type="slidenum">
              <a: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67816B-106B-7E4B-A2CD-C12D56D1F9BF}" type="datetimeFigureOut">
              <a:rPr/>
              <a:pPr/>
              <a:t>2/25/13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CA61B-D772-9646-89D6-789335F45C22}" type="slidenum">
              <a: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67816B-106B-7E4B-A2CD-C12D56D1F9BF}" type="datetimeFigureOut">
              <a:rPr/>
              <a:pPr/>
              <a:t>2/25/13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CA61B-D772-9646-89D6-789335F45C22}" type="slidenum">
              <a: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67816B-106B-7E4B-A2CD-C12D56D1F9BF}" type="datetimeFigureOut">
              <a:rPr/>
              <a:pPr/>
              <a:t>2/25/13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0CA61B-D772-9646-89D6-789335F45C22}" type="slidenum">
              <a:rPr/>
              <a:pPr/>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4" Type="http://schemas.openxmlformats.org/officeDocument/2006/relationships/image" Target="../media/image2.png"/><Relationship Id="rId5" Type="http://schemas.openxmlformats.org/officeDocument/2006/relationships/image" Target="../media/image2.jpeg"/><Relationship Id="rId7"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 Id="rId9" Type="http://schemas.openxmlformats.org/officeDocument/2006/relationships/image" Target="../media/image5.jpeg"/><Relationship Id="rId3" Type="http://schemas.openxmlformats.org/officeDocument/2006/relationships/image" Target="../media/image1.pdf"/><Relationship Id="rId6" Type="http://schemas.openxmlformats.org/officeDocument/2006/relationships/hyperlink" Target="mailto:Jeffrey.D.Scargle@nasa.gov"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4" Type="http://schemas.openxmlformats.org/officeDocument/2006/relationships/hyperlink" Target="http://arxiv.org/abs/1207.5578" TargetMode="External"/><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4" Type="http://schemas.openxmlformats.org/officeDocument/2006/relationships/image" Target="../media/image27.png"/><Relationship Id="rId4" Type="http://schemas.openxmlformats.org/officeDocument/2006/relationships/image" Target="../media/image17.jpeg"/><Relationship Id="rId7" Type="http://schemas.openxmlformats.org/officeDocument/2006/relationships/image" Target="../media/image20.jpeg"/><Relationship Id="rId11"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19.png"/><Relationship Id="rId16" Type="http://schemas.openxmlformats.org/officeDocument/2006/relationships/image" Target="../media/image29.png"/><Relationship Id="rId8" Type="http://schemas.openxmlformats.org/officeDocument/2006/relationships/image" Target="../media/image21.png"/><Relationship Id="rId13" Type="http://schemas.openxmlformats.org/officeDocument/2006/relationships/image" Target="../media/image26.jpeg"/><Relationship Id="rId10" Type="http://schemas.openxmlformats.org/officeDocument/2006/relationships/image" Target="../media/image23.png"/><Relationship Id="rId5" Type="http://schemas.openxmlformats.org/officeDocument/2006/relationships/image" Target="../media/image18.png"/><Relationship Id="rId15" Type="http://schemas.openxmlformats.org/officeDocument/2006/relationships/image" Target="../media/image28.png"/><Relationship Id="rId12" Type="http://schemas.openxmlformats.org/officeDocument/2006/relationships/image" Target="../media/image25.png"/><Relationship Id="rId17" Type="http://schemas.openxmlformats.org/officeDocument/2006/relationships/image" Target="../media/image2.jpeg"/><Relationship Id="rId2" Type="http://schemas.openxmlformats.org/officeDocument/2006/relationships/notesSlide" Target="../notesSlides/notesSlide4.xml"/><Relationship Id="rId9" Type="http://schemas.openxmlformats.org/officeDocument/2006/relationships/image" Target="../media/image22.jpeg"/><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6" Type="http://schemas.openxmlformats.org/officeDocument/2006/relationships/image" Target="../media/image2.jpeg"/><Relationship Id="rId4" Type="http://schemas.openxmlformats.org/officeDocument/2006/relationships/image" Target="../media/image31.jpeg"/><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0.jpeg"/><Relationship Id="rId5" Type="http://schemas.openxmlformats.org/officeDocument/2006/relationships/image" Target="../media/image32.jpeg"/></Relationships>
</file>

<file path=ppt/slides/_rels/slide19.xml.rels><?xml version="1.0" encoding="UTF-8" standalone="yes"?>
<Relationships xmlns="http://schemas.openxmlformats.org/package/2006/relationships"><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image" Target="../media/image2.jpeg"/><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4" Type="http://schemas.openxmlformats.org/officeDocument/2006/relationships/image" Target="../media/image2.jpeg"/><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4" Type="http://schemas.openxmlformats.org/officeDocument/2006/relationships/image" Target="../media/image34.png"/><Relationship Id="rId4" Type="http://schemas.openxmlformats.org/officeDocument/2006/relationships/image" Target="../media/image38.png"/><Relationship Id="rId7" Type="http://schemas.openxmlformats.org/officeDocument/2006/relationships/image" Target="../media/image41.png"/><Relationship Id="rId11"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0.png"/><Relationship Id="rId8" Type="http://schemas.openxmlformats.org/officeDocument/2006/relationships/image" Target="../media/image42.png"/><Relationship Id="rId13" Type="http://schemas.openxmlformats.org/officeDocument/2006/relationships/image" Target="../media/image47.png"/><Relationship Id="rId10" Type="http://schemas.openxmlformats.org/officeDocument/2006/relationships/image" Target="../media/image44.png"/><Relationship Id="rId5" Type="http://schemas.openxmlformats.org/officeDocument/2006/relationships/image" Target="../media/image39.png"/><Relationship Id="rId12" Type="http://schemas.openxmlformats.org/officeDocument/2006/relationships/image" Target="../media/image46.png"/><Relationship Id="rId2" Type="http://schemas.openxmlformats.org/officeDocument/2006/relationships/notesSlide" Target="../notesSlides/notesSlide9.xml"/><Relationship Id="rId9" Type="http://schemas.openxmlformats.org/officeDocument/2006/relationships/image" Target="../media/image43.png"/><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4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3"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hyperlink" Target="http://nsosp.nso.edu/data/cak_mon.html"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pdf"/><Relationship Id="rId3"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pdf"/><Relationship Id="rId3"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1.pdf"/><Relationship Id="rId3" Type="http://schemas.openxmlformats.org/officeDocument/2006/relationships/image" Target="../media/image6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67.pdf"/><Relationship Id="rId3" Type="http://schemas.openxmlformats.org/officeDocument/2006/relationships/image" Target="../media/image6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3" Type="http://schemas.openxmlformats.org/officeDocument/2006/relationships/image" Target="../media/image7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eg"/><Relationship Id="rId3" Type="http://schemas.openxmlformats.org/officeDocument/2006/relationships/image" Target="../media/image7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4" Type="http://schemas.openxmlformats.org/officeDocument/2006/relationships/hyperlink" Target="http://asterisk.apod.com/viewtopic.php?f=35&amp;t=29458" TargetMode="External"/><Relationship Id="rId1" Type="http://schemas.openxmlformats.org/officeDocument/2006/relationships/slideLayout" Target="../slideLayouts/slideLayout2.xml"/><Relationship Id="rId2" Type="http://schemas.openxmlformats.org/officeDocument/2006/relationships/hyperlink" Target="http://bayesianblocks.blogspot.com/" TargetMode="External"/><Relationship Id="rId3" Type="http://schemas.openxmlformats.org/officeDocument/2006/relationships/hyperlink" Target="http://jakevdp.github.com/blog/2012/09/12/dynamic-programming-in-python/" TargetMode="External"/><Relationship Id="rId5" Type="http://schemas.openxmlformats.org/officeDocument/2006/relationships/hyperlink" Target="http://iopscience.iop.org/0004-637X"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4" name="Picture 7"/>
          <p:cNvPicPr>
            <a:picLocks noChangeAspect="1" noChangeArrowheads="1"/>
          </p:cNvPicPr>
          <p:nvPr/>
        </p:nvPicPr>
        <mc:AlternateContent xmlns:ma="http://schemas.microsoft.com/office/mac/drawingml/2008/main">
          <mc:Choice Requires="ma">
            <p:blipFill>
              <a:blip r:embed="rId3"/>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rcRect/>
              <a:stretch>
                <a:fillRect/>
              </a:stretch>
            </p:blipFill>
          </mc:Fallback>
        </mc:AlternateContent>
        <p:spPr bwMode="auto">
          <a:xfrm>
            <a:off x="2286000" y="1002377"/>
            <a:ext cx="3337493" cy="457200"/>
          </a:xfrm>
          <a:prstGeom prst="rect">
            <a:avLst/>
          </a:prstGeom>
          <a:noFill/>
          <a:ln w="9525">
            <a:noFill/>
            <a:miter lim="800000"/>
            <a:headEnd/>
            <a:tailEnd/>
          </a:ln>
        </p:spPr>
      </p:pic>
      <p:pic>
        <p:nvPicPr>
          <p:cNvPr id="15365" name="Picture 6"/>
          <p:cNvPicPr>
            <a:picLocks noChangeAspect="1" noChangeArrowheads="1"/>
          </p:cNvPicPr>
          <p:nvPr/>
        </p:nvPicPr>
        <p:blipFill>
          <a:blip r:embed="rId5"/>
          <a:srcRect/>
          <a:stretch>
            <a:fillRect/>
          </a:stretch>
        </p:blipFill>
        <p:spPr bwMode="auto">
          <a:xfrm>
            <a:off x="1676400" y="621378"/>
            <a:ext cx="1154112" cy="978822"/>
          </a:xfrm>
          <a:prstGeom prst="rect">
            <a:avLst/>
          </a:prstGeom>
          <a:noFill/>
          <a:ln w="9525">
            <a:noFill/>
            <a:round/>
            <a:headEnd/>
            <a:tailEnd/>
          </a:ln>
        </p:spPr>
      </p:pic>
      <p:sp>
        <p:nvSpPr>
          <p:cNvPr id="6" name="Title 5"/>
          <p:cNvSpPr>
            <a:spLocks noGrp="1"/>
          </p:cNvSpPr>
          <p:nvPr>
            <p:ph type="ctrTitle"/>
          </p:nvPr>
        </p:nvSpPr>
        <p:spPr>
          <a:xfrm>
            <a:off x="0" y="3273425"/>
            <a:ext cx="9144000" cy="2289175"/>
          </a:xfrm>
        </p:spPr>
        <p:txBody>
          <a:bodyPr>
            <a:normAutofit fontScale="90000"/>
          </a:bodyPr>
          <a:lstStyle/>
          <a:p>
            <a:r>
              <a:rPr lang="en-US" sz="3600" smtClean="0"/>
              <a:t>Adventures in Modern Time Series Analysis</a:t>
            </a:r>
            <a:r>
              <a:rPr lang="en-US" sz="3600" b="1" i="1" smtClean="0"/>
              <a:t/>
            </a:r>
            <a:br>
              <a:rPr lang="en-US" sz="3600" b="1" i="1" smtClean="0"/>
            </a:br>
            <a:r>
              <a:rPr lang="en-US" sz="3600" b="1" i="1" smtClean="0"/>
              <a:t>From the Sun to the Crab Nebula and Beyond</a:t>
            </a:r>
            <a:r>
              <a:rPr lang="en-US" sz="3600">
                <a:latin typeface="Calibri" pitchFamily="-65" charset="0"/>
              </a:rPr>
              <a:t/>
            </a:r>
            <a:br>
              <a:rPr lang="en-US" sz="3600">
                <a:latin typeface="Calibri" pitchFamily="-65" charset="0"/>
              </a:rPr>
            </a:br>
            <a:r>
              <a:rPr lang="en-US" sz="3600">
                <a:solidFill>
                  <a:srgbClr val="FF0000"/>
                </a:solidFill>
                <a:latin typeface="Calibri" pitchFamily="-65" charset="0"/>
                <a:hlinkClick r:id="rId6"/>
              </a:rPr>
              <a:t>Jeffrey.D.Scargle@nasa.gov</a:t>
            </a:r>
            <a:r>
              <a:rPr lang="en-US" sz="3600">
                <a:solidFill>
                  <a:srgbClr val="FF0000"/>
                </a:solidFill>
                <a:latin typeface="Calibri" pitchFamily="-65" charset="0"/>
              </a:rPr>
              <a:t/>
            </a:r>
            <a:br>
              <a:rPr lang="en-US" sz="3600">
                <a:solidFill>
                  <a:srgbClr val="FF0000"/>
                </a:solidFill>
                <a:latin typeface="Calibri" pitchFamily="-65" charset="0"/>
              </a:rPr>
            </a:br>
            <a:r>
              <a:rPr lang="en-US" sz="3600">
                <a:latin typeface="Calibri" pitchFamily="-65" charset="0"/>
              </a:rPr>
              <a:t/>
            </a:r>
            <a:br>
              <a:rPr lang="en-US" sz="3600">
                <a:latin typeface="Calibri" pitchFamily="-65" charset="0"/>
              </a:rPr>
            </a:br>
            <a:r>
              <a:rPr lang="en-US" sz="1778">
                <a:latin typeface="Calibri" pitchFamily="-65" charset="0"/>
              </a:rPr>
              <a:t>Brad Jackson, Jay Norris, Jim Chiang, Tom Loredo, Joe Bredekamp</a:t>
            </a:r>
            <a:br>
              <a:rPr lang="en-US" sz="1778">
                <a:latin typeface="Calibri" pitchFamily="-65" charset="0"/>
              </a:rPr>
            </a:br>
            <a:r>
              <a:rPr lang="en-US" sz="1778" b="1" i="1">
                <a:latin typeface="Calibri" pitchFamily="-65" charset="0"/>
              </a:rPr>
              <a:t>Alanna Connors</a:t>
            </a:r>
            <a:r>
              <a:rPr lang="en-US" sz="1778">
                <a:latin typeface="Calibri" pitchFamily="-65" charset="0"/>
              </a:rPr>
              <a:t/>
            </a:r>
            <a:br>
              <a:rPr lang="en-US" sz="1778">
                <a:latin typeface="Calibri" pitchFamily="-65" charset="0"/>
              </a:rPr>
            </a:br>
            <a:r>
              <a:rPr lang="en-US" sz="1778">
                <a:latin typeface="Calibri" pitchFamily="-65" charset="0"/>
              </a:rPr>
              <a:t/>
            </a:r>
            <a:br>
              <a:rPr lang="en-US" sz="1778">
                <a:latin typeface="Calibri" pitchFamily="-65" charset="0"/>
              </a:rPr>
            </a:br>
            <a:r>
              <a:rPr lang="en-US" sz="1778">
                <a:latin typeface="Calibri" pitchFamily="-65" charset="0"/>
              </a:rPr>
              <a:t/>
            </a:r>
            <a:br>
              <a:rPr lang="en-US" sz="1778">
                <a:latin typeface="Calibri" pitchFamily="-65" charset="0"/>
              </a:rPr>
            </a:br>
            <a:r>
              <a:rPr lang="en-US" sz="2000" b="1">
                <a:latin typeface="Calibri" pitchFamily="-65" charset="0"/>
              </a:rPr>
              <a:t>Applied Information Systems Research Program (NASA)</a:t>
            </a:r>
            <a:br>
              <a:rPr lang="en-US" sz="2000" b="1">
                <a:latin typeface="Calibri" pitchFamily="-65" charset="0"/>
              </a:rPr>
            </a:br>
            <a:r>
              <a:rPr lang="en-US" sz="2000" b="1">
                <a:latin typeface="Calibri" pitchFamily="-65" charset="0"/>
              </a:rPr>
              <a:t>Keck Institute for Space Studies (Caltech)</a:t>
            </a:r>
            <a:br>
              <a:rPr lang="en-US" sz="2000" b="1">
                <a:latin typeface="Calibri" pitchFamily="-65" charset="0"/>
              </a:rPr>
            </a:br>
            <a:r>
              <a:rPr lang="en-US" sz="2000" b="1">
                <a:latin typeface="Calibri" pitchFamily="-65" charset="0"/>
              </a:rPr>
              <a:t>Institute for Pure and Applied Mathematics (UCLA)</a:t>
            </a:r>
            <a:br>
              <a:rPr lang="en-US" sz="2000" b="1">
                <a:latin typeface="Calibri" pitchFamily="-65" charset="0"/>
              </a:rPr>
            </a:br>
            <a:r>
              <a:rPr lang="en-US" sz="2000" b="1">
                <a:latin typeface="Calibri" pitchFamily="-65" charset="0"/>
              </a:rPr>
              <a:t>Center for Applied Mathematics and Computer Science (SJSU)</a:t>
            </a:r>
            <a:br>
              <a:rPr lang="en-US" sz="2000" b="1">
                <a:latin typeface="Calibri" pitchFamily="-65" charset="0"/>
              </a:rPr>
            </a:br>
            <a:r>
              <a:rPr lang="en-US" sz="2000" b="1">
                <a:latin typeface="Calibri" pitchFamily="-65" charset="0"/>
              </a:rPr>
              <a:t>Statistical and Mathematical Sciences Institute (Duke)</a:t>
            </a:r>
            <a:br>
              <a:rPr lang="en-US" sz="2000" b="1">
                <a:latin typeface="Calibri" pitchFamily="-65" charset="0"/>
              </a:rPr>
            </a:br>
            <a:r>
              <a:rPr lang="en-US" sz="2000" b="1" smtClean="0">
                <a:latin typeface="Calibri" pitchFamily="-65" charset="0"/>
              </a:rPr>
              <a:t>Banff International Research Station</a:t>
            </a:r>
            <a:r>
              <a:rPr lang="en-US" sz="2000" b="1">
                <a:latin typeface="Calibri" pitchFamily="-65" charset="0"/>
              </a:rPr>
              <a:t/>
            </a:r>
            <a:br>
              <a:rPr lang="en-US" sz="2000" b="1">
                <a:latin typeface="Calibri" pitchFamily="-65" charset="0"/>
              </a:rPr>
            </a:br>
            <a:r>
              <a:rPr lang="en-US" sz="2000" b="1">
                <a:latin typeface="Calibri" pitchFamily="-65" charset="0"/>
              </a:rPr>
              <a:t/>
            </a:r>
            <a:br>
              <a:rPr lang="en-US" sz="2000" b="1">
                <a:latin typeface="Calibri" pitchFamily="-65" charset="0"/>
              </a:rPr>
            </a:br>
            <a:endParaRPr lang="en-US" sz="2000" b="1"/>
          </a:p>
        </p:txBody>
      </p:sp>
      <p:pic>
        <p:nvPicPr>
          <p:cNvPr id="7" name="Picture 6" descr="nasalogo.jpg"/>
          <p:cNvPicPr>
            <a:picLocks noChangeAspect="1"/>
          </p:cNvPicPr>
          <p:nvPr/>
        </p:nvPicPr>
        <p:blipFill>
          <a:blip r:embed="rId7"/>
          <a:stretch>
            <a:fillRect/>
          </a:stretch>
        </p:blipFill>
        <p:spPr>
          <a:xfrm>
            <a:off x="0" y="0"/>
            <a:ext cx="1752600" cy="1416772"/>
          </a:xfrm>
          <a:prstGeom prst="rect">
            <a:avLst/>
          </a:prstGeom>
        </p:spPr>
      </p:pic>
      <p:pic>
        <p:nvPicPr>
          <p:cNvPr id="9" name="Picture 8" descr="698806main_aerial-4x3-ACD12-0026-004_226-170.jpg"/>
          <p:cNvPicPr>
            <a:picLocks noChangeAspect="1"/>
          </p:cNvPicPr>
          <p:nvPr/>
        </p:nvPicPr>
        <p:blipFill>
          <a:blip r:embed="rId8"/>
          <a:stretch>
            <a:fillRect/>
          </a:stretch>
        </p:blipFill>
        <p:spPr>
          <a:xfrm>
            <a:off x="6629400" y="152400"/>
            <a:ext cx="2133600" cy="1604920"/>
          </a:xfrm>
          <a:prstGeom prst="rect">
            <a:avLst/>
          </a:prstGeom>
        </p:spPr>
      </p:pic>
      <p:sp>
        <p:nvSpPr>
          <p:cNvPr id="10" name="TextBox 9"/>
          <p:cNvSpPr txBox="1"/>
          <p:nvPr/>
        </p:nvSpPr>
        <p:spPr>
          <a:xfrm>
            <a:off x="6248400" y="1676400"/>
            <a:ext cx="2859865" cy="369332"/>
          </a:xfrm>
          <a:prstGeom prst="rect">
            <a:avLst/>
          </a:prstGeom>
          <a:noFill/>
        </p:spPr>
        <p:txBody>
          <a:bodyPr wrap="none" rtlCol="0">
            <a:spAutoFit/>
          </a:bodyPr>
          <a:lstStyle/>
          <a:p>
            <a:r>
              <a:rPr lang="en-US">
                <a:latin typeface="Calibri" pitchFamily="-65" charset="0"/>
              </a:rPr>
              <a:t>NASA Ames Research Center</a:t>
            </a:r>
            <a:endParaRPr lang="en-US"/>
          </a:p>
        </p:txBody>
      </p:sp>
      <p:pic>
        <p:nvPicPr>
          <p:cNvPr id="12" name="Picture 11" descr="Kepler_logo.jpg"/>
          <p:cNvPicPr>
            <a:picLocks noChangeAspect="1"/>
          </p:cNvPicPr>
          <p:nvPr/>
        </p:nvPicPr>
        <p:blipFill>
          <a:blip r:embed="rId9"/>
          <a:stretch>
            <a:fillRect/>
          </a:stretch>
        </p:blipFill>
        <p:spPr>
          <a:xfrm>
            <a:off x="4310186" y="914509"/>
            <a:ext cx="2014414" cy="62126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andom_cp.jpg"/>
          <p:cNvPicPr>
            <a:picLocks noGrp="1" noChangeAspect="1"/>
          </p:cNvPicPr>
          <p:nvPr>
            <p:ph idx="1"/>
          </p:nvPr>
        </p:nvPicPr>
        <p:blipFill>
          <a:blip r:embed="rId2"/>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889000" y="409575"/>
            <a:ext cx="7361238" cy="647700"/>
          </a:xfrm>
          <a:prstGeom prst="rect">
            <a:avLst/>
          </a:prstGeom>
          <a:noFill/>
          <a:ln w="9525">
            <a:noFill/>
            <a:miter lim="800000"/>
            <a:headEnd/>
            <a:tailEnd/>
          </a:ln>
        </p:spPr>
        <p:txBody>
          <a:bodyPr lIns="0" tIns="0" rIns="0" bIns="0">
            <a:prstTxWarp prst="textNoShape">
              <a:avLst/>
            </a:prstTxWarp>
            <a:spAutoFit/>
          </a:bodyPr>
          <a:lstStyle/>
          <a:p>
            <a:pPr algn="ctr">
              <a:lnSpc>
                <a:spcPct val="95000"/>
              </a:lnSpc>
              <a:buClr>
                <a:srgbClr val="000000"/>
              </a:buClr>
              <a:buSzPct val="900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4400">
                <a:solidFill>
                  <a:srgbClr val="0000FF"/>
                </a:solidFill>
                <a:latin typeface="Calibri" pitchFamily="-65" charset="0"/>
                <a:ea typeface="HG Mincho Light J" charset="0"/>
                <a:cs typeface="HG Mincho Light J" charset="0"/>
              </a:rPr>
              <a:t>Bayesian Blocks: The Optimizer</a:t>
            </a:r>
          </a:p>
        </p:txBody>
      </p:sp>
      <p:sp>
        <p:nvSpPr>
          <p:cNvPr id="23555" name="Text Box 2"/>
          <p:cNvSpPr txBox="1">
            <a:spLocks noChangeArrowheads="1"/>
          </p:cNvSpPr>
          <p:nvPr/>
        </p:nvSpPr>
        <p:spPr bwMode="auto">
          <a:xfrm>
            <a:off x="177800" y="1233488"/>
            <a:ext cx="8720138" cy="5441950"/>
          </a:xfrm>
          <a:prstGeom prst="rect">
            <a:avLst/>
          </a:prstGeom>
          <a:noFill/>
          <a:ln w="9525">
            <a:noFill/>
            <a:miter lim="800000"/>
            <a:headEnd/>
            <a:tailEnd/>
          </a:ln>
        </p:spPr>
        <p:txBody>
          <a:bodyPr lIns="0" tIns="0" rIns="0" bIns="0">
            <a:prstTxWarp prst="textNoShape">
              <a:avLst/>
            </a:prstTxWarp>
            <a:spAutoFit/>
          </a:bodyPr>
          <a:lstStyle/>
          <a:p>
            <a:pPr>
              <a:lnSpc>
                <a:spcPct val="95000"/>
              </a:lnSpc>
              <a:buClr>
                <a:srgbClr val="000000"/>
              </a:buClr>
              <a:buSzPct val="410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pPr>
            <a:r>
              <a:rPr lang="en-GB" sz="2000">
                <a:latin typeface="Calibri" pitchFamily="-65" charset="0"/>
                <a:ea typeface="HG Mincho Light J" charset="0"/>
                <a:cs typeface="HG Mincho Light J" charset="0"/>
              </a:rPr>
              <a:t>best = []; last = [];</a:t>
            </a:r>
          </a:p>
          <a:p>
            <a:pPr>
              <a:lnSpc>
                <a:spcPct val="95000"/>
              </a:lnSpc>
              <a:buClr>
                <a:srgbClr val="000000"/>
              </a:buClr>
              <a:buSzPct val="410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pPr>
            <a:r>
              <a:rPr lang="en-GB" sz="2000">
                <a:latin typeface="Calibri" pitchFamily="-65" charset="0"/>
                <a:ea typeface="HG Mincho Light J" charset="0"/>
                <a:cs typeface="HG Mincho Light J" charset="0"/>
              </a:rPr>
              <a:t>for R = 1:num_cells   </a:t>
            </a:r>
          </a:p>
          <a:p>
            <a:pPr>
              <a:lnSpc>
                <a:spcPct val="95000"/>
              </a:lnSpc>
              <a:buClr>
                <a:srgbClr val="000000"/>
              </a:buClr>
              <a:buSzPct val="410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pPr>
            <a:r>
              <a:rPr lang="en-GB" sz="2000">
                <a:latin typeface="Calibri" pitchFamily="-65" charset="0"/>
                <a:ea typeface="HG Mincho Light J" charset="0"/>
                <a:cs typeface="HG Mincho Light J" charset="0"/>
              </a:rPr>
              <a:t>   [ best(R), last(R) ] = max( [0 best] + ...</a:t>
            </a:r>
          </a:p>
          <a:p>
            <a:pPr>
              <a:lnSpc>
                <a:spcPct val="95000"/>
              </a:lnSpc>
              <a:buClr>
                <a:srgbClr val="000000"/>
              </a:buClr>
              <a:buSzPct val="410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pPr>
            <a:r>
              <a:rPr lang="en-GB" sz="2000">
                <a:latin typeface="Calibri" pitchFamily="-65" charset="0"/>
                <a:ea typeface="HG Mincho Light J" charset="0"/>
                <a:cs typeface="HG Mincho Light J" charset="0"/>
              </a:rPr>
              <a:t>          reverse( log_post( cumsum( data_cells(R:-1:1, :) ), prior,  type )  ) );</a:t>
            </a:r>
          </a:p>
          <a:p>
            <a:pPr>
              <a:lnSpc>
                <a:spcPct val="95000"/>
              </a:lnSpc>
              <a:buClr>
                <a:srgbClr val="000000"/>
              </a:buClr>
              <a:buSzPct val="410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pPr>
            <a:endParaRPr lang="en-GB" sz="2000">
              <a:latin typeface="Calibri" pitchFamily="-65" charset="0"/>
              <a:ea typeface="HG Mincho Light J" charset="0"/>
              <a:cs typeface="HG Mincho Light J" charset="0"/>
            </a:endParaRPr>
          </a:p>
          <a:p>
            <a:pPr>
              <a:lnSpc>
                <a:spcPct val="95000"/>
              </a:lnSpc>
              <a:buClr>
                <a:srgbClr val="000000"/>
              </a:buClr>
              <a:buSzPct val="410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pPr>
            <a:r>
              <a:rPr lang="en-GB" sz="2000">
                <a:latin typeface="Calibri" pitchFamily="-65" charset="0"/>
                <a:ea typeface="HG Mincho Light J" charset="0"/>
                <a:cs typeface="HG Mincho Light J" charset="0"/>
              </a:rPr>
              <a:t>     if first &gt; 0 &amp; last(R) &gt; first  % Option: trigger on first significant block</a:t>
            </a:r>
          </a:p>
          <a:p>
            <a:pPr>
              <a:lnSpc>
                <a:spcPct val="95000"/>
              </a:lnSpc>
              <a:buClr>
                <a:srgbClr val="000000"/>
              </a:buClr>
              <a:buSzPct val="410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pPr>
            <a:r>
              <a:rPr lang="en-GB" sz="2000">
                <a:latin typeface="Calibri" pitchFamily="-65" charset="0"/>
                <a:ea typeface="HG Mincho Light J" charset="0"/>
                <a:cs typeface="HG Mincho Light J" charset="0"/>
              </a:rPr>
              <a:t>          changepoints = last(R); return</a:t>
            </a:r>
          </a:p>
          <a:p>
            <a:pPr>
              <a:lnSpc>
                <a:spcPct val="95000"/>
              </a:lnSpc>
              <a:buClr>
                <a:srgbClr val="000000"/>
              </a:buClr>
              <a:buSzPct val="410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pPr>
            <a:r>
              <a:rPr lang="en-GB" sz="2000">
                <a:latin typeface="Calibri" pitchFamily="-65" charset="0"/>
                <a:ea typeface="HG Mincho Light J" charset="0"/>
                <a:cs typeface="HG Mincho Light J" charset="0"/>
              </a:rPr>
              <a:t>     end</a:t>
            </a:r>
          </a:p>
          <a:p>
            <a:pPr>
              <a:lnSpc>
                <a:spcPct val="95000"/>
              </a:lnSpc>
              <a:buClr>
                <a:srgbClr val="000000"/>
              </a:buClr>
              <a:buSzPct val="410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pPr>
            <a:r>
              <a:rPr lang="en-GB" sz="2000">
                <a:latin typeface="Calibri" pitchFamily="-65" charset="0"/>
                <a:ea typeface="HG Mincho Light J" charset="0"/>
                <a:cs typeface="HG Mincho Light J" charset="0"/>
              </a:rPr>
              <a:t>end</a:t>
            </a:r>
          </a:p>
          <a:p>
            <a:pPr>
              <a:lnSpc>
                <a:spcPct val="95000"/>
              </a:lnSpc>
              <a:buClr>
                <a:srgbClr val="000000"/>
              </a:buClr>
              <a:buSzPct val="410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pPr>
            <a:endParaRPr lang="en-GB" sz="2000">
              <a:latin typeface="Calibri" pitchFamily="-65" charset="0"/>
              <a:ea typeface="HG Mincho Light J" charset="0"/>
              <a:cs typeface="HG Mincho Light J" charset="0"/>
            </a:endParaRPr>
          </a:p>
          <a:p>
            <a:pPr>
              <a:lnSpc>
                <a:spcPct val="95000"/>
              </a:lnSpc>
              <a:buClr>
                <a:srgbClr val="000000"/>
              </a:buClr>
              <a:buSzPct val="410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pPr>
            <a:r>
              <a:rPr lang="en-GB" sz="2000">
                <a:latin typeface="Calibri" pitchFamily="-65" charset="0"/>
                <a:ea typeface="HG Mincho Light J" charset="0"/>
                <a:cs typeface="HG Mincho Light J" charset="0"/>
              </a:rPr>
              <a:t>% Now locate all the changepoints</a:t>
            </a:r>
          </a:p>
          <a:p>
            <a:pPr>
              <a:lnSpc>
                <a:spcPct val="95000"/>
              </a:lnSpc>
              <a:buClr>
                <a:srgbClr val="000000"/>
              </a:buClr>
              <a:buSzPct val="410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pPr>
            <a:r>
              <a:rPr lang="en-GB" sz="2000">
                <a:latin typeface="Calibri" pitchFamily="-65" charset="0"/>
                <a:ea typeface="HG Mincho Light J" charset="0"/>
                <a:cs typeface="HG Mincho Light J" charset="0"/>
              </a:rPr>
              <a:t>index = last( num_cells );</a:t>
            </a:r>
          </a:p>
          <a:p>
            <a:pPr>
              <a:lnSpc>
                <a:spcPct val="95000"/>
              </a:lnSpc>
              <a:buClr>
                <a:srgbClr val="000000"/>
              </a:buClr>
              <a:buSzPct val="410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pPr>
            <a:r>
              <a:rPr lang="en-GB" sz="2000">
                <a:latin typeface="Calibri" pitchFamily="-65" charset="0"/>
                <a:ea typeface="HG Mincho Light J" charset="0"/>
                <a:cs typeface="HG Mincho Light J" charset="0"/>
              </a:rPr>
              <a:t>changepoints = [];</a:t>
            </a:r>
          </a:p>
          <a:p>
            <a:pPr>
              <a:lnSpc>
                <a:spcPct val="95000"/>
              </a:lnSpc>
              <a:buClr>
                <a:srgbClr val="000000"/>
              </a:buClr>
              <a:buSzPct val="410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pPr>
            <a:r>
              <a:rPr lang="en-GB" sz="2000">
                <a:latin typeface="Calibri" pitchFamily="-65" charset="0"/>
                <a:ea typeface="HG Mincho Light J" charset="0"/>
                <a:cs typeface="HG Mincho Light J" charset="0"/>
              </a:rPr>
              <a:t>while index &gt; 1</a:t>
            </a:r>
          </a:p>
          <a:p>
            <a:pPr>
              <a:lnSpc>
                <a:spcPct val="95000"/>
              </a:lnSpc>
              <a:buClr>
                <a:srgbClr val="000000"/>
              </a:buClr>
              <a:buSzPct val="410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pPr>
            <a:r>
              <a:rPr lang="en-GB" sz="2000">
                <a:latin typeface="Calibri" pitchFamily="-65" charset="0"/>
                <a:ea typeface="HG Mincho Light J" charset="0"/>
                <a:cs typeface="HG Mincho Light J" charset="0"/>
              </a:rPr>
              <a:t>   changepoints = [ index changepoints ];</a:t>
            </a:r>
          </a:p>
          <a:p>
            <a:pPr>
              <a:lnSpc>
                <a:spcPct val="95000"/>
              </a:lnSpc>
              <a:buClr>
                <a:srgbClr val="000000"/>
              </a:buClr>
              <a:buSzPct val="410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pPr>
            <a:r>
              <a:rPr lang="en-GB" sz="2000">
                <a:latin typeface="Calibri" pitchFamily="-65" charset="0"/>
                <a:ea typeface="HG Mincho Light J" charset="0"/>
                <a:cs typeface="HG Mincho Light J" charset="0"/>
              </a:rPr>
              <a:t>    index = last( index - 1 );</a:t>
            </a:r>
          </a:p>
          <a:p>
            <a:pPr>
              <a:lnSpc>
                <a:spcPct val="95000"/>
              </a:lnSpc>
              <a:buClr>
                <a:srgbClr val="000000"/>
              </a:buClr>
              <a:buSzPct val="410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pPr>
            <a:r>
              <a:rPr lang="en-GB" sz="2000">
                <a:latin typeface="Calibri" pitchFamily="-65" charset="0"/>
                <a:ea typeface="HG Mincho Light J" charset="0"/>
                <a:cs typeface="HG Mincho Light J" charset="0"/>
              </a:rPr>
              <a:t>end</a:t>
            </a:r>
          </a:p>
          <a:p>
            <a:pPr>
              <a:lnSpc>
                <a:spcPct val="95000"/>
              </a:lnSpc>
              <a:buClr>
                <a:srgbClr val="000000"/>
              </a:buClr>
              <a:buSzPct val="410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pPr>
            <a:endParaRPr lang="en-GB" sz="2000">
              <a:latin typeface="Calibri" pitchFamily="-65" charset="0"/>
              <a:ea typeface="HG Mincho Light J" charset="0"/>
              <a:cs typeface="HG Mincho Light J" charset="0"/>
            </a:endParaRPr>
          </a:p>
          <a:p>
            <a:pPr>
              <a:lnSpc>
                <a:spcPct val="95000"/>
              </a:lnSpc>
              <a:buClr>
                <a:srgbClr val="000000"/>
              </a:buClr>
              <a:buSzPct val="410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pPr>
            <a:endParaRPr lang="en-GB" sz="2000">
              <a:latin typeface="Calibri" pitchFamily="-65" charset="0"/>
              <a:ea typeface="HG Mincho Light J" charset="0"/>
              <a:cs typeface="HG Mincho Light J"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990600" y="762000"/>
            <a:ext cx="9906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Rectangle 2"/>
          <p:cNvSpPr/>
          <p:nvPr/>
        </p:nvSpPr>
        <p:spPr>
          <a:xfrm>
            <a:off x="1981200" y="762000"/>
            <a:ext cx="4572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2438400" y="762000"/>
            <a:ext cx="6858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3124200" y="762000"/>
            <a:ext cx="17526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4876800" y="762000"/>
            <a:ext cx="7620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5638800" y="762000"/>
            <a:ext cx="2286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5867400" y="762000"/>
            <a:ext cx="10668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6934200" y="762000"/>
            <a:ext cx="9144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7848600" y="762000"/>
            <a:ext cx="228600" cy="30480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990600" y="1295400"/>
            <a:ext cx="9906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1981200" y="1295400"/>
            <a:ext cx="4572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2438400" y="1295400"/>
            <a:ext cx="6858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3124200" y="1295400"/>
            <a:ext cx="17526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4876800" y="1295400"/>
            <a:ext cx="7620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5638800" y="1295400"/>
            <a:ext cx="2286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5867400" y="1295400"/>
            <a:ext cx="10668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le 17"/>
          <p:cNvSpPr/>
          <p:nvPr/>
        </p:nvSpPr>
        <p:spPr>
          <a:xfrm>
            <a:off x="6934200" y="1295400"/>
            <a:ext cx="6858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7620000" y="1295400"/>
            <a:ext cx="457200" cy="30480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7620000" y="1219200"/>
            <a:ext cx="609600" cy="457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7848600" y="685800"/>
            <a:ext cx="381000" cy="457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a:xfrm>
            <a:off x="990600" y="1905000"/>
            <a:ext cx="9906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1981200" y="1905000"/>
            <a:ext cx="4572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ectangle 23"/>
          <p:cNvSpPr/>
          <p:nvPr/>
        </p:nvSpPr>
        <p:spPr>
          <a:xfrm>
            <a:off x="2438400" y="1905000"/>
            <a:ext cx="6858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3124200" y="1905000"/>
            <a:ext cx="17526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4876800" y="1905000"/>
            <a:ext cx="7620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Rectangle 26"/>
          <p:cNvSpPr/>
          <p:nvPr/>
        </p:nvSpPr>
        <p:spPr>
          <a:xfrm>
            <a:off x="5638800" y="1905000"/>
            <a:ext cx="2286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Rectangle 27"/>
          <p:cNvSpPr/>
          <p:nvPr/>
        </p:nvSpPr>
        <p:spPr>
          <a:xfrm>
            <a:off x="5867400" y="1905000"/>
            <a:ext cx="9144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28"/>
          <p:cNvSpPr/>
          <p:nvPr/>
        </p:nvSpPr>
        <p:spPr>
          <a:xfrm>
            <a:off x="6781800" y="1905000"/>
            <a:ext cx="6858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7467600" y="1905000"/>
            <a:ext cx="609600" cy="30480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ectangle 30"/>
          <p:cNvSpPr/>
          <p:nvPr/>
        </p:nvSpPr>
        <p:spPr>
          <a:xfrm>
            <a:off x="7467600" y="1828800"/>
            <a:ext cx="762000" cy="457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990600" y="3200400"/>
            <a:ext cx="9906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32"/>
          <p:cNvSpPr/>
          <p:nvPr/>
        </p:nvSpPr>
        <p:spPr>
          <a:xfrm>
            <a:off x="1981200" y="3200400"/>
            <a:ext cx="4572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ectangle 33"/>
          <p:cNvSpPr/>
          <p:nvPr/>
        </p:nvSpPr>
        <p:spPr>
          <a:xfrm>
            <a:off x="2438400" y="3200400"/>
            <a:ext cx="6858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a:xfrm>
            <a:off x="2971800" y="3200400"/>
            <a:ext cx="19050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35"/>
          <p:cNvSpPr/>
          <p:nvPr/>
        </p:nvSpPr>
        <p:spPr>
          <a:xfrm>
            <a:off x="4495800" y="3200400"/>
            <a:ext cx="7620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ectangle 36"/>
          <p:cNvSpPr/>
          <p:nvPr/>
        </p:nvSpPr>
        <p:spPr>
          <a:xfrm>
            <a:off x="5257800" y="3200400"/>
            <a:ext cx="3810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Rectangle 37"/>
          <p:cNvSpPr/>
          <p:nvPr/>
        </p:nvSpPr>
        <p:spPr>
          <a:xfrm>
            <a:off x="5638800" y="3200400"/>
            <a:ext cx="9144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a:xfrm>
            <a:off x="6553200" y="3200400"/>
            <a:ext cx="1524000" cy="30480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Rectangle 40"/>
          <p:cNvSpPr/>
          <p:nvPr/>
        </p:nvSpPr>
        <p:spPr>
          <a:xfrm>
            <a:off x="6553200" y="3124200"/>
            <a:ext cx="1676400" cy="457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ectangle 41"/>
          <p:cNvSpPr/>
          <p:nvPr/>
        </p:nvSpPr>
        <p:spPr>
          <a:xfrm>
            <a:off x="990600" y="4191000"/>
            <a:ext cx="9906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Rectangle 42"/>
          <p:cNvSpPr/>
          <p:nvPr/>
        </p:nvSpPr>
        <p:spPr>
          <a:xfrm>
            <a:off x="1676400" y="4191000"/>
            <a:ext cx="7620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Rectangle 43"/>
          <p:cNvSpPr/>
          <p:nvPr/>
        </p:nvSpPr>
        <p:spPr>
          <a:xfrm>
            <a:off x="2438400" y="4191000"/>
            <a:ext cx="6858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ectangle 44"/>
          <p:cNvSpPr/>
          <p:nvPr/>
        </p:nvSpPr>
        <p:spPr>
          <a:xfrm>
            <a:off x="2743200" y="4191000"/>
            <a:ext cx="21336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Rectangle 48"/>
          <p:cNvSpPr/>
          <p:nvPr/>
        </p:nvSpPr>
        <p:spPr>
          <a:xfrm>
            <a:off x="4876800" y="4191000"/>
            <a:ext cx="3200400" cy="30480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Rectangle 49"/>
          <p:cNvSpPr/>
          <p:nvPr/>
        </p:nvSpPr>
        <p:spPr>
          <a:xfrm>
            <a:off x="4876800" y="4114800"/>
            <a:ext cx="3352800" cy="457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Rectangle 50"/>
          <p:cNvSpPr/>
          <p:nvPr/>
        </p:nvSpPr>
        <p:spPr>
          <a:xfrm>
            <a:off x="990600" y="5486400"/>
            <a:ext cx="381000" cy="30480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Rectangle 54"/>
          <p:cNvSpPr/>
          <p:nvPr/>
        </p:nvSpPr>
        <p:spPr>
          <a:xfrm>
            <a:off x="1371600" y="5486400"/>
            <a:ext cx="6705600" cy="30480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Rectangle 55"/>
          <p:cNvSpPr/>
          <p:nvPr/>
        </p:nvSpPr>
        <p:spPr>
          <a:xfrm>
            <a:off x="1219200" y="5410200"/>
            <a:ext cx="7010400" cy="457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Rectangle 57"/>
          <p:cNvSpPr/>
          <p:nvPr/>
        </p:nvSpPr>
        <p:spPr>
          <a:xfrm>
            <a:off x="990600" y="6019800"/>
            <a:ext cx="7086600" cy="30480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 name="Rectangle 58"/>
          <p:cNvSpPr/>
          <p:nvPr/>
        </p:nvSpPr>
        <p:spPr>
          <a:xfrm>
            <a:off x="990600" y="5943600"/>
            <a:ext cx="7239000" cy="4572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652" name="TextBox 59"/>
          <p:cNvSpPr txBox="1">
            <a:spLocks noChangeArrowheads="1"/>
          </p:cNvSpPr>
          <p:nvPr/>
        </p:nvSpPr>
        <p:spPr bwMode="auto">
          <a:xfrm>
            <a:off x="4038600" y="2209800"/>
            <a:ext cx="506413" cy="400050"/>
          </a:xfrm>
          <a:prstGeom prst="rect">
            <a:avLst/>
          </a:prstGeom>
          <a:noFill/>
          <a:ln w="9525">
            <a:noFill/>
            <a:miter lim="800000"/>
            <a:headEnd/>
            <a:tailEnd/>
          </a:ln>
        </p:spPr>
        <p:txBody>
          <a:bodyPr wrap="none">
            <a:prstTxWarp prst="textNoShape">
              <a:avLst/>
            </a:prstTxWarp>
            <a:spAutoFit/>
          </a:bodyPr>
          <a:lstStyle/>
          <a:p>
            <a:r>
              <a:rPr lang="en-US" sz="2000" b="1">
                <a:latin typeface="Calibri" pitchFamily="-65" charset="0"/>
              </a:rPr>
              <a:t>. . . </a:t>
            </a:r>
          </a:p>
        </p:txBody>
      </p:sp>
      <p:sp>
        <p:nvSpPr>
          <p:cNvPr id="25653" name="TextBox 60"/>
          <p:cNvSpPr txBox="1">
            <a:spLocks noChangeArrowheads="1"/>
          </p:cNvSpPr>
          <p:nvPr/>
        </p:nvSpPr>
        <p:spPr bwMode="auto">
          <a:xfrm>
            <a:off x="4038600" y="3562350"/>
            <a:ext cx="506413" cy="400050"/>
          </a:xfrm>
          <a:prstGeom prst="rect">
            <a:avLst/>
          </a:prstGeom>
          <a:noFill/>
          <a:ln w="9525">
            <a:noFill/>
            <a:miter lim="800000"/>
            <a:headEnd/>
            <a:tailEnd/>
          </a:ln>
        </p:spPr>
        <p:txBody>
          <a:bodyPr wrap="none">
            <a:prstTxWarp prst="textNoShape">
              <a:avLst/>
            </a:prstTxWarp>
            <a:spAutoFit/>
          </a:bodyPr>
          <a:lstStyle/>
          <a:p>
            <a:r>
              <a:rPr lang="en-US" sz="2000" b="1">
                <a:latin typeface="Calibri" pitchFamily="-65" charset="0"/>
              </a:rPr>
              <a:t>. . . </a:t>
            </a:r>
          </a:p>
        </p:txBody>
      </p:sp>
      <p:sp>
        <p:nvSpPr>
          <p:cNvPr id="25654" name="TextBox 61"/>
          <p:cNvSpPr txBox="1">
            <a:spLocks noChangeArrowheads="1"/>
          </p:cNvSpPr>
          <p:nvPr/>
        </p:nvSpPr>
        <p:spPr bwMode="auto">
          <a:xfrm>
            <a:off x="4038600" y="4705350"/>
            <a:ext cx="506413" cy="400050"/>
          </a:xfrm>
          <a:prstGeom prst="rect">
            <a:avLst/>
          </a:prstGeom>
          <a:noFill/>
          <a:ln w="9525">
            <a:noFill/>
            <a:miter lim="800000"/>
            <a:headEnd/>
            <a:tailEnd/>
          </a:ln>
        </p:spPr>
        <p:txBody>
          <a:bodyPr wrap="none">
            <a:prstTxWarp prst="textNoShape">
              <a:avLst/>
            </a:prstTxWarp>
            <a:spAutoFit/>
          </a:bodyPr>
          <a:lstStyle/>
          <a:p>
            <a:r>
              <a:rPr lang="en-US" sz="2000" b="1">
                <a:latin typeface="Calibri" pitchFamily="-65" charset="0"/>
              </a:rPr>
              <a:t>. . . </a:t>
            </a:r>
          </a:p>
        </p:txBody>
      </p:sp>
      <p:sp>
        <p:nvSpPr>
          <p:cNvPr id="25655" name="TextBox 62"/>
          <p:cNvSpPr txBox="1">
            <a:spLocks noChangeArrowheads="1"/>
          </p:cNvSpPr>
          <p:nvPr/>
        </p:nvSpPr>
        <p:spPr bwMode="auto">
          <a:xfrm>
            <a:off x="6324600" y="2754313"/>
            <a:ext cx="2251075" cy="369887"/>
          </a:xfrm>
          <a:prstGeom prst="rect">
            <a:avLst/>
          </a:prstGeom>
          <a:noFill/>
          <a:ln w="9525">
            <a:noFill/>
            <a:miter lim="800000"/>
            <a:headEnd/>
            <a:tailEnd/>
          </a:ln>
        </p:spPr>
        <p:txBody>
          <a:bodyPr wrap="none">
            <a:prstTxWarp prst="textNoShape">
              <a:avLst/>
            </a:prstTxWarp>
            <a:spAutoFit/>
          </a:bodyPr>
          <a:lstStyle/>
          <a:p>
            <a:r>
              <a:rPr lang="en-US">
                <a:solidFill>
                  <a:srgbClr val="FF0000"/>
                </a:solidFill>
                <a:latin typeface="Calibri" pitchFamily="-65" charset="0"/>
              </a:rPr>
              <a:t>Prospective Last Block</a:t>
            </a:r>
          </a:p>
        </p:txBody>
      </p:sp>
      <p:sp>
        <p:nvSpPr>
          <p:cNvPr id="25656" name="TextBox 63"/>
          <p:cNvSpPr txBox="1">
            <a:spLocks noChangeArrowheads="1"/>
          </p:cNvSpPr>
          <p:nvPr/>
        </p:nvSpPr>
        <p:spPr bwMode="auto">
          <a:xfrm>
            <a:off x="2298700" y="2743200"/>
            <a:ext cx="3492500" cy="369888"/>
          </a:xfrm>
          <a:prstGeom prst="rect">
            <a:avLst/>
          </a:prstGeom>
          <a:noFill/>
          <a:ln w="9525">
            <a:noFill/>
            <a:miter lim="800000"/>
            <a:headEnd/>
            <a:tailEnd/>
          </a:ln>
        </p:spPr>
        <p:txBody>
          <a:bodyPr wrap="none">
            <a:prstTxWarp prst="textNoShape">
              <a:avLst/>
            </a:prstTxWarp>
            <a:spAutoFit/>
          </a:bodyPr>
          <a:lstStyle/>
          <a:p>
            <a:r>
              <a:rPr lang="en-US">
                <a:solidFill>
                  <a:srgbClr val="3366FF"/>
                </a:solidFill>
                <a:latin typeface="Calibri" pitchFamily="-65" charset="0"/>
              </a:rPr>
              <a:t>Optimum Partition Up To This Point</a:t>
            </a:r>
          </a:p>
        </p:txBody>
      </p:sp>
      <p:cxnSp>
        <p:nvCxnSpPr>
          <p:cNvPr id="66" name="Straight Arrow Connector 65"/>
          <p:cNvCxnSpPr/>
          <p:nvPr/>
        </p:nvCxnSpPr>
        <p:spPr>
          <a:xfrm>
            <a:off x="5105400" y="3048000"/>
            <a:ext cx="14478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rot="5400000">
            <a:off x="3201195" y="3199606"/>
            <a:ext cx="303212" cy="3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Content Placeholder 3" descr="ac_limit_2.eps"/>
          <p:cNvPicPr>
            <a:picLocks noGrp="1" noChangeAspect="1"/>
          </p:cNvPicPr>
          <p:nvPr>
            <p:ph idx="1"/>
          </p:nvPr>
        </p:nvPicPr>
        <p:blipFill>
          <a:blip r:embed="rId2"/>
          <a:srcRect/>
          <a:stretch>
            <a:fillRect/>
          </a:stretch>
        </p:blipFill>
        <p:spPr>
          <a:xfrm>
            <a:off x="1828800" y="1524000"/>
            <a:ext cx="5283200" cy="3886200"/>
          </a:xfrm>
        </p:spPr>
      </p:pic>
      <p:sp>
        <p:nvSpPr>
          <p:cNvPr id="28675" name="TextBox 4"/>
          <p:cNvSpPr txBox="1">
            <a:spLocks noChangeArrowheads="1"/>
          </p:cNvSpPr>
          <p:nvPr/>
        </p:nvSpPr>
        <p:spPr bwMode="auto">
          <a:xfrm>
            <a:off x="0" y="273050"/>
            <a:ext cx="9144000" cy="1138238"/>
          </a:xfrm>
          <a:prstGeom prst="rect">
            <a:avLst/>
          </a:prstGeom>
          <a:noFill/>
          <a:ln w="9525">
            <a:noFill/>
            <a:miter lim="800000"/>
            <a:headEnd/>
            <a:tailEnd/>
          </a:ln>
        </p:spPr>
        <p:txBody>
          <a:bodyPr>
            <a:prstTxWarp prst="textNoShape">
              <a:avLst/>
            </a:prstTxWarp>
            <a:spAutoFit/>
          </a:bodyPr>
          <a:lstStyle/>
          <a:p>
            <a:r>
              <a:rPr lang="en-US" sz="3200">
                <a:latin typeface="Calibri" pitchFamily="-65" charset="0"/>
              </a:rPr>
              <a:t>	BB Nearly Achieves Theoretical Detection Limit</a:t>
            </a:r>
          </a:p>
          <a:p>
            <a:endParaRPr lang="en-US">
              <a:latin typeface="Calibri" pitchFamily="-65" charset="0"/>
            </a:endParaRPr>
          </a:p>
          <a:p>
            <a:r>
              <a:rPr lang="en-US">
                <a:latin typeface="Calibri" pitchFamily="-65" charset="0"/>
              </a:rPr>
              <a:t>			</a:t>
            </a:r>
            <a:r>
              <a:rPr lang="en-US" b="1" i="1">
                <a:solidFill>
                  <a:srgbClr val="FF0000"/>
                </a:solidFill>
                <a:latin typeface="Calibri" pitchFamily="-65" charset="0"/>
              </a:rPr>
              <a:t>Detection error rate vs. signal amplitude in units of asymptotic result. </a:t>
            </a:r>
          </a:p>
          <a:p>
            <a:endParaRPr lang="en-US">
              <a:latin typeface="Calibri" pitchFamily="-65" charset="0"/>
            </a:endParaRPr>
          </a:p>
        </p:txBody>
      </p:sp>
      <p:sp>
        <p:nvSpPr>
          <p:cNvPr id="28676" name="TextBox 5"/>
          <p:cNvSpPr txBox="1">
            <a:spLocks noChangeArrowheads="1"/>
          </p:cNvSpPr>
          <p:nvPr/>
        </p:nvSpPr>
        <p:spPr bwMode="auto">
          <a:xfrm>
            <a:off x="990600" y="5791200"/>
            <a:ext cx="6934200" cy="923925"/>
          </a:xfrm>
          <a:prstGeom prst="rect">
            <a:avLst/>
          </a:prstGeom>
          <a:noFill/>
          <a:ln w="9525">
            <a:noFill/>
            <a:miter lim="800000"/>
            <a:headEnd/>
            <a:tailEnd/>
          </a:ln>
        </p:spPr>
        <p:txBody>
          <a:bodyPr>
            <a:prstTxWarp prst="textNoShape">
              <a:avLst/>
            </a:prstTxWarp>
            <a:spAutoFit/>
          </a:bodyPr>
          <a:lstStyle/>
          <a:p>
            <a:r>
              <a:rPr lang="en-US" b="1" i="1">
                <a:latin typeface="Calibri" pitchFamily="-65" charset="0"/>
              </a:rPr>
              <a:t>Arias-Castro, E., , Donoho, D., &amp; Huo, X. 2003, Near-Optimal Detection of Geometric Objects by Fast Multiscale Methods</a:t>
            </a:r>
          </a:p>
          <a:p>
            <a:r>
              <a:rPr lang="en-US" b="1" i="1">
                <a:latin typeface="Calibri" pitchFamily="-65" charset="0"/>
              </a:rPr>
              <a:t>IEEE Transactions on Information Theory, 51, 2402-2425</a:t>
            </a:r>
          </a:p>
          <a:p>
            <a:endParaRPr lang="en-US">
              <a:latin typeface="Calibri" pitchFamily="-65"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2" descr="C:\Documents and Settings\jeffrey\My Documents\swift_may12\aisrp_swift.tif"/>
          <p:cNvPicPr>
            <a:picLocks noChangeAspect="1" noChangeArrowheads="1"/>
          </p:cNvPicPr>
          <p:nvPr/>
        </p:nvPicPr>
        <p:blipFill>
          <a:blip r:embed="rId3"/>
          <a:srcRect/>
          <a:stretch>
            <a:fillRect/>
          </a:stretch>
        </p:blipFill>
        <p:spPr bwMode="auto">
          <a:xfrm>
            <a:off x="1357313" y="685800"/>
            <a:ext cx="6186487" cy="4638675"/>
          </a:xfrm>
          <a:prstGeom prst="rect">
            <a:avLst/>
          </a:prstGeom>
          <a:noFill/>
          <a:ln w="9525">
            <a:noFill/>
            <a:miter lim="800000"/>
            <a:headEnd/>
            <a:tailEnd/>
          </a:ln>
        </p:spPr>
      </p:pic>
      <p:sp>
        <p:nvSpPr>
          <p:cNvPr id="20483" name="TextBox 2"/>
          <p:cNvSpPr txBox="1">
            <a:spLocks noChangeArrowheads="1"/>
          </p:cNvSpPr>
          <p:nvPr/>
        </p:nvSpPr>
        <p:spPr bwMode="auto">
          <a:xfrm>
            <a:off x="457200" y="76200"/>
            <a:ext cx="9144000" cy="923925"/>
          </a:xfrm>
          <a:prstGeom prst="rect">
            <a:avLst/>
          </a:prstGeom>
          <a:noFill/>
          <a:ln w="9525">
            <a:noFill/>
            <a:miter lim="800000"/>
            <a:headEnd/>
            <a:tailEnd/>
          </a:ln>
        </p:spPr>
        <p:txBody>
          <a:bodyPr>
            <a:prstTxWarp prst="textNoShape">
              <a:avLst/>
            </a:prstTxWarp>
            <a:spAutoFit/>
          </a:bodyPr>
          <a:lstStyle/>
          <a:p>
            <a:r>
              <a:rPr lang="en-US" b="1">
                <a:latin typeface="Calibri" pitchFamily="-65" charset="0"/>
              </a:rPr>
              <a:t>Studies in Astronomical Time Series Analysis. VI. Bayesian Block Representations</a:t>
            </a:r>
          </a:p>
          <a:p>
            <a:r>
              <a:rPr lang="en-US" b="1">
                <a:latin typeface="Calibri" pitchFamily="-65" charset="0"/>
              </a:rPr>
              <a:t>Jeffrey D. Scargle, Jay P. Norris, Brad Jackson, James Chiang  </a:t>
            </a:r>
            <a:r>
              <a:rPr lang="en-US">
                <a:latin typeface="Calibri" pitchFamily="-65" charset="0"/>
                <a:hlinkClick r:id="rId4"/>
              </a:rPr>
              <a:t>arxiv.org/abs/1207.5578</a:t>
            </a:r>
            <a:endParaRPr lang="en-US">
              <a:latin typeface="Calibri" pitchFamily="-65" charset="0"/>
            </a:endParaRPr>
          </a:p>
          <a:p>
            <a:r>
              <a:rPr lang="en-US">
                <a:latin typeface="Calibri" pitchFamily="-65" charset="0"/>
              </a:rPr>
              <a:t>Listed in Astrophysics Source Code Library:  http://asci.net</a:t>
            </a:r>
          </a:p>
          <a:p>
            <a:endParaRPr lang="en-US">
              <a:latin typeface="Calibri" pitchFamily="-65" charset="0"/>
            </a:endParaRPr>
          </a:p>
        </p:txBody>
      </p:sp>
      <p:sp>
        <p:nvSpPr>
          <p:cNvPr id="20484" name="TextBox 3"/>
          <p:cNvSpPr txBox="1">
            <a:spLocks noChangeArrowheads="1"/>
          </p:cNvSpPr>
          <p:nvPr/>
        </p:nvSpPr>
        <p:spPr bwMode="auto">
          <a:xfrm>
            <a:off x="762000" y="5027613"/>
            <a:ext cx="7467600" cy="1754187"/>
          </a:xfrm>
          <a:prstGeom prst="rect">
            <a:avLst/>
          </a:prstGeom>
          <a:noFill/>
          <a:ln w="9525">
            <a:noFill/>
            <a:miter lim="800000"/>
            <a:headEnd/>
            <a:tailEnd/>
          </a:ln>
        </p:spPr>
        <p:txBody>
          <a:bodyPr>
            <a:prstTxWarp prst="textNoShape">
              <a:avLst/>
            </a:prstTxWarp>
            <a:spAutoFit/>
          </a:bodyPr>
          <a:lstStyle/>
          <a:p>
            <a:r>
              <a:rPr lang="en-US">
                <a:latin typeface="Calibri" pitchFamily="-65" charset="0"/>
              </a:rPr>
              <a:t>Bellman, R. 1961, On the approximation of curves by line segments using dynamic programming, Communications of the ACM, 4, 284.</a:t>
            </a:r>
          </a:p>
          <a:p>
            <a:endParaRPr lang="en-US">
              <a:latin typeface="Calibri" pitchFamily="-65" charset="0"/>
            </a:endParaRPr>
          </a:p>
          <a:p>
            <a:r>
              <a:rPr lang="en-US">
                <a:latin typeface="Calibri" pitchFamily="-65" charset="0"/>
              </a:rPr>
              <a:t>15 Years of Reproducible Research in Computational Harmonic Analysis. </a:t>
            </a:r>
          </a:p>
          <a:p>
            <a:r>
              <a:rPr lang="en-US">
                <a:latin typeface="Calibri" pitchFamily="-65" charset="0"/>
              </a:rPr>
              <a:t>Donoho, D. et al. 2009, Computing in Science and Engineering, 11, 8    </a:t>
            </a:r>
          </a:p>
          <a:p>
            <a:r>
              <a:rPr lang="en-US">
                <a:latin typeface="Calibri" pitchFamily="-65" charset="0"/>
              </a:rPr>
              <a:t>stats.stanford.edu/~donoho/Reports/2008/15YrsReproResch-20080426.pdf</a:t>
            </a:r>
          </a:p>
          <a:p>
            <a:endParaRPr lang="en-US">
              <a:latin typeface="Calibri" pitchFamily="-65"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itle 1"/>
          <p:cNvSpPr>
            <a:spLocks noGrp="1"/>
          </p:cNvSpPr>
          <p:nvPr>
            <p:ph type="ctrTitle"/>
          </p:nvPr>
        </p:nvSpPr>
        <p:spPr/>
        <p:txBody>
          <a:bodyPr/>
          <a:lstStyle/>
          <a:p>
            <a:pPr eaLnBrk="1" hangingPunct="1"/>
            <a:endParaRPr lang="en-US"/>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a:buNone/>
              <a:defRPr/>
            </a:pPr>
            <a:endParaRPr lang="en-US">
              <a:ea typeface="+mn-ea"/>
              <a:cs typeface="+mn-cs"/>
            </a:endParaRPr>
          </a:p>
        </p:txBody>
      </p:sp>
      <p:pic>
        <p:nvPicPr>
          <p:cNvPr id="26628" name="Picture 3" descr="cp_error.eps"/>
          <p:cNvPicPr>
            <a:picLocks noChangeAspect="1"/>
          </p:cNvPicPr>
          <p:nvPr/>
        </p:nvPicPr>
        <p:blipFill>
          <a:blip r:embed="rId2"/>
          <a:srcRect/>
          <a:stretch>
            <a:fillRect/>
          </a:stretch>
        </p:blipFill>
        <p:spPr bwMode="auto">
          <a:xfrm>
            <a:off x="1733550" y="1765300"/>
            <a:ext cx="5676900" cy="4559300"/>
          </a:xfrm>
          <a:prstGeom prst="rect">
            <a:avLst/>
          </a:prstGeom>
          <a:noFill/>
          <a:ln w="9525">
            <a:noFill/>
            <a:miter lim="800000"/>
            <a:headEnd/>
            <a:tailEnd/>
          </a:ln>
        </p:spPr>
      </p:pic>
      <p:sp>
        <p:nvSpPr>
          <p:cNvPr id="5" name="TextBox 4"/>
          <p:cNvSpPr txBox="1"/>
          <p:nvPr/>
        </p:nvSpPr>
        <p:spPr>
          <a:xfrm>
            <a:off x="2819400" y="268069"/>
            <a:ext cx="3859838" cy="646331"/>
          </a:xfrm>
          <a:prstGeom prst="rect">
            <a:avLst/>
          </a:prstGeom>
          <a:noFill/>
        </p:spPr>
        <p:txBody>
          <a:bodyPr wrap="square" rtlCol="0">
            <a:spAutoFit/>
          </a:bodyPr>
          <a:lstStyle/>
          <a:p>
            <a:pPr algn="ctr"/>
            <a:r>
              <a:rPr lang="en-US" sz="3600"/>
              <a:t>Analysis of Variance</a:t>
            </a:r>
          </a:p>
          <a:p>
            <a:endParaRPr lang="en-US"/>
          </a:p>
        </p:txBody>
      </p:sp>
      <p:sp>
        <p:nvSpPr>
          <p:cNvPr id="6" name="TextBox 5"/>
          <p:cNvSpPr txBox="1"/>
          <p:nvPr/>
        </p:nvSpPr>
        <p:spPr>
          <a:xfrm>
            <a:off x="304800" y="1143000"/>
            <a:ext cx="3886200" cy="646331"/>
          </a:xfrm>
          <a:prstGeom prst="rect">
            <a:avLst/>
          </a:prstGeom>
          <a:noFill/>
        </p:spPr>
        <p:txBody>
          <a:bodyPr wrap="square" rtlCol="0">
            <a:spAutoFit/>
          </a:bodyPr>
          <a:lstStyle/>
          <a:p>
            <a:r>
              <a:rPr lang="en-US"/>
              <a:t>Bootstrap: (apologies to Tom Loredo </a:t>
            </a:r>
          </a:p>
          <a:p>
            <a:r>
              <a:rPr lang="en-US"/>
              <a:t>and possibly </a:t>
            </a:r>
            <a:r>
              <a:rPr lang="en-US" smtClean="0"/>
              <a:t>Aletheia</a:t>
            </a:r>
            <a:r>
              <a:rPr lang="en-US"/>
              <a:t>)</a:t>
            </a:r>
          </a:p>
        </p:txBody>
      </p:sp>
      <p:sp>
        <p:nvSpPr>
          <p:cNvPr id="7" name="TextBox 6"/>
          <p:cNvSpPr txBox="1"/>
          <p:nvPr/>
        </p:nvSpPr>
        <p:spPr>
          <a:xfrm>
            <a:off x="228600" y="6336268"/>
            <a:ext cx="3886200" cy="369332"/>
          </a:xfrm>
          <a:prstGeom prst="rect">
            <a:avLst/>
          </a:prstGeom>
          <a:noFill/>
        </p:spPr>
        <p:txBody>
          <a:bodyPr wrap="square" rtlCol="0">
            <a:spAutoFit/>
          </a:bodyPr>
          <a:lstStyle/>
          <a:p>
            <a:r>
              <a:rPr lang="en-US"/>
              <a:t>Single change-point likelihoods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Title 1"/>
          <p:cNvSpPr>
            <a:spLocks noGrp="1"/>
          </p:cNvSpPr>
          <p:nvPr>
            <p:ph type="ctrTitle"/>
          </p:nvPr>
        </p:nvSpPr>
        <p:spPr/>
        <p:txBody>
          <a:bodyPr/>
          <a:lstStyle/>
          <a:p>
            <a:pPr eaLnBrk="1" hangingPunct="1"/>
            <a:endParaRPr lang="en-US"/>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a:buNone/>
              <a:defRPr/>
            </a:pPr>
            <a:endParaRPr lang="en-US">
              <a:ea typeface="+mn-ea"/>
              <a:cs typeface="+mn-cs"/>
            </a:endParaRPr>
          </a:p>
        </p:txBody>
      </p:sp>
      <p:pic>
        <p:nvPicPr>
          <p:cNvPr id="27652" name="Picture 3" descr="circle_hist.eps"/>
          <p:cNvPicPr>
            <a:picLocks noChangeAspect="1"/>
          </p:cNvPicPr>
          <p:nvPr/>
        </p:nvPicPr>
        <p:blipFill>
          <a:blip r:embed="rId2"/>
          <a:srcRect/>
          <a:stretch>
            <a:fillRect/>
          </a:stretch>
        </p:blipFill>
        <p:spPr bwMode="auto">
          <a:xfrm>
            <a:off x="1122363" y="0"/>
            <a:ext cx="6954837" cy="6858000"/>
          </a:xfrm>
          <a:prstGeom prst="rect">
            <a:avLst/>
          </a:prstGeom>
          <a:noFill/>
          <a:ln w="9525">
            <a:noFill/>
            <a:miter lim="800000"/>
            <a:headEnd/>
            <a:tailEnd/>
          </a:ln>
        </p:spPr>
      </p:pic>
      <p:sp>
        <p:nvSpPr>
          <p:cNvPr id="5" name="TextBox 4"/>
          <p:cNvSpPr txBox="1">
            <a:spLocks noChangeArrowheads="1"/>
          </p:cNvSpPr>
          <p:nvPr/>
        </p:nvSpPr>
        <p:spPr bwMode="auto">
          <a:xfrm>
            <a:off x="0" y="273050"/>
            <a:ext cx="9144000" cy="584776"/>
          </a:xfrm>
          <a:prstGeom prst="rect">
            <a:avLst/>
          </a:prstGeom>
          <a:noFill/>
          <a:ln w="9525">
            <a:noFill/>
            <a:miter lim="800000"/>
            <a:headEnd/>
            <a:tailEnd/>
          </a:ln>
        </p:spPr>
        <p:txBody>
          <a:bodyPr>
            <a:prstTxWarp prst="textNoShape">
              <a:avLst/>
            </a:prstTxWarp>
            <a:spAutoFit/>
          </a:bodyPr>
          <a:lstStyle/>
          <a:p>
            <a:pPr algn="ctr"/>
            <a:r>
              <a:rPr lang="en-US" sz="3200">
                <a:latin typeface="Calibri" pitchFamily="-65" charset="0"/>
              </a:rPr>
              <a:t>	</a:t>
            </a:r>
            <a:r>
              <a:rPr lang="en-US" sz="3200" b="1" i="1">
                <a:solidFill>
                  <a:srgbClr val="FF0000"/>
                </a:solidFill>
                <a:latin typeface="Calibri" pitchFamily="-65" charset="0"/>
              </a:rPr>
              <a:t>Optimal Partitioning Data on the Circle</a:t>
            </a:r>
            <a:endParaRPr lang="en-US" b="1" i="1">
              <a:solidFill>
                <a:srgbClr val="FF0000"/>
              </a:solidFill>
              <a:latin typeface="Calibri" pitchFamily="-65" charset="0"/>
            </a:endParaRPr>
          </a:p>
          <a:p>
            <a:endParaRPr lang="en-US">
              <a:latin typeface="Calibri" pitchFamily="-65"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solidFill>
        <a:effectLst/>
      </p:bgPr>
    </p:bg>
    <p:spTree>
      <p:nvGrpSpPr>
        <p:cNvPr id="1" name=""/>
        <p:cNvGrpSpPr/>
        <p:nvPr/>
      </p:nvGrpSpPr>
      <p:grpSpPr>
        <a:xfrm>
          <a:off x="0" y="0"/>
          <a:ext cx="0" cy="0"/>
          <a:chOff x="0" y="0"/>
          <a:chExt cx="0" cy="0"/>
        </a:xfrm>
      </p:grpSpPr>
      <p:sp>
        <p:nvSpPr>
          <p:cNvPr id="3104770" name="Rectangle 2"/>
          <p:cNvSpPr>
            <a:spLocks noGrp="1" noChangeArrowheads="1"/>
          </p:cNvSpPr>
          <p:nvPr>
            <p:ph type="title" idx="4294967295"/>
          </p:nvPr>
        </p:nvSpPr>
        <p:spPr>
          <a:xfrm>
            <a:off x="808038" y="-23813"/>
            <a:ext cx="7429500" cy="657226"/>
          </a:xfrm>
        </p:spPr>
        <p:txBody>
          <a:bodyPr/>
          <a:lstStyle/>
          <a:p>
            <a:pPr eaLnBrk="1" hangingPunct="1"/>
            <a:r>
              <a:rPr lang="en-US" sz="3600" i="1" smtClean="0">
                <a:solidFill>
                  <a:srgbClr val="FFD25D"/>
                </a:solidFill>
                <a:effectLst>
                  <a:outerShdw blurRad="38100" dist="38100" dir="2700000" algn="tl">
                    <a:srgbClr val="FFFFFF"/>
                  </a:outerShdw>
                </a:effectLst>
                <a:ea typeface="ＭＳ Ｐゴシック" pitchFamily="-65" charset="-128"/>
                <a:cs typeface="ＭＳ Ｐゴシック" pitchFamily="-65" charset="-128"/>
              </a:rPr>
              <a:t>Fermi </a:t>
            </a:r>
            <a:r>
              <a:rPr lang="en-US" sz="3600" smtClean="0">
                <a:solidFill>
                  <a:srgbClr val="FFD25D"/>
                </a:solidFill>
                <a:effectLst>
                  <a:outerShdw blurRad="38100" dist="38100" dir="2700000" algn="tl">
                    <a:srgbClr val="FFFFFF"/>
                  </a:outerShdw>
                </a:effectLst>
                <a:ea typeface="ＭＳ Ｐゴシック" pitchFamily="-65" charset="-128"/>
                <a:cs typeface="ＭＳ Ｐゴシック" pitchFamily="-65" charset="-128"/>
              </a:rPr>
              <a:t>Highlights and Discoveries</a:t>
            </a:r>
          </a:p>
        </p:txBody>
      </p:sp>
      <p:grpSp>
        <p:nvGrpSpPr>
          <p:cNvPr id="2" name="Group 97"/>
          <p:cNvGrpSpPr>
            <a:grpSpLocks/>
          </p:cNvGrpSpPr>
          <p:nvPr/>
        </p:nvGrpSpPr>
        <p:grpSpPr bwMode="auto">
          <a:xfrm>
            <a:off x="5470525" y="695325"/>
            <a:ext cx="2578100" cy="889000"/>
            <a:chOff x="5309190" y="5392862"/>
            <a:chExt cx="2577495" cy="889000"/>
          </a:xfrm>
        </p:grpSpPr>
        <p:grpSp>
          <p:nvGrpSpPr>
            <p:cNvPr id="3" name="Group 99"/>
            <p:cNvGrpSpPr>
              <a:grpSpLocks/>
            </p:cNvGrpSpPr>
            <p:nvPr/>
          </p:nvGrpSpPr>
          <p:grpSpPr bwMode="auto">
            <a:xfrm>
              <a:off x="6254744" y="5880100"/>
              <a:ext cx="1631941" cy="376238"/>
              <a:chOff x="6432387" y="5981700"/>
              <a:chExt cx="1632113" cy="375673"/>
            </a:xfrm>
          </p:grpSpPr>
          <p:sp>
            <p:nvSpPr>
              <p:cNvPr id="21579" name="TextBox 105"/>
              <p:cNvSpPr txBox="1">
                <a:spLocks noChangeArrowheads="1"/>
              </p:cNvSpPr>
              <p:nvPr/>
            </p:nvSpPr>
            <p:spPr bwMode="auto">
              <a:xfrm>
                <a:off x="6821364" y="5981700"/>
                <a:ext cx="803355" cy="375673"/>
              </a:xfrm>
              <a:prstGeom prst="rect">
                <a:avLst/>
              </a:prstGeom>
              <a:noFill/>
              <a:ln w="9525">
                <a:solidFill>
                  <a:srgbClr val="FFFFFF"/>
                </a:solidFill>
                <a:miter lim="800000"/>
                <a:headEnd/>
                <a:tailEnd/>
              </a:ln>
            </p:spPr>
            <p:txBody>
              <a:bodyPr wrap="none">
                <a:prstTxWarp prst="textNoShape">
                  <a:avLst/>
                </a:prstTxWarp>
                <a:spAutoFit/>
              </a:bodyPr>
              <a:lstStyle/>
              <a:p>
                <a:pPr defTabSz="457200"/>
                <a:r>
                  <a:rPr lang="en-US">
                    <a:solidFill>
                      <a:srgbClr val="FFFFFF"/>
                    </a:solidFill>
                    <a:ea typeface="Symbol" pitchFamily="-65" charset="2"/>
                    <a:cs typeface="Symbol" pitchFamily="-65" charset="2"/>
                  </a:rPr>
                  <a:t>GRBs</a:t>
                </a:r>
                <a:endParaRPr lang="en-US">
                  <a:solidFill>
                    <a:srgbClr val="FFFFFF"/>
                  </a:solidFill>
                </a:endParaRPr>
              </a:p>
            </p:txBody>
          </p:sp>
          <p:cxnSp>
            <p:nvCxnSpPr>
              <p:cNvPr id="69" name="Straight Connector 68"/>
              <p:cNvCxnSpPr>
                <a:cxnSpLocks noChangeShapeType="1"/>
              </p:cNvCxnSpPr>
              <p:nvPr/>
            </p:nvCxnSpPr>
            <p:spPr bwMode="auto">
              <a:xfrm rot="10800000">
                <a:off x="7543867" y="6197401"/>
                <a:ext cx="520633" cy="1585"/>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cxnSp>
            <p:nvCxnSpPr>
              <p:cNvPr id="70" name="Straight Connector 69"/>
              <p:cNvCxnSpPr>
                <a:cxnSpLocks noChangeShapeType="1"/>
              </p:cNvCxnSpPr>
              <p:nvPr/>
            </p:nvCxnSpPr>
            <p:spPr bwMode="auto">
              <a:xfrm rot="10800000">
                <a:off x="6432761" y="6197401"/>
                <a:ext cx="412697" cy="1585"/>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grpSp>
        <p:pic>
          <p:nvPicPr>
            <p:cNvPr id="21578" name="Picture 5"/>
            <p:cNvPicPr>
              <a:picLocks noChangeAspect="1"/>
            </p:cNvPicPr>
            <p:nvPr/>
          </p:nvPicPr>
          <p:blipFill>
            <a:blip r:embed="rId3">
              <a:lum bright="-16000" contrast="24000"/>
            </a:blip>
            <a:srcRect t="35120"/>
            <a:stretch>
              <a:fillRect/>
            </a:stretch>
          </p:blipFill>
          <p:spPr bwMode="auto">
            <a:xfrm>
              <a:off x="5309190" y="5392862"/>
              <a:ext cx="930275" cy="889000"/>
            </a:xfrm>
            <a:prstGeom prst="rect">
              <a:avLst/>
            </a:prstGeom>
            <a:noFill/>
            <a:ln w="9525">
              <a:solidFill>
                <a:srgbClr val="FFFFFF"/>
              </a:solidFill>
              <a:miter lim="800000"/>
              <a:headEnd/>
              <a:tailEnd/>
            </a:ln>
          </p:spPr>
        </p:pic>
      </p:grpSp>
      <p:grpSp>
        <p:nvGrpSpPr>
          <p:cNvPr id="4" name="Group 97"/>
          <p:cNvGrpSpPr>
            <a:grpSpLocks/>
          </p:cNvGrpSpPr>
          <p:nvPr/>
        </p:nvGrpSpPr>
        <p:grpSpPr bwMode="auto">
          <a:xfrm>
            <a:off x="4902200" y="3294063"/>
            <a:ext cx="4175125" cy="806450"/>
            <a:chOff x="4988333" y="3586558"/>
            <a:chExt cx="4175747" cy="806450"/>
          </a:xfrm>
        </p:grpSpPr>
        <p:cxnSp>
          <p:nvCxnSpPr>
            <p:cNvPr id="93" name="Straight Connector 92"/>
            <p:cNvCxnSpPr>
              <a:cxnSpLocks noChangeShapeType="1"/>
            </p:cNvCxnSpPr>
            <p:nvPr/>
          </p:nvCxnSpPr>
          <p:spPr bwMode="auto">
            <a:xfrm rot="10800000">
              <a:off x="7238156" y="3859608"/>
              <a:ext cx="457268" cy="1587"/>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sp>
          <p:nvSpPr>
            <p:cNvPr id="21574" name="TextBox 62"/>
            <p:cNvSpPr txBox="1">
              <a:spLocks noChangeArrowheads="1"/>
            </p:cNvSpPr>
            <p:nvPr/>
          </p:nvSpPr>
          <p:spPr bwMode="auto">
            <a:xfrm>
              <a:off x="5584568" y="3644900"/>
              <a:ext cx="1668070" cy="400110"/>
            </a:xfrm>
            <a:prstGeom prst="rect">
              <a:avLst/>
            </a:prstGeom>
            <a:noFill/>
            <a:ln w="9525">
              <a:solidFill>
                <a:srgbClr val="FFFFFF"/>
              </a:solidFill>
              <a:miter lim="800000"/>
              <a:headEnd/>
              <a:tailEnd/>
            </a:ln>
          </p:spPr>
          <p:txBody>
            <a:bodyPr wrap="none">
              <a:prstTxWarp prst="textNoShape">
                <a:avLst/>
              </a:prstTxWarp>
              <a:spAutoFit/>
            </a:bodyPr>
            <a:lstStyle/>
            <a:p>
              <a:pPr defTabSz="457200"/>
              <a:r>
                <a:rPr lang="en-US" sz="2000">
                  <a:solidFill>
                    <a:srgbClr val="FFFF00"/>
                  </a:solidFill>
                  <a:latin typeface="Calibri" pitchFamily="-65" charset="0"/>
                  <a:ea typeface="Symbol" pitchFamily="-65" charset="2"/>
                  <a:cs typeface="Symbol" pitchFamily="-65" charset="2"/>
                </a:rPr>
                <a:t>Fermi Bubbles</a:t>
              </a:r>
              <a:endParaRPr lang="en-US" sz="2000">
                <a:solidFill>
                  <a:srgbClr val="FFFF00"/>
                </a:solidFill>
                <a:latin typeface="Calibri" pitchFamily="-65" charset="0"/>
              </a:endParaRPr>
            </a:p>
          </p:txBody>
        </p:sp>
        <p:pic>
          <p:nvPicPr>
            <p:cNvPr id="21575" name="Picture 19" descr="fermi1.jpg"/>
            <p:cNvPicPr>
              <a:picLocks noChangeAspect="1"/>
            </p:cNvPicPr>
            <p:nvPr/>
          </p:nvPicPr>
          <p:blipFill>
            <a:blip r:embed="rId4"/>
            <a:srcRect/>
            <a:stretch>
              <a:fillRect/>
            </a:stretch>
          </p:blipFill>
          <p:spPr bwMode="auto">
            <a:xfrm>
              <a:off x="7551180" y="3586558"/>
              <a:ext cx="1612900" cy="806450"/>
            </a:xfrm>
            <a:prstGeom prst="rect">
              <a:avLst/>
            </a:prstGeom>
            <a:noFill/>
            <a:ln w="9525">
              <a:solidFill>
                <a:srgbClr val="FFFFFF"/>
              </a:solidFill>
              <a:miter lim="800000"/>
              <a:headEnd/>
              <a:tailEnd/>
            </a:ln>
          </p:spPr>
        </p:pic>
        <p:cxnSp>
          <p:nvCxnSpPr>
            <p:cNvPr id="92" name="Straight Connector 91"/>
            <p:cNvCxnSpPr>
              <a:cxnSpLocks noChangeShapeType="1"/>
            </p:cNvCxnSpPr>
            <p:nvPr/>
          </p:nvCxnSpPr>
          <p:spPr bwMode="auto">
            <a:xfrm rot="10800000">
              <a:off x="4988333" y="3848495"/>
              <a:ext cx="604928" cy="1588"/>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grpSp>
      <p:grpSp>
        <p:nvGrpSpPr>
          <p:cNvPr id="5" name="Group 93"/>
          <p:cNvGrpSpPr>
            <a:grpSpLocks/>
          </p:cNvGrpSpPr>
          <p:nvPr/>
        </p:nvGrpSpPr>
        <p:grpSpPr bwMode="auto">
          <a:xfrm>
            <a:off x="739775" y="3965575"/>
            <a:ext cx="2790825" cy="636588"/>
            <a:chOff x="3200335" y="2639086"/>
            <a:chExt cx="2790678" cy="636089"/>
          </a:xfrm>
        </p:grpSpPr>
        <p:sp>
          <p:nvSpPr>
            <p:cNvPr id="21569" name="TextBox 63"/>
            <p:cNvSpPr txBox="1">
              <a:spLocks noChangeArrowheads="1"/>
            </p:cNvSpPr>
            <p:nvPr/>
          </p:nvSpPr>
          <p:spPr bwMode="auto">
            <a:xfrm>
              <a:off x="4369546" y="2730877"/>
              <a:ext cx="1062844" cy="399797"/>
            </a:xfrm>
            <a:prstGeom prst="rect">
              <a:avLst/>
            </a:prstGeom>
            <a:noFill/>
            <a:ln w="9525">
              <a:solidFill>
                <a:srgbClr val="FFFFFF"/>
              </a:solidFill>
              <a:miter lim="800000"/>
              <a:headEnd/>
              <a:tailEnd/>
            </a:ln>
          </p:spPr>
          <p:txBody>
            <a:bodyPr wrap="none">
              <a:prstTxWarp prst="textNoShape">
                <a:avLst/>
              </a:prstTxWarp>
              <a:spAutoFit/>
            </a:bodyPr>
            <a:lstStyle/>
            <a:p>
              <a:pPr defTabSz="457200"/>
              <a:r>
                <a:rPr lang="en-US" sz="2000">
                  <a:solidFill>
                    <a:srgbClr val="FFFF00"/>
                  </a:solidFill>
                  <a:latin typeface="Calibri" pitchFamily="-65" charset="0"/>
                  <a:ea typeface="Symbol" pitchFamily="-65" charset="2"/>
                  <a:cs typeface="Symbol" pitchFamily="-65" charset="2"/>
                </a:rPr>
                <a:t>Nova</a:t>
              </a:r>
              <a:r>
                <a:rPr lang="en-US" sz="2000">
                  <a:solidFill>
                    <a:srgbClr val="FFFFFF"/>
                  </a:solidFill>
                  <a:latin typeface="Calibri" pitchFamily="-65" charset="0"/>
                  <a:ea typeface="Symbol" pitchFamily="-65" charset="2"/>
                  <a:cs typeface="Symbol" pitchFamily="-65" charset="2"/>
                </a:rPr>
                <a:t> (1)</a:t>
              </a:r>
              <a:endParaRPr lang="en-US" sz="2000">
                <a:solidFill>
                  <a:srgbClr val="FFFFFF"/>
                </a:solidFill>
                <a:latin typeface="Calibri" pitchFamily="-65" charset="0"/>
              </a:endParaRPr>
            </a:p>
          </p:txBody>
        </p:sp>
        <p:pic>
          <p:nvPicPr>
            <p:cNvPr id="21570" name="Picture 24"/>
            <p:cNvPicPr>
              <a:picLocks noChangeAspect="1"/>
            </p:cNvPicPr>
            <p:nvPr/>
          </p:nvPicPr>
          <p:blipFill>
            <a:blip r:embed="rId5"/>
            <a:srcRect l="11369" t="6087" r="6998" b="9894"/>
            <a:stretch>
              <a:fillRect/>
            </a:stretch>
          </p:blipFill>
          <p:spPr bwMode="auto">
            <a:xfrm>
              <a:off x="3200335" y="2639086"/>
              <a:ext cx="645305" cy="636089"/>
            </a:xfrm>
            <a:prstGeom prst="rect">
              <a:avLst/>
            </a:prstGeom>
            <a:noFill/>
            <a:ln w="9525">
              <a:solidFill>
                <a:srgbClr val="FFFFFF"/>
              </a:solidFill>
              <a:miter lim="800000"/>
              <a:headEnd/>
              <a:tailEnd/>
            </a:ln>
          </p:spPr>
        </p:pic>
        <p:cxnSp>
          <p:nvCxnSpPr>
            <p:cNvPr id="88" name="Straight Connector 87"/>
            <p:cNvCxnSpPr>
              <a:cxnSpLocks noChangeShapeType="1"/>
            </p:cNvCxnSpPr>
            <p:nvPr/>
          </p:nvCxnSpPr>
          <p:spPr bwMode="auto">
            <a:xfrm rot="10800000">
              <a:off x="3846414" y="2959510"/>
              <a:ext cx="531784" cy="1587"/>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cxnSp>
          <p:nvCxnSpPr>
            <p:cNvPr id="89" name="Straight Connector 88"/>
            <p:cNvCxnSpPr>
              <a:cxnSpLocks noChangeShapeType="1"/>
            </p:cNvCxnSpPr>
            <p:nvPr/>
          </p:nvCxnSpPr>
          <p:spPr bwMode="auto">
            <a:xfrm rot="10800000">
              <a:off x="5451291" y="2946820"/>
              <a:ext cx="539722" cy="1587"/>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grpSp>
      <p:grpSp>
        <p:nvGrpSpPr>
          <p:cNvPr id="7" name="Group 102"/>
          <p:cNvGrpSpPr>
            <a:grpSpLocks/>
          </p:cNvGrpSpPr>
          <p:nvPr/>
        </p:nvGrpSpPr>
        <p:grpSpPr bwMode="auto">
          <a:xfrm>
            <a:off x="3859213" y="3843338"/>
            <a:ext cx="3502025" cy="669925"/>
            <a:chOff x="749885" y="2417750"/>
            <a:chExt cx="3502838" cy="669925"/>
          </a:xfrm>
        </p:grpSpPr>
        <p:cxnSp>
          <p:nvCxnSpPr>
            <p:cNvPr id="90" name="Straight Connector 89"/>
            <p:cNvCxnSpPr>
              <a:cxnSpLocks noChangeShapeType="1"/>
            </p:cNvCxnSpPr>
            <p:nvPr/>
          </p:nvCxnSpPr>
          <p:spPr bwMode="auto">
            <a:xfrm rot="10800000">
              <a:off x="3377807" y="2751125"/>
              <a:ext cx="565281" cy="1587"/>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sp>
          <p:nvSpPr>
            <p:cNvPr id="21566" name="TextBox 61"/>
            <p:cNvSpPr txBox="1">
              <a:spLocks noChangeArrowheads="1"/>
            </p:cNvSpPr>
            <p:nvPr/>
          </p:nvSpPr>
          <p:spPr bwMode="auto">
            <a:xfrm>
              <a:off x="1374392" y="2552658"/>
              <a:ext cx="1998313" cy="400110"/>
            </a:xfrm>
            <a:prstGeom prst="rect">
              <a:avLst/>
            </a:prstGeom>
            <a:noFill/>
            <a:ln w="9525">
              <a:solidFill>
                <a:srgbClr val="FFFFFF"/>
              </a:solidFill>
              <a:miter lim="800000"/>
              <a:headEnd/>
              <a:tailEnd/>
            </a:ln>
          </p:spPr>
          <p:txBody>
            <a:bodyPr wrap="none">
              <a:prstTxWarp prst="textNoShape">
                <a:avLst/>
              </a:prstTxWarp>
              <a:spAutoFit/>
            </a:bodyPr>
            <a:lstStyle/>
            <a:p>
              <a:pPr defTabSz="457200"/>
              <a:r>
                <a:rPr lang="en-US" sz="2000">
                  <a:solidFill>
                    <a:srgbClr val="FFFF00"/>
                  </a:solidFill>
                  <a:latin typeface="Calibri" pitchFamily="-65" charset="0"/>
                  <a:ea typeface="Symbol" pitchFamily="-65" charset="2"/>
                  <a:cs typeface="Symbol" pitchFamily="-65" charset="2"/>
                </a:rPr>
                <a:t>SNRs &amp; PWN </a:t>
              </a:r>
              <a:r>
                <a:rPr lang="en-US" sz="2000">
                  <a:solidFill>
                    <a:srgbClr val="FFFFFF"/>
                  </a:solidFill>
                  <a:latin typeface="Calibri" pitchFamily="-65" charset="0"/>
                  <a:ea typeface="Symbol" pitchFamily="-65" charset="2"/>
                  <a:cs typeface="Symbol" pitchFamily="-65" charset="2"/>
                </a:rPr>
                <a:t>(68)</a:t>
              </a:r>
              <a:endParaRPr lang="en-US" sz="2000">
                <a:solidFill>
                  <a:srgbClr val="FFFFFF"/>
                </a:solidFill>
                <a:latin typeface="Calibri" pitchFamily="-65" charset="0"/>
              </a:endParaRPr>
            </a:p>
          </p:txBody>
        </p:sp>
        <p:pic>
          <p:nvPicPr>
            <p:cNvPr id="21567" name="Picture 19"/>
            <p:cNvPicPr>
              <a:picLocks noChangeAspect="1"/>
            </p:cNvPicPr>
            <p:nvPr/>
          </p:nvPicPr>
          <p:blipFill>
            <a:blip r:embed="rId6"/>
            <a:srcRect/>
            <a:stretch>
              <a:fillRect/>
            </a:stretch>
          </p:blipFill>
          <p:spPr bwMode="auto">
            <a:xfrm>
              <a:off x="3689220" y="2417750"/>
              <a:ext cx="563503" cy="669925"/>
            </a:xfrm>
            <a:prstGeom prst="rect">
              <a:avLst/>
            </a:prstGeom>
            <a:noFill/>
            <a:ln w="9525">
              <a:solidFill>
                <a:srgbClr val="FFFFFF"/>
              </a:solidFill>
              <a:miter lim="800000"/>
              <a:headEnd/>
              <a:tailEnd/>
            </a:ln>
          </p:spPr>
        </p:pic>
        <p:cxnSp>
          <p:nvCxnSpPr>
            <p:cNvPr id="91" name="Straight Connector 90"/>
            <p:cNvCxnSpPr>
              <a:cxnSpLocks noChangeShapeType="1"/>
            </p:cNvCxnSpPr>
            <p:nvPr/>
          </p:nvCxnSpPr>
          <p:spPr bwMode="auto">
            <a:xfrm rot="10800000">
              <a:off x="749885" y="2720962"/>
              <a:ext cx="639911" cy="1588"/>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grpSp>
      <p:grpSp>
        <p:nvGrpSpPr>
          <p:cNvPr id="8" name="Group 76"/>
          <p:cNvGrpSpPr>
            <a:grpSpLocks/>
          </p:cNvGrpSpPr>
          <p:nvPr/>
        </p:nvGrpSpPr>
        <p:grpSpPr bwMode="auto">
          <a:xfrm>
            <a:off x="3427413" y="1279525"/>
            <a:ext cx="3922712" cy="800100"/>
            <a:chOff x="3657687" y="5163336"/>
            <a:chExt cx="3921563" cy="799500"/>
          </a:xfrm>
        </p:grpSpPr>
        <p:sp>
          <p:nvSpPr>
            <p:cNvPr id="21561" name="TextBox 105"/>
            <p:cNvSpPr txBox="1">
              <a:spLocks noChangeArrowheads="1"/>
            </p:cNvSpPr>
            <p:nvPr/>
          </p:nvSpPr>
          <p:spPr bwMode="auto">
            <a:xfrm>
              <a:off x="5386274" y="5562727"/>
              <a:ext cx="1514742" cy="400109"/>
            </a:xfrm>
            <a:prstGeom prst="rect">
              <a:avLst/>
            </a:prstGeom>
            <a:noFill/>
            <a:ln w="9525">
              <a:solidFill>
                <a:srgbClr val="FFFFFF"/>
              </a:solidFill>
              <a:miter lim="800000"/>
              <a:headEnd/>
              <a:tailEnd/>
            </a:ln>
          </p:spPr>
          <p:txBody>
            <a:bodyPr wrap="none">
              <a:prstTxWarp prst="textNoShape">
                <a:avLst/>
              </a:prstTxWarp>
              <a:spAutoFit/>
            </a:bodyPr>
            <a:lstStyle/>
            <a:p>
              <a:pPr defTabSz="457200"/>
              <a:r>
                <a:rPr lang="en-US" sz="2000">
                  <a:solidFill>
                    <a:srgbClr val="FFFFFF"/>
                  </a:solidFill>
                  <a:latin typeface="Calibri" pitchFamily="-65" charset="0"/>
                  <a:ea typeface="Symbol" pitchFamily="-65" charset="2"/>
                  <a:cs typeface="Symbol" pitchFamily="-65" charset="2"/>
                </a:rPr>
                <a:t>Blazars (782)</a:t>
              </a:r>
              <a:endParaRPr lang="en-US" sz="2000">
                <a:solidFill>
                  <a:srgbClr val="FFFFFF"/>
                </a:solidFill>
                <a:latin typeface="Calibri" pitchFamily="-65" charset="0"/>
              </a:endParaRPr>
            </a:p>
          </p:txBody>
        </p:sp>
        <p:cxnSp>
          <p:nvCxnSpPr>
            <p:cNvPr id="108" name="Straight Connector 107"/>
            <p:cNvCxnSpPr>
              <a:cxnSpLocks noChangeShapeType="1"/>
            </p:cNvCxnSpPr>
            <p:nvPr/>
          </p:nvCxnSpPr>
          <p:spPr bwMode="auto">
            <a:xfrm rot="10800000">
              <a:off x="6920631" y="5766134"/>
              <a:ext cx="658619" cy="1587"/>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pic>
          <p:nvPicPr>
            <p:cNvPr id="21563" name="Picture 64" descr="Blazars in radio and gamma-ray collage14.jpg"/>
            <p:cNvPicPr>
              <a:picLocks noChangeAspect="1"/>
            </p:cNvPicPr>
            <p:nvPr/>
          </p:nvPicPr>
          <p:blipFill>
            <a:blip r:embed="rId7"/>
            <a:srcRect/>
            <a:stretch>
              <a:fillRect/>
            </a:stretch>
          </p:blipFill>
          <p:spPr bwMode="auto">
            <a:xfrm>
              <a:off x="3657687" y="5163336"/>
              <a:ext cx="1414666" cy="795867"/>
            </a:xfrm>
            <a:prstGeom prst="rect">
              <a:avLst/>
            </a:prstGeom>
            <a:noFill/>
            <a:ln w="9525">
              <a:solidFill>
                <a:srgbClr val="FFFFFF"/>
              </a:solidFill>
              <a:miter lim="800000"/>
              <a:headEnd/>
              <a:tailEnd/>
            </a:ln>
          </p:spPr>
        </p:pic>
        <p:cxnSp>
          <p:nvCxnSpPr>
            <p:cNvPr id="107" name="Straight Connector 106"/>
            <p:cNvCxnSpPr>
              <a:cxnSpLocks noChangeShapeType="1"/>
            </p:cNvCxnSpPr>
            <p:nvPr/>
          </p:nvCxnSpPr>
          <p:spPr bwMode="auto">
            <a:xfrm rot="10800000">
              <a:off x="5095541" y="5766134"/>
              <a:ext cx="339625" cy="1587"/>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grpSp>
      <p:grpSp>
        <p:nvGrpSpPr>
          <p:cNvPr id="9" name="Group 75"/>
          <p:cNvGrpSpPr>
            <a:grpSpLocks/>
          </p:cNvGrpSpPr>
          <p:nvPr/>
        </p:nvGrpSpPr>
        <p:grpSpPr bwMode="auto">
          <a:xfrm>
            <a:off x="2309813" y="1800225"/>
            <a:ext cx="4090987" cy="773113"/>
            <a:chOff x="2892380" y="4746154"/>
            <a:chExt cx="4089960" cy="772246"/>
          </a:xfrm>
        </p:grpSpPr>
        <p:sp>
          <p:nvSpPr>
            <p:cNvPr id="21557" name="TextBox 102"/>
            <p:cNvSpPr txBox="1">
              <a:spLocks noChangeArrowheads="1"/>
            </p:cNvSpPr>
            <p:nvPr/>
          </p:nvSpPr>
          <p:spPr bwMode="auto">
            <a:xfrm>
              <a:off x="4217988" y="5118122"/>
              <a:ext cx="2169008" cy="400278"/>
            </a:xfrm>
            <a:prstGeom prst="rect">
              <a:avLst/>
            </a:prstGeom>
            <a:noFill/>
            <a:ln w="9525">
              <a:solidFill>
                <a:srgbClr val="FFFFFF"/>
              </a:solidFill>
              <a:miter lim="800000"/>
              <a:headEnd/>
              <a:tailEnd/>
            </a:ln>
          </p:spPr>
          <p:txBody>
            <a:bodyPr wrap="none">
              <a:prstTxWarp prst="textNoShape">
                <a:avLst/>
              </a:prstTxWarp>
              <a:spAutoFit/>
            </a:bodyPr>
            <a:lstStyle/>
            <a:p>
              <a:pPr defTabSz="457200"/>
              <a:r>
                <a:rPr lang="en-US" sz="2000">
                  <a:solidFill>
                    <a:srgbClr val="FFFFFF"/>
                  </a:solidFill>
                  <a:latin typeface="Calibri" pitchFamily="-65" charset="0"/>
                  <a:ea typeface="Symbol" pitchFamily="-65" charset="2"/>
                  <a:cs typeface="Symbol" pitchFamily="-65" charset="2"/>
                </a:rPr>
                <a:t>Radio Galaxies (12)</a:t>
              </a:r>
              <a:endParaRPr lang="en-US" sz="2000">
                <a:solidFill>
                  <a:srgbClr val="FFFFFF"/>
                </a:solidFill>
                <a:latin typeface="Calibri" pitchFamily="-65" charset="0"/>
              </a:endParaRPr>
            </a:p>
          </p:txBody>
        </p:sp>
        <p:cxnSp>
          <p:nvCxnSpPr>
            <p:cNvPr id="105" name="Straight Connector 104"/>
            <p:cNvCxnSpPr>
              <a:cxnSpLocks noChangeShapeType="1"/>
            </p:cNvCxnSpPr>
            <p:nvPr/>
          </p:nvCxnSpPr>
          <p:spPr bwMode="auto">
            <a:xfrm rot="10800000">
              <a:off x="6377655" y="5334457"/>
              <a:ext cx="604685" cy="1585"/>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pic>
          <p:nvPicPr>
            <p:cNvPr id="21559" name="Picture 10"/>
            <p:cNvPicPr>
              <a:picLocks noChangeAspect="1"/>
            </p:cNvPicPr>
            <p:nvPr/>
          </p:nvPicPr>
          <p:blipFill>
            <a:blip r:embed="rId8"/>
            <a:srcRect l="17204" t="3679" r="8023" b="19398"/>
            <a:stretch>
              <a:fillRect/>
            </a:stretch>
          </p:blipFill>
          <p:spPr bwMode="auto">
            <a:xfrm>
              <a:off x="2892380" y="4746154"/>
              <a:ext cx="685800" cy="754380"/>
            </a:xfrm>
            <a:prstGeom prst="rect">
              <a:avLst/>
            </a:prstGeom>
            <a:noFill/>
            <a:ln w="9525">
              <a:solidFill>
                <a:srgbClr val="FFFFFF"/>
              </a:solidFill>
              <a:miter lim="800000"/>
              <a:headEnd/>
              <a:tailEnd/>
            </a:ln>
          </p:spPr>
        </p:pic>
        <p:cxnSp>
          <p:nvCxnSpPr>
            <p:cNvPr id="104" name="Straight Connector 103"/>
            <p:cNvCxnSpPr>
              <a:cxnSpLocks noChangeShapeType="1"/>
            </p:cNvCxnSpPr>
            <p:nvPr/>
          </p:nvCxnSpPr>
          <p:spPr bwMode="auto">
            <a:xfrm rot="10800000">
              <a:off x="3606576" y="5334457"/>
              <a:ext cx="604685" cy="1585"/>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grpSp>
      <p:grpSp>
        <p:nvGrpSpPr>
          <p:cNvPr id="10" name="Group 115"/>
          <p:cNvGrpSpPr>
            <a:grpSpLocks/>
          </p:cNvGrpSpPr>
          <p:nvPr/>
        </p:nvGrpSpPr>
        <p:grpSpPr bwMode="auto">
          <a:xfrm>
            <a:off x="5913438" y="2443163"/>
            <a:ext cx="3187700" cy="703262"/>
            <a:chOff x="5913844" y="2554944"/>
            <a:chExt cx="3187164" cy="703263"/>
          </a:xfrm>
        </p:grpSpPr>
        <p:cxnSp>
          <p:nvCxnSpPr>
            <p:cNvPr id="115" name="Straight Connector 114"/>
            <p:cNvCxnSpPr>
              <a:cxnSpLocks noChangeShapeType="1"/>
            </p:cNvCxnSpPr>
            <p:nvPr/>
          </p:nvCxnSpPr>
          <p:spPr bwMode="auto">
            <a:xfrm rot="10800000">
              <a:off x="8028038" y="3002620"/>
              <a:ext cx="282527" cy="1587"/>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pic>
          <p:nvPicPr>
            <p:cNvPr id="21554" name="Picture 93" descr="LMC_labeled_226.jpg"/>
            <p:cNvPicPr>
              <a:picLocks noChangeAspect="1"/>
            </p:cNvPicPr>
            <p:nvPr/>
          </p:nvPicPr>
          <p:blipFill>
            <a:blip r:embed="rId9"/>
            <a:srcRect/>
            <a:stretch>
              <a:fillRect/>
            </a:stretch>
          </p:blipFill>
          <p:spPr bwMode="auto">
            <a:xfrm>
              <a:off x="8165971" y="2554944"/>
              <a:ext cx="935037" cy="703263"/>
            </a:xfrm>
            <a:prstGeom prst="rect">
              <a:avLst/>
            </a:prstGeom>
            <a:noFill/>
            <a:ln w="9525">
              <a:solidFill>
                <a:srgbClr val="FFFFFF"/>
              </a:solidFill>
              <a:miter lim="800000"/>
              <a:headEnd/>
              <a:tailEnd/>
            </a:ln>
          </p:spPr>
        </p:pic>
        <p:sp>
          <p:nvSpPr>
            <p:cNvPr id="21555" name="TextBox 94"/>
            <p:cNvSpPr txBox="1">
              <a:spLocks noChangeArrowheads="1"/>
            </p:cNvSpPr>
            <p:nvPr/>
          </p:nvSpPr>
          <p:spPr bwMode="auto">
            <a:xfrm>
              <a:off x="6597037" y="2822525"/>
              <a:ext cx="1413343" cy="400110"/>
            </a:xfrm>
            <a:prstGeom prst="rect">
              <a:avLst/>
            </a:prstGeom>
            <a:noFill/>
            <a:ln w="9525">
              <a:solidFill>
                <a:srgbClr val="FFFFFF"/>
              </a:solidFill>
              <a:miter lim="800000"/>
              <a:headEnd/>
              <a:tailEnd/>
            </a:ln>
          </p:spPr>
          <p:txBody>
            <a:bodyPr wrap="none">
              <a:prstTxWarp prst="textNoShape">
                <a:avLst/>
              </a:prstTxWarp>
              <a:spAutoFit/>
            </a:bodyPr>
            <a:lstStyle/>
            <a:p>
              <a:pPr defTabSz="457200"/>
              <a:r>
                <a:rPr lang="en-US" sz="2000">
                  <a:solidFill>
                    <a:srgbClr val="FFFFFF"/>
                  </a:solidFill>
                  <a:latin typeface="Calibri" pitchFamily="-65" charset="0"/>
                  <a:ea typeface="Symbol" pitchFamily="-65" charset="2"/>
                  <a:cs typeface="Symbol" pitchFamily="-65" charset="2"/>
                </a:rPr>
                <a:t>LMC &amp; </a:t>
              </a:r>
              <a:r>
                <a:rPr lang="en-US" sz="2000">
                  <a:solidFill>
                    <a:srgbClr val="FFFF00"/>
                  </a:solidFill>
                  <a:latin typeface="Calibri" pitchFamily="-65" charset="0"/>
                  <a:ea typeface="Symbol" pitchFamily="-65" charset="2"/>
                  <a:cs typeface="Symbol" pitchFamily="-65" charset="2"/>
                </a:rPr>
                <a:t>SMC</a:t>
              </a:r>
              <a:endParaRPr lang="en-US" sz="2000">
                <a:solidFill>
                  <a:srgbClr val="FFFF00"/>
                </a:solidFill>
                <a:latin typeface="Calibri" pitchFamily="-65" charset="0"/>
              </a:endParaRPr>
            </a:p>
          </p:txBody>
        </p:sp>
        <p:cxnSp>
          <p:nvCxnSpPr>
            <p:cNvPr id="97" name="Straight Connector 96"/>
            <p:cNvCxnSpPr>
              <a:cxnSpLocks noChangeShapeType="1"/>
            </p:cNvCxnSpPr>
            <p:nvPr/>
          </p:nvCxnSpPr>
          <p:spPr bwMode="auto">
            <a:xfrm rot="10800000">
              <a:off x="5913844" y="3081995"/>
              <a:ext cx="650766" cy="1587"/>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grpSp>
      <p:grpSp>
        <p:nvGrpSpPr>
          <p:cNvPr id="11" name="Group 113"/>
          <p:cNvGrpSpPr>
            <a:grpSpLocks/>
          </p:cNvGrpSpPr>
          <p:nvPr/>
        </p:nvGrpSpPr>
        <p:grpSpPr bwMode="auto">
          <a:xfrm>
            <a:off x="1201738" y="2317750"/>
            <a:ext cx="4616450" cy="750888"/>
            <a:chOff x="1202210" y="2317675"/>
            <a:chExt cx="4616075" cy="751679"/>
          </a:xfrm>
        </p:grpSpPr>
        <p:grpSp>
          <p:nvGrpSpPr>
            <p:cNvPr id="12" name="Group 74"/>
            <p:cNvGrpSpPr>
              <a:grpSpLocks/>
            </p:cNvGrpSpPr>
            <p:nvPr/>
          </p:nvGrpSpPr>
          <p:grpSpPr bwMode="auto">
            <a:xfrm>
              <a:off x="1202210" y="2317675"/>
              <a:ext cx="4616075" cy="751679"/>
              <a:chOff x="1930400" y="4334731"/>
              <a:chExt cx="4616075" cy="751679"/>
            </a:xfrm>
          </p:grpSpPr>
          <p:cxnSp>
            <p:nvCxnSpPr>
              <p:cNvPr id="101" name="Straight Connector 100"/>
              <p:cNvCxnSpPr/>
              <p:nvPr/>
            </p:nvCxnSpPr>
            <p:spPr>
              <a:xfrm rot="10800000">
                <a:off x="5887716" y="4889353"/>
                <a:ext cx="658759" cy="158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pic>
            <p:nvPicPr>
              <p:cNvPr id="21551" name="Picture 3"/>
              <p:cNvPicPr>
                <a:picLocks noChangeAspect="1"/>
              </p:cNvPicPr>
              <p:nvPr/>
            </p:nvPicPr>
            <p:blipFill>
              <a:blip r:embed="rId10"/>
              <a:srcRect l="15334" t="54388" r="19688" b="5779"/>
              <a:stretch>
                <a:fillRect/>
              </a:stretch>
            </p:blipFill>
            <p:spPr bwMode="auto">
              <a:xfrm>
                <a:off x="1930400" y="4334731"/>
                <a:ext cx="685800" cy="685800"/>
              </a:xfrm>
              <a:prstGeom prst="rect">
                <a:avLst/>
              </a:prstGeom>
              <a:noFill/>
              <a:ln w="9525">
                <a:solidFill>
                  <a:schemeClr val="tx1"/>
                </a:solidFill>
                <a:miter lim="800000"/>
                <a:headEnd/>
                <a:tailEnd/>
              </a:ln>
            </p:spPr>
          </p:pic>
          <p:sp>
            <p:nvSpPr>
              <p:cNvPr id="21552" name="TextBox 98"/>
              <p:cNvSpPr txBox="1">
                <a:spLocks noChangeArrowheads="1"/>
              </p:cNvSpPr>
              <p:nvPr/>
            </p:nvSpPr>
            <p:spPr bwMode="auto">
              <a:xfrm>
                <a:off x="3379788" y="4686300"/>
                <a:ext cx="2519540" cy="400110"/>
              </a:xfrm>
              <a:prstGeom prst="rect">
                <a:avLst/>
              </a:prstGeom>
              <a:noFill/>
              <a:ln w="9525">
                <a:solidFill>
                  <a:srgbClr val="FFFFFF"/>
                </a:solidFill>
                <a:miter lim="800000"/>
                <a:headEnd/>
                <a:tailEnd/>
              </a:ln>
            </p:spPr>
            <p:txBody>
              <a:bodyPr wrap="none">
                <a:prstTxWarp prst="textNoShape">
                  <a:avLst/>
                </a:prstTxWarp>
                <a:spAutoFit/>
              </a:bodyPr>
              <a:lstStyle/>
              <a:p>
                <a:pPr defTabSz="457200"/>
                <a:r>
                  <a:rPr lang="en-US" sz="2000">
                    <a:solidFill>
                      <a:srgbClr val="FFFF00"/>
                    </a:solidFill>
                    <a:latin typeface="Calibri" pitchFamily="-65" charset="0"/>
                    <a:ea typeface="Symbol" pitchFamily="-65" charset="2"/>
                    <a:cs typeface="Symbol" pitchFamily="-65" charset="2"/>
                  </a:rPr>
                  <a:t>Star Burst  Galaxies </a:t>
                </a:r>
                <a:r>
                  <a:rPr lang="en-US" sz="2000">
                    <a:solidFill>
                      <a:srgbClr val="FFFFFF"/>
                    </a:solidFill>
                    <a:latin typeface="Calibri" pitchFamily="-65" charset="0"/>
                    <a:ea typeface="Symbol" pitchFamily="-65" charset="2"/>
                    <a:cs typeface="Symbol" pitchFamily="-65" charset="2"/>
                  </a:rPr>
                  <a:t>(4)</a:t>
                </a:r>
                <a:endParaRPr lang="en-US" sz="2000">
                  <a:solidFill>
                    <a:srgbClr val="FFFFFF"/>
                  </a:solidFill>
                  <a:latin typeface="Calibri" pitchFamily="-65" charset="0"/>
                </a:endParaRPr>
              </a:p>
            </p:txBody>
          </p:sp>
        </p:grpSp>
        <p:cxnSp>
          <p:nvCxnSpPr>
            <p:cNvPr id="102" name="Straight Connector 101"/>
            <p:cNvCxnSpPr>
              <a:cxnSpLocks noChangeShapeType="1"/>
            </p:cNvCxnSpPr>
            <p:nvPr/>
          </p:nvCxnSpPr>
          <p:spPr bwMode="auto">
            <a:xfrm rot="10800000">
              <a:off x="1922876" y="2861172"/>
              <a:ext cx="717492" cy="1590"/>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grpSp>
      <p:grpSp>
        <p:nvGrpSpPr>
          <p:cNvPr id="13" name="Group 99"/>
          <p:cNvGrpSpPr>
            <a:grpSpLocks/>
          </p:cNvGrpSpPr>
          <p:nvPr/>
        </p:nvGrpSpPr>
        <p:grpSpPr bwMode="auto">
          <a:xfrm>
            <a:off x="2603500" y="4194175"/>
            <a:ext cx="6211888" cy="838200"/>
            <a:chOff x="2372987" y="2092726"/>
            <a:chExt cx="6211988" cy="838200"/>
          </a:xfrm>
        </p:grpSpPr>
        <p:cxnSp>
          <p:nvCxnSpPr>
            <p:cNvPr id="86" name="Straight Connector 85"/>
            <p:cNvCxnSpPr>
              <a:cxnSpLocks noChangeShapeType="1"/>
            </p:cNvCxnSpPr>
            <p:nvPr/>
          </p:nvCxnSpPr>
          <p:spPr bwMode="auto">
            <a:xfrm rot="10800000" flipV="1">
              <a:off x="2372987" y="2645176"/>
              <a:ext cx="1435123" cy="6350"/>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sp>
          <p:nvSpPr>
            <p:cNvPr id="21545" name="TextBox 60"/>
            <p:cNvSpPr txBox="1">
              <a:spLocks noChangeArrowheads="1"/>
            </p:cNvSpPr>
            <p:nvPr/>
          </p:nvSpPr>
          <p:spPr bwMode="auto">
            <a:xfrm>
              <a:off x="3785705" y="2410226"/>
              <a:ext cx="1942509" cy="400110"/>
            </a:xfrm>
            <a:prstGeom prst="rect">
              <a:avLst/>
            </a:prstGeom>
            <a:noFill/>
            <a:ln w="9525">
              <a:solidFill>
                <a:srgbClr val="FFFFFF"/>
              </a:solidFill>
              <a:miter lim="800000"/>
              <a:headEnd/>
              <a:tailEnd/>
            </a:ln>
          </p:spPr>
          <p:txBody>
            <a:bodyPr wrap="none">
              <a:prstTxWarp prst="textNoShape">
                <a:avLst/>
              </a:prstTxWarp>
              <a:spAutoFit/>
            </a:bodyPr>
            <a:lstStyle/>
            <a:p>
              <a:pPr defTabSz="457200"/>
              <a:r>
                <a:rPr lang="en-US" sz="2000">
                  <a:solidFill>
                    <a:srgbClr val="FFFF00"/>
                  </a:solidFill>
                  <a:latin typeface="Symbol" pitchFamily="-65" charset="2"/>
                  <a:ea typeface="Symbol" pitchFamily="-65" charset="2"/>
                  <a:cs typeface="Symbol" pitchFamily="-65" charset="2"/>
                </a:rPr>
                <a:t>γ</a:t>
              </a:r>
              <a:r>
                <a:rPr lang="en-US" sz="2000">
                  <a:solidFill>
                    <a:srgbClr val="FFFF00"/>
                  </a:solidFill>
                  <a:latin typeface="Calibri" pitchFamily="-65" charset="0"/>
                </a:rPr>
                <a:t>-ray Binaries</a:t>
              </a:r>
              <a:r>
                <a:rPr lang="en-US" sz="2000">
                  <a:solidFill>
                    <a:srgbClr val="FFFFFF"/>
                  </a:solidFill>
                  <a:latin typeface="Calibri" pitchFamily="-65" charset="0"/>
                </a:rPr>
                <a:t> (6)</a:t>
              </a:r>
            </a:p>
          </p:txBody>
        </p:sp>
        <p:cxnSp>
          <p:nvCxnSpPr>
            <p:cNvPr id="87" name="Straight Connector 86"/>
            <p:cNvCxnSpPr>
              <a:cxnSpLocks noChangeShapeType="1"/>
            </p:cNvCxnSpPr>
            <p:nvPr/>
          </p:nvCxnSpPr>
          <p:spPr bwMode="auto">
            <a:xfrm rot="10800000" flipV="1">
              <a:off x="5725841" y="2613426"/>
              <a:ext cx="1719291" cy="0"/>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pic>
          <p:nvPicPr>
            <p:cNvPr id="21547" name="Picture 3" descr="B1259 binary pulsar_pair.jpg"/>
            <p:cNvPicPr>
              <a:picLocks noChangeAspect="1"/>
            </p:cNvPicPr>
            <p:nvPr/>
          </p:nvPicPr>
          <p:blipFill>
            <a:blip r:embed="rId11"/>
            <a:srcRect/>
            <a:stretch>
              <a:fillRect/>
            </a:stretch>
          </p:blipFill>
          <p:spPr bwMode="auto">
            <a:xfrm>
              <a:off x="7300688" y="2092726"/>
              <a:ext cx="1284287" cy="838200"/>
            </a:xfrm>
            <a:prstGeom prst="rect">
              <a:avLst/>
            </a:prstGeom>
            <a:noFill/>
            <a:ln w="9525">
              <a:solidFill>
                <a:srgbClr val="FFFFFF"/>
              </a:solidFill>
              <a:miter lim="800000"/>
              <a:headEnd/>
              <a:tailEnd/>
            </a:ln>
          </p:spPr>
        </p:pic>
      </p:grpSp>
      <p:grpSp>
        <p:nvGrpSpPr>
          <p:cNvPr id="14" name="Group 79"/>
          <p:cNvGrpSpPr>
            <a:grpSpLocks/>
          </p:cNvGrpSpPr>
          <p:nvPr/>
        </p:nvGrpSpPr>
        <p:grpSpPr bwMode="auto">
          <a:xfrm>
            <a:off x="882650" y="3159125"/>
            <a:ext cx="3949700" cy="635000"/>
            <a:chOff x="1918129" y="1726688"/>
            <a:chExt cx="3950692" cy="635000"/>
          </a:xfrm>
        </p:grpSpPr>
        <p:cxnSp>
          <p:nvCxnSpPr>
            <p:cNvPr id="84" name="Straight Connector 83"/>
            <p:cNvCxnSpPr>
              <a:cxnSpLocks noChangeShapeType="1"/>
            </p:cNvCxnSpPr>
            <p:nvPr/>
          </p:nvCxnSpPr>
          <p:spPr bwMode="auto">
            <a:xfrm rot="10800000">
              <a:off x="2369092" y="2018788"/>
              <a:ext cx="585935" cy="0"/>
            </a:xfrm>
            <a:prstGeom prst="line">
              <a:avLst/>
            </a:prstGeom>
            <a:noFill/>
            <a:ln w="12700">
              <a:solidFill>
                <a:schemeClr val="tx1"/>
              </a:solidFill>
              <a:round/>
              <a:headEnd/>
              <a:tailEnd/>
            </a:ln>
            <a:effectLst>
              <a:outerShdw blurRad="130000" dist="101600" dir="2700000" algn="tl" rotWithShape="0">
                <a:srgbClr val="000000">
                  <a:alpha val="34999"/>
                </a:srgbClr>
              </a:outerShdw>
            </a:effectLst>
          </p:spPr>
        </p:cxnSp>
        <p:sp>
          <p:nvSpPr>
            <p:cNvPr id="21541" name="TextBox 59"/>
            <p:cNvSpPr txBox="1">
              <a:spLocks noChangeArrowheads="1"/>
            </p:cNvSpPr>
            <p:nvPr/>
          </p:nvSpPr>
          <p:spPr bwMode="auto">
            <a:xfrm>
              <a:off x="2962312" y="1778000"/>
              <a:ext cx="2436974" cy="400110"/>
            </a:xfrm>
            <a:prstGeom prst="rect">
              <a:avLst/>
            </a:prstGeom>
            <a:noFill/>
            <a:ln w="9525">
              <a:solidFill>
                <a:schemeClr val="tx1"/>
              </a:solidFill>
              <a:miter lim="800000"/>
              <a:headEnd/>
              <a:tailEnd/>
            </a:ln>
          </p:spPr>
          <p:txBody>
            <a:bodyPr wrap="none">
              <a:prstTxWarp prst="textNoShape">
                <a:avLst/>
              </a:prstTxWarp>
              <a:spAutoFit/>
            </a:bodyPr>
            <a:lstStyle/>
            <a:p>
              <a:pPr defTabSz="457200"/>
              <a:r>
                <a:rPr lang="en-US" sz="2000">
                  <a:solidFill>
                    <a:srgbClr val="FFFF00"/>
                  </a:solidFill>
                  <a:latin typeface="Calibri" pitchFamily="-65" charset="0"/>
                </a:rPr>
                <a:t>Globular Clusters </a:t>
              </a:r>
              <a:r>
                <a:rPr lang="en-US" sz="2000">
                  <a:solidFill>
                    <a:srgbClr val="FFFFFF"/>
                  </a:solidFill>
                  <a:latin typeface="Calibri" pitchFamily="-65" charset="0"/>
                </a:rPr>
                <a:t>(11)</a:t>
              </a:r>
            </a:p>
          </p:txBody>
        </p:sp>
        <p:pic>
          <p:nvPicPr>
            <p:cNvPr id="21542" name="Picture 15"/>
            <p:cNvPicPr>
              <a:picLocks noChangeAspect="1"/>
            </p:cNvPicPr>
            <p:nvPr/>
          </p:nvPicPr>
          <p:blipFill>
            <a:blip r:embed="rId12"/>
            <a:srcRect l="15909" t="4633" r="6818" b="10173"/>
            <a:stretch>
              <a:fillRect/>
            </a:stretch>
          </p:blipFill>
          <p:spPr bwMode="auto">
            <a:xfrm>
              <a:off x="1918129" y="1726688"/>
              <a:ext cx="644480" cy="635000"/>
            </a:xfrm>
            <a:prstGeom prst="rect">
              <a:avLst/>
            </a:prstGeom>
            <a:noFill/>
            <a:ln w="9525">
              <a:solidFill>
                <a:schemeClr val="tx1"/>
              </a:solidFill>
              <a:miter lim="800000"/>
              <a:headEnd/>
              <a:tailEnd/>
            </a:ln>
          </p:spPr>
        </p:pic>
        <p:cxnSp>
          <p:nvCxnSpPr>
            <p:cNvPr id="85" name="Straight Connector 84"/>
            <p:cNvCxnSpPr>
              <a:cxnSpLocks noChangeShapeType="1"/>
            </p:cNvCxnSpPr>
            <p:nvPr/>
          </p:nvCxnSpPr>
          <p:spPr bwMode="auto">
            <a:xfrm rot="10800000">
              <a:off x="5394040" y="2007676"/>
              <a:ext cx="474781" cy="1587"/>
            </a:xfrm>
            <a:prstGeom prst="line">
              <a:avLst/>
            </a:prstGeom>
            <a:noFill/>
            <a:ln w="12700">
              <a:solidFill>
                <a:schemeClr val="tx1"/>
              </a:solidFill>
              <a:round/>
              <a:headEnd/>
              <a:tailEnd/>
            </a:ln>
            <a:effectLst>
              <a:outerShdw blurRad="130000" dist="101600" dir="2700000" algn="tl" rotWithShape="0">
                <a:srgbClr val="000000">
                  <a:alpha val="34999"/>
                </a:srgbClr>
              </a:outerShdw>
            </a:effectLst>
          </p:spPr>
        </p:cxnSp>
      </p:grpSp>
      <p:grpSp>
        <p:nvGrpSpPr>
          <p:cNvPr id="15" name="Group 108"/>
          <p:cNvGrpSpPr>
            <a:grpSpLocks/>
          </p:cNvGrpSpPr>
          <p:nvPr/>
        </p:nvGrpSpPr>
        <p:grpSpPr bwMode="auto">
          <a:xfrm>
            <a:off x="1531938" y="5461000"/>
            <a:ext cx="4608512" cy="596900"/>
            <a:chOff x="1181100" y="749300"/>
            <a:chExt cx="4608860" cy="597978"/>
          </a:xfrm>
        </p:grpSpPr>
        <p:cxnSp>
          <p:nvCxnSpPr>
            <p:cNvPr id="74" name="Straight Connector 73"/>
            <p:cNvCxnSpPr>
              <a:cxnSpLocks noChangeShapeType="1"/>
            </p:cNvCxnSpPr>
            <p:nvPr/>
          </p:nvCxnSpPr>
          <p:spPr bwMode="auto">
            <a:xfrm rot="10800000">
              <a:off x="4899306" y="952867"/>
              <a:ext cx="411193" cy="1591"/>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sp>
          <p:nvSpPr>
            <p:cNvPr id="21537" name="TextBox 57"/>
            <p:cNvSpPr txBox="1">
              <a:spLocks noChangeArrowheads="1"/>
            </p:cNvSpPr>
            <p:nvPr/>
          </p:nvSpPr>
          <p:spPr bwMode="auto">
            <a:xfrm>
              <a:off x="1778000" y="749300"/>
              <a:ext cx="3126802" cy="400110"/>
            </a:xfrm>
            <a:prstGeom prst="rect">
              <a:avLst/>
            </a:prstGeom>
            <a:noFill/>
            <a:ln w="9525">
              <a:solidFill>
                <a:srgbClr val="FFFFFF"/>
              </a:solidFill>
              <a:miter lim="800000"/>
              <a:headEnd/>
              <a:tailEnd/>
            </a:ln>
          </p:spPr>
          <p:txBody>
            <a:bodyPr wrap="none">
              <a:prstTxWarp prst="textNoShape">
                <a:avLst/>
              </a:prstTxWarp>
              <a:spAutoFit/>
            </a:bodyPr>
            <a:lstStyle/>
            <a:p>
              <a:pPr defTabSz="457200"/>
              <a:r>
                <a:rPr lang="en-US" sz="2000">
                  <a:solidFill>
                    <a:srgbClr val="FFFFFF"/>
                  </a:solidFill>
                  <a:latin typeface="Calibri" pitchFamily="-65" charset="0"/>
                </a:rPr>
                <a:t>Sun: flares &amp; CR interactions</a:t>
              </a:r>
            </a:p>
          </p:txBody>
        </p:sp>
        <p:pic>
          <p:nvPicPr>
            <p:cNvPr id="21538" name="Picture 70" descr="sun_tour.jpg"/>
            <p:cNvPicPr>
              <a:picLocks noChangeAspect="1"/>
            </p:cNvPicPr>
            <p:nvPr/>
          </p:nvPicPr>
          <p:blipFill>
            <a:blip r:embed="rId13"/>
            <a:srcRect/>
            <a:stretch>
              <a:fillRect/>
            </a:stretch>
          </p:blipFill>
          <p:spPr bwMode="auto">
            <a:xfrm rot="10800000" flipV="1">
              <a:off x="5193060" y="769428"/>
              <a:ext cx="596900" cy="577850"/>
            </a:xfrm>
            <a:prstGeom prst="rect">
              <a:avLst/>
            </a:prstGeom>
            <a:noFill/>
            <a:ln w="9525">
              <a:solidFill>
                <a:srgbClr val="FFFFFF"/>
              </a:solidFill>
              <a:miter lim="800000"/>
              <a:headEnd/>
              <a:tailEnd/>
            </a:ln>
          </p:spPr>
        </p:pic>
        <p:cxnSp>
          <p:nvCxnSpPr>
            <p:cNvPr id="73" name="Straight Connector 72"/>
            <p:cNvCxnSpPr>
              <a:cxnSpLocks noChangeShapeType="1"/>
            </p:cNvCxnSpPr>
            <p:nvPr/>
          </p:nvCxnSpPr>
          <p:spPr bwMode="auto">
            <a:xfrm rot="10800000" flipV="1">
              <a:off x="1181100" y="959228"/>
              <a:ext cx="609646" cy="6361"/>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grpSp>
      <p:grpSp>
        <p:nvGrpSpPr>
          <p:cNvPr id="16" name="Group 78"/>
          <p:cNvGrpSpPr>
            <a:grpSpLocks/>
          </p:cNvGrpSpPr>
          <p:nvPr/>
        </p:nvGrpSpPr>
        <p:grpSpPr bwMode="auto">
          <a:xfrm>
            <a:off x="2252663" y="4989513"/>
            <a:ext cx="6080125" cy="804862"/>
            <a:chOff x="1816100" y="1257044"/>
            <a:chExt cx="6080790" cy="805776"/>
          </a:xfrm>
        </p:grpSpPr>
        <p:sp>
          <p:nvSpPr>
            <p:cNvPr id="21532" name="TextBox 58"/>
            <p:cNvSpPr txBox="1">
              <a:spLocks noChangeArrowheads="1"/>
            </p:cNvSpPr>
            <p:nvPr/>
          </p:nvSpPr>
          <p:spPr bwMode="auto">
            <a:xfrm>
              <a:off x="2425700" y="1257044"/>
              <a:ext cx="4338948" cy="400110"/>
            </a:xfrm>
            <a:prstGeom prst="rect">
              <a:avLst/>
            </a:prstGeom>
            <a:noFill/>
            <a:ln w="9525">
              <a:solidFill>
                <a:srgbClr val="FFFFFF"/>
              </a:solidFill>
              <a:miter lim="800000"/>
              <a:headEnd/>
              <a:tailEnd/>
            </a:ln>
          </p:spPr>
          <p:txBody>
            <a:bodyPr wrap="none">
              <a:prstTxWarp prst="textNoShape">
                <a:avLst/>
              </a:prstTxWarp>
              <a:spAutoFit/>
            </a:bodyPr>
            <a:lstStyle/>
            <a:p>
              <a:pPr defTabSz="457200"/>
              <a:r>
                <a:rPr lang="en-US" sz="2000">
                  <a:solidFill>
                    <a:srgbClr val="FFFFFF"/>
                  </a:solidFill>
                  <a:latin typeface="Calibri" pitchFamily="-65" charset="0"/>
                </a:rPr>
                <a:t>Pulsars: isolated, </a:t>
              </a:r>
              <a:r>
                <a:rPr lang="en-US" sz="2000">
                  <a:solidFill>
                    <a:srgbClr val="FFFF00"/>
                  </a:solidFill>
                  <a:latin typeface="Calibri" pitchFamily="-65" charset="0"/>
                </a:rPr>
                <a:t>binaries, &amp; MSPs </a:t>
              </a:r>
              <a:r>
                <a:rPr lang="en-US" sz="2000">
                  <a:solidFill>
                    <a:srgbClr val="FFFFFF"/>
                  </a:solidFill>
                  <a:latin typeface="Calibri" pitchFamily="-65" charset="0"/>
                </a:rPr>
                <a:t>(122)</a:t>
              </a:r>
            </a:p>
          </p:txBody>
        </p:sp>
        <p:pic>
          <p:nvPicPr>
            <p:cNvPr id="21533" name="Picture 2"/>
            <p:cNvPicPr>
              <a:picLocks noChangeAspect="1" noChangeArrowheads="1"/>
            </p:cNvPicPr>
            <p:nvPr/>
          </p:nvPicPr>
          <p:blipFill>
            <a:blip r:embed="rId14"/>
            <a:srcRect/>
            <a:stretch>
              <a:fillRect/>
            </a:stretch>
          </p:blipFill>
          <p:spPr bwMode="auto">
            <a:xfrm>
              <a:off x="7007890" y="1394482"/>
              <a:ext cx="889000" cy="668338"/>
            </a:xfrm>
            <a:prstGeom prst="rect">
              <a:avLst/>
            </a:prstGeom>
            <a:noFill/>
            <a:ln w="9525">
              <a:solidFill>
                <a:srgbClr val="FFFFFF"/>
              </a:solidFill>
              <a:miter lim="800000"/>
              <a:headEnd/>
              <a:tailEnd/>
            </a:ln>
          </p:spPr>
        </p:pic>
        <p:cxnSp>
          <p:nvCxnSpPr>
            <p:cNvPr id="82" name="Straight Connector 81"/>
            <p:cNvCxnSpPr>
              <a:cxnSpLocks noChangeShapeType="1"/>
            </p:cNvCxnSpPr>
            <p:nvPr/>
          </p:nvCxnSpPr>
          <p:spPr bwMode="auto">
            <a:xfrm rot="10800000" flipV="1">
              <a:off x="1816100" y="1466832"/>
              <a:ext cx="609667" cy="6357"/>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cxnSp>
          <p:nvCxnSpPr>
            <p:cNvPr id="83" name="Straight Connector 82"/>
            <p:cNvCxnSpPr>
              <a:cxnSpLocks noChangeShapeType="1"/>
            </p:cNvCxnSpPr>
            <p:nvPr/>
          </p:nvCxnSpPr>
          <p:spPr bwMode="auto">
            <a:xfrm rot="10800000">
              <a:off x="6733125" y="1485904"/>
              <a:ext cx="266729" cy="1589"/>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grpSp>
      <p:grpSp>
        <p:nvGrpSpPr>
          <p:cNvPr id="17" name="Group 98"/>
          <p:cNvGrpSpPr>
            <a:grpSpLocks/>
          </p:cNvGrpSpPr>
          <p:nvPr/>
        </p:nvGrpSpPr>
        <p:grpSpPr bwMode="auto">
          <a:xfrm>
            <a:off x="909638" y="5959475"/>
            <a:ext cx="2517775" cy="592138"/>
            <a:chOff x="1629360" y="754058"/>
            <a:chExt cx="2518886" cy="592773"/>
          </a:xfrm>
        </p:grpSpPr>
        <p:cxnSp>
          <p:nvCxnSpPr>
            <p:cNvPr id="112" name="Straight Connector 111"/>
            <p:cNvCxnSpPr>
              <a:cxnSpLocks noChangeShapeType="1"/>
            </p:cNvCxnSpPr>
            <p:nvPr/>
          </p:nvCxnSpPr>
          <p:spPr bwMode="auto">
            <a:xfrm rot="10800000" flipV="1">
              <a:off x="3093681" y="1021044"/>
              <a:ext cx="338286" cy="6357"/>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pic>
          <p:nvPicPr>
            <p:cNvPr id="21529" name="Picture 93" descr="Screen shot 2012-02-20 at 11.19.05 AM.png"/>
            <p:cNvPicPr>
              <a:picLocks noChangeAspect="1"/>
            </p:cNvPicPr>
            <p:nvPr/>
          </p:nvPicPr>
          <p:blipFill>
            <a:blip r:embed="rId15"/>
            <a:srcRect/>
            <a:stretch>
              <a:fillRect/>
            </a:stretch>
          </p:blipFill>
          <p:spPr bwMode="auto">
            <a:xfrm>
              <a:off x="3432830" y="754058"/>
              <a:ext cx="715416" cy="592773"/>
            </a:xfrm>
            <a:prstGeom prst="rect">
              <a:avLst/>
            </a:prstGeom>
            <a:noFill/>
            <a:ln w="9525">
              <a:solidFill>
                <a:schemeClr val="tx1"/>
              </a:solidFill>
              <a:miter lim="800000"/>
              <a:headEnd/>
              <a:tailEnd/>
            </a:ln>
          </p:spPr>
        </p:pic>
        <p:sp>
          <p:nvSpPr>
            <p:cNvPr id="21530" name="TextBox 57"/>
            <p:cNvSpPr txBox="1">
              <a:spLocks noChangeArrowheads="1"/>
            </p:cNvSpPr>
            <p:nvPr/>
          </p:nvSpPr>
          <p:spPr bwMode="auto">
            <a:xfrm>
              <a:off x="2397597" y="835012"/>
              <a:ext cx="677840" cy="400110"/>
            </a:xfrm>
            <a:prstGeom prst="rect">
              <a:avLst/>
            </a:prstGeom>
            <a:noFill/>
            <a:ln w="9525">
              <a:solidFill>
                <a:srgbClr val="FFFFFF"/>
              </a:solidFill>
              <a:miter lim="800000"/>
              <a:headEnd/>
              <a:tailEnd/>
            </a:ln>
          </p:spPr>
          <p:txBody>
            <a:bodyPr wrap="none">
              <a:prstTxWarp prst="textNoShape">
                <a:avLst/>
              </a:prstTxWarp>
              <a:spAutoFit/>
            </a:bodyPr>
            <a:lstStyle/>
            <a:p>
              <a:pPr defTabSz="457200"/>
              <a:r>
                <a:rPr lang="en-US" sz="2000">
                  <a:solidFill>
                    <a:srgbClr val="FFFFFF"/>
                  </a:solidFill>
                  <a:latin typeface="Calibri" pitchFamily="-65" charset="0"/>
                </a:rPr>
                <a:t>TGFs</a:t>
              </a:r>
            </a:p>
          </p:txBody>
        </p:sp>
        <p:cxnSp>
          <p:nvCxnSpPr>
            <p:cNvPr id="110" name="Straight Connector 109"/>
            <p:cNvCxnSpPr>
              <a:cxnSpLocks noChangeShapeType="1"/>
            </p:cNvCxnSpPr>
            <p:nvPr/>
          </p:nvCxnSpPr>
          <p:spPr bwMode="auto">
            <a:xfrm rot="10800000">
              <a:off x="1629360" y="1001974"/>
              <a:ext cx="749631" cy="1590"/>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grpSp>
      <p:sp>
        <p:nvSpPr>
          <p:cNvPr id="6" name="Notched Right Arrow 5"/>
          <p:cNvSpPr/>
          <p:nvPr/>
        </p:nvSpPr>
        <p:spPr bwMode="auto">
          <a:xfrm rot="19690626">
            <a:off x="0" y="3265488"/>
            <a:ext cx="9424988" cy="736600"/>
          </a:xfrm>
          <a:prstGeom prst="notchedRightArrow">
            <a:avLst>
              <a:gd name="adj1" fmla="val 41250"/>
              <a:gd name="adj2" fmla="val 72874"/>
            </a:avLst>
          </a:prstGeom>
          <a:gradFill flip="none" rotWithShape="1">
            <a:gsLst>
              <a:gs pos="0">
                <a:srgbClr val="263BFF"/>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defTabSz="457200"/>
            <a:endParaRPr lang="en-US">
              <a:solidFill>
                <a:srgbClr val="FFFFFF"/>
              </a:solidFill>
              <a:latin typeface="Book Antiqua" pitchFamily="-65" charset="0"/>
              <a:ea typeface="ＭＳ Ｐゴシック" pitchFamily="-65" charset="-128"/>
              <a:cs typeface="ＭＳ Ｐゴシック" pitchFamily="-65" charset="-128"/>
            </a:endParaRPr>
          </a:p>
        </p:txBody>
      </p:sp>
      <p:sp>
        <p:nvSpPr>
          <p:cNvPr id="21521" name="TextBox 55"/>
          <p:cNvSpPr txBox="1">
            <a:spLocks noChangeArrowheads="1"/>
          </p:cNvSpPr>
          <p:nvPr/>
        </p:nvSpPr>
        <p:spPr bwMode="auto">
          <a:xfrm rot="-1920000">
            <a:off x="2162175" y="4600575"/>
            <a:ext cx="1196975" cy="461963"/>
          </a:xfrm>
          <a:prstGeom prst="rect">
            <a:avLst/>
          </a:prstGeom>
          <a:noFill/>
          <a:ln w="9525">
            <a:noFill/>
            <a:miter lim="800000"/>
            <a:headEnd/>
            <a:tailEnd/>
          </a:ln>
        </p:spPr>
        <p:txBody>
          <a:bodyPr wrap="none">
            <a:prstTxWarp prst="textNoShape">
              <a:avLst/>
            </a:prstTxWarp>
            <a:spAutoFit/>
          </a:bodyPr>
          <a:lstStyle/>
          <a:p>
            <a:pPr defTabSz="457200"/>
            <a:r>
              <a:rPr lang="en-US" sz="2400" b="1">
                <a:solidFill>
                  <a:srgbClr val="FF6600"/>
                </a:solidFill>
                <a:latin typeface="Calibri" pitchFamily="-65" charset="0"/>
              </a:rPr>
              <a:t>Galactic</a:t>
            </a:r>
          </a:p>
        </p:txBody>
      </p:sp>
      <p:sp>
        <p:nvSpPr>
          <p:cNvPr id="21522" name="TextBox 56"/>
          <p:cNvSpPr txBox="1">
            <a:spLocks noChangeArrowheads="1"/>
          </p:cNvSpPr>
          <p:nvPr/>
        </p:nvSpPr>
        <p:spPr bwMode="auto">
          <a:xfrm rot="-1920000">
            <a:off x="5749925" y="2179638"/>
            <a:ext cx="1800225" cy="461962"/>
          </a:xfrm>
          <a:prstGeom prst="rect">
            <a:avLst/>
          </a:prstGeom>
          <a:noFill/>
          <a:ln w="9525">
            <a:noFill/>
            <a:miter lim="800000"/>
            <a:headEnd/>
            <a:tailEnd/>
          </a:ln>
        </p:spPr>
        <p:txBody>
          <a:bodyPr wrap="none">
            <a:prstTxWarp prst="textNoShape">
              <a:avLst/>
            </a:prstTxWarp>
            <a:spAutoFit/>
          </a:bodyPr>
          <a:lstStyle/>
          <a:p>
            <a:pPr defTabSz="457200"/>
            <a:r>
              <a:rPr lang="en-US" sz="2400" b="1">
                <a:solidFill>
                  <a:srgbClr val="FFFF00"/>
                </a:solidFill>
                <a:latin typeface="Calibri" pitchFamily="-65" charset="0"/>
              </a:rPr>
              <a:t>Extragalactic</a:t>
            </a:r>
          </a:p>
        </p:txBody>
      </p:sp>
      <p:grpSp>
        <p:nvGrpSpPr>
          <p:cNvPr id="18" name="Group 105"/>
          <p:cNvGrpSpPr>
            <a:grpSpLocks/>
          </p:cNvGrpSpPr>
          <p:nvPr/>
        </p:nvGrpSpPr>
        <p:grpSpPr bwMode="auto">
          <a:xfrm>
            <a:off x="280988" y="785813"/>
            <a:ext cx="1933575" cy="1327150"/>
            <a:chOff x="152400" y="1892300"/>
            <a:chExt cx="2428394" cy="1604963"/>
          </a:xfrm>
        </p:grpSpPr>
        <p:pic>
          <p:nvPicPr>
            <p:cNvPr id="21526" name="Picture 6"/>
            <p:cNvPicPr>
              <a:picLocks noChangeAspect="1"/>
            </p:cNvPicPr>
            <p:nvPr/>
          </p:nvPicPr>
          <p:blipFill>
            <a:blip r:embed="rId16"/>
            <a:srcRect/>
            <a:stretch>
              <a:fillRect/>
            </a:stretch>
          </p:blipFill>
          <p:spPr bwMode="auto">
            <a:xfrm>
              <a:off x="152400" y="1892300"/>
              <a:ext cx="2286000" cy="1604963"/>
            </a:xfrm>
            <a:prstGeom prst="rect">
              <a:avLst/>
            </a:prstGeom>
            <a:noFill/>
            <a:ln w="9525">
              <a:noFill/>
              <a:miter lim="800000"/>
              <a:headEnd/>
              <a:tailEnd/>
            </a:ln>
          </p:spPr>
        </p:pic>
        <p:sp>
          <p:nvSpPr>
            <p:cNvPr id="21527" name="TextBox 99"/>
            <p:cNvSpPr txBox="1">
              <a:spLocks noChangeArrowheads="1"/>
            </p:cNvSpPr>
            <p:nvPr/>
          </p:nvSpPr>
          <p:spPr bwMode="auto">
            <a:xfrm>
              <a:off x="432191" y="2931773"/>
              <a:ext cx="2148603" cy="409432"/>
            </a:xfrm>
            <a:prstGeom prst="rect">
              <a:avLst/>
            </a:prstGeom>
            <a:noFill/>
            <a:ln w="9525">
              <a:noFill/>
              <a:miter lim="800000"/>
              <a:headEnd/>
              <a:tailEnd/>
            </a:ln>
          </p:spPr>
          <p:txBody>
            <a:bodyPr>
              <a:prstTxWarp prst="textNoShape">
                <a:avLst/>
              </a:prstTxWarp>
              <a:spAutoFit/>
            </a:bodyPr>
            <a:lstStyle/>
            <a:p>
              <a:pPr defTabSz="457200"/>
              <a:r>
                <a:rPr lang="en-US" sz="1600">
                  <a:solidFill>
                    <a:srgbClr val="000000"/>
                  </a:solidFill>
                </a:rPr>
                <a:t>e</a:t>
              </a:r>
              <a:r>
                <a:rPr lang="en-US" sz="1600" baseline="30000">
                  <a:solidFill>
                    <a:srgbClr val="000000"/>
                  </a:solidFill>
                </a:rPr>
                <a:t>+</a:t>
              </a:r>
              <a:r>
                <a:rPr lang="en-US" sz="1600">
                  <a:solidFill>
                    <a:srgbClr val="000000"/>
                  </a:solidFill>
                </a:rPr>
                <a:t>e</a:t>
              </a:r>
              <a:r>
                <a:rPr lang="en-US" sz="1600" baseline="30000">
                  <a:solidFill>
                    <a:srgbClr val="000000"/>
                  </a:solidFill>
                </a:rPr>
                <a:t>-</a:t>
              </a:r>
              <a:r>
                <a:rPr lang="en-US" sz="1600">
                  <a:solidFill>
                    <a:srgbClr val="000000"/>
                  </a:solidFill>
                </a:rPr>
                <a:t> spectrum</a:t>
              </a:r>
            </a:p>
          </p:txBody>
        </p:sp>
      </p:grpSp>
      <p:sp>
        <p:nvSpPr>
          <p:cNvPr id="21524" name="Slide Number Placeholder 6"/>
          <p:cNvSpPr>
            <a:spLocks noGrp="1"/>
          </p:cNvSpPr>
          <p:nvPr>
            <p:ph type="sldNum" sz="quarter" idx="12"/>
          </p:nvPr>
        </p:nvSpPr>
        <p:spPr bwMode="auto">
          <a:noFill/>
          <a:ln>
            <a:miter lim="800000"/>
            <a:headEnd/>
            <a:tailEnd/>
          </a:ln>
        </p:spPr>
        <p:txBody>
          <a:bodyPr/>
          <a:lstStyle/>
          <a:p>
            <a:pPr defTabSz="457200"/>
            <a:fld id="{F5F44DD9-BC74-F048-BE9D-75BEDBF0AC81}" type="slidenum">
              <a:rPr lang="en-US" smtClean="0"/>
              <a:pPr defTabSz="457200"/>
              <a:t>17</a:t>
            </a:fld>
            <a:endParaRPr lang="en-US" smtClean="0"/>
          </a:p>
        </p:txBody>
      </p:sp>
      <p:sp>
        <p:nvSpPr>
          <p:cNvPr id="21525" name="TextBox 57"/>
          <p:cNvSpPr txBox="1">
            <a:spLocks noChangeArrowheads="1"/>
          </p:cNvSpPr>
          <p:nvPr/>
        </p:nvSpPr>
        <p:spPr bwMode="auto">
          <a:xfrm>
            <a:off x="5707063" y="6311900"/>
            <a:ext cx="2952750" cy="400050"/>
          </a:xfrm>
          <a:prstGeom prst="rect">
            <a:avLst/>
          </a:prstGeom>
          <a:solidFill>
            <a:srgbClr val="0000FF"/>
          </a:solidFill>
          <a:ln w="9525">
            <a:solidFill>
              <a:srgbClr val="FFFFFF"/>
            </a:solidFill>
            <a:miter lim="800000"/>
            <a:headEnd/>
            <a:tailEnd/>
          </a:ln>
        </p:spPr>
        <p:txBody>
          <a:bodyPr wrap="none">
            <a:prstTxWarp prst="textNoShape">
              <a:avLst/>
            </a:prstTxWarp>
            <a:spAutoFit/>
          </a:bodyPr>
          <a:lstStyle/>
          <a:p>
            <a:pPr defTabSz="457200"/>
            <a:r>
              <a:rPr lang="en-US" sz="2000">
                <a:solidFill>
                  <a:srgbClr val="FFFFFF"/>
                </a:solidFill>
                <a:latin typeface="Calibri" pitchFamily="-65" charset="0"/>
              </a:rPr>
              <a:t>Unidentified Sources (600)</a:t>
            </a:r>
          </a:p>
        </p:txBody>
      </p:sp>
      <p:pic>
        <p:nvPicPr>
          <p:cNvPr id="78" name="Picture 6"/>
          <p:cNvPicPr>
            <a:picLocks noChangeAspect="1" noChangeArrowheads="1"/>
          </p:cNvPicPr>
          <p:nvPr/>
        </p:nvPicPr>
        <p:blipFill>
          <a:blip r:embed="rId17"/>
          <a:srcRect/>
          <a:stretch>
            <a:fillRect/>
          </a:stretch>
        </p:blipFill>
        <p:spPr bwMode="auto">
          <a:xfrm>
            <a:off x="7913688" y="87978"/>
            <a:ext cx="1154112" cy="978822"/>
          </a:xfrm>
          <a:prstGeom prst="rect">
            <a:avLst/>
          </a:prstGeom>
          <a:noFill/>
          <a:ln w="9525">
            <a:noFill/>
            <a:round/>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Date Placeholder 2"/>
          <p:cNvSpPr>
            <a:spLocks noGrp="1"/>
          </p:cNvSpPr>
          <p:nvPr>
            <p:ph type="dt" sz="quarter" idx="10"/>
          </p:nvPr>
        </p:nvSpPr>
        <p:spPr>
          <a:noFill/>
        </p:spPr>
        <p:txBody>
          <a:bodyPr/>
          <a:lstStyle/>
          <a:p>
            <a:r>
              <a:rPr lang="en-US">
                <a:latin typeface="Bookman Old Style" pitchFamily="-65" charset="0"/>
                <a:ea typeface="ＭＳ Ｐゴシック" pitchFamily="-65" charset="-128"/>
                <a:cs typeface="ＭＳ Ｐゴシック" pitchFamily="-65" charset="-128"/>
              </a:rPr>
              <a:t>April 1, 2012</a:t>
            </a:r>
          </a:p>
        </p:txBody>
      </p:sp>
      <p:sp>
        <p:nvSpPr>
          <p:cNvPr id="17411" name="Text Box 22"/>
          <p:cNvSpPr txBox="1">
            <a:spLocks noChangeArrowheads="1"/>
          </p:cNvSpPr>
          <p:nvPr/>
        </p:nvSpPr>
        <p:spPr bwMode="auto">
          <a:xfrm>
            <a:off x="5105400" y="5121275"/>
            <a:ext cx="3059113" cy="336550"/>
          </a:xfrm>
          <a:prstGeom prst="rect">
            <a:avLst/>
          </a:prstGeom>
          <a:noFill/>
          <a:ln w="9525">
            <a:noFill/>
            <a:miter lim="800000"/>
            <a:headEnd/>
            <a:tailEnd/>
          </a:ln>
        </p:spPr>
        <p:txBody>
          <a:bodyPr wrap="none">
            <a:prstTxWarp prst="textNoShape">
              <a:avLst/>
            </a:prstTxWarp>
            <a:spAutoFit/>
          </a:bodyPr>
          <a:lstStyle/>
          <a:p>
            <a:r>
              <a:rPr lang="en-US" sz="1600">
                <a:latin typeface="Candara Bold" charset="0"/>
              </a:rPr>
              <a:t>NASA/ESA/ASU/J.Hester &amp; A.Loll)</a:t>
            </a:r>
            <a:endParaRPr lang="en-US" sz="1600">
              <a:latin typeface="Arial" pitchFamily="-65" charset="0"/>
            </a:endParaRPr>
          </a:p>
        </p:txBody>
      </p:sp>
      <p:pic>
        <p:nvPicPr>
          <p:cNvPr id="17412" name="Picture 21" descr="Crab_RGB2001_med_VLA"/>
          <p:cNvPicPr>
            <a:picLocks noChangeAspect="1" noChangeArrowheads="1"/>
          </p:cNvPicPr>
          <p:nvPr/>
        </p:nvPicPr>
        <p:blipFill>
          <a:blip r:embed="rId3"/>
          <a:srcRect/>
          <a:stretch>
            <a:fillRect/>
          </a:stretch>
        </p:blipFill>
        <p:spPr bwMode="auto">
          <a:xfrm>
            <a:off x="533400" y="1219200"/>
            <a:ext cx="4121150" cy="3897313"/>
          </a:xfrm>
          <a:prstGeom prst="rect">
            <a:avLst/>
          </a:prstGeom>
          <a:noFill/>
          <a:ln w="9525">
            <a:noFill/>
            <a:miter lim="800000"/>
            <a:headEnd/>
            <a:tailEnd/>
          </a:ln>
        </p:spPr>
      </p:pic>
      <p:sp>
        <p:nvSpPr>
          <p:cNvPr id="17413" name="Rectangle 2"/>
          <p:cNvSpPr>
            <a:spLocks noGrp="1" noChangeArrowheads="1"/>
          </p:cNvSpPr>
          <p:nvPr>
            <p:ph type="title"/>
          </p:nvPr>
        </p:nvSpPr>
        <p:spPr/>
        <p:txBody>
          <a:bodyPr/>
          <a:lstStyle/>
          <a:p>
            <a:pPr eaLnBrk="1" hangingPunct="1"/>
            <a:r>
              <a:rPr lang="en-US"/>
              <a:t>The Crab Nebula</a:t>
            </a:r>
          </a:p>
        </p:txBody>
      </p:sp>
      <p:pic>
        <p:nvPicPr>
          <p:cNvPr id="17414" name="Picture 10" descr="Crab_optical_lg"/>
          <p:cNvPicPr>
            <a:picLocks noChangeAspect="1" noChangeArrowheads="1"/>
          </p:cNvPicPr>
          <p:nvPr/>
        </p:nvPicPr>
        <p:blipFill>
          <a:blip r:embed="rId4"/>
          <a:srcRect/>
          <a:stretch>
            <a:fillRect/>
          </a:stretch>
        </p:blipFill>
        <p:spPr bwMode="auto">
          <a:xfrm>
            <a:off x="4724400" y="1219200"/>
            <a:ext cx="3886200" cy="3886200"/>
          </a:xfrm>
          <a:prstGeom prst="rect">
            <a:avLst/>
          </a:prstGeom>
          <a:noFill/>
          <a:ln w="9525">
            <a:noFill/>
            <a:miter lim="800000"/>
            <a:headEnd/>
            <a:tailEnd/>
          </a:ln>
        </p:spPr>
      </p:pic>
      <p:sp>
        <p:nvSpPr>
          <p:cNvPr id="17415" name="Text Box 12"/>
          <p:cNvSpPr txBox="1">
            <a:spLocks noChangeArrowheads="1"/>
          </p:cNvSpPr>
          <p:nvPr/>
        </p:nvSpPr>
        <p:spPr bwMode="auto">
          <a:xfrm>
            <a:off x="533400" y="4708525"/>
            <a:ext cx="890588" cy="396875"/>
          </a:xfrm>
          <a:prstGeom prst="rect">
            <a:avLst/>
          </a:prstGeom>
          <a:noFill/>
          <a:ln w="9525">
            <a:noFill/>
            <a:miter lim="800000"/>
            <a:headEnd/>
            <a:tailEnd/>
          </a:ln>
        </p:spPr>
        <p:txBody>
          <a:bodyPr wrap="none">
            <a:prstTxWarp prst="textNoShape">
              <a:avLst/>
            </a:prstTxWarp>
            <a:spAutoFit/>
          </a:bodyPr>
          <a:lstStyle/>
          <a:p>
            <a:r>
              <a:rPr lang="en-US"/>
              <a:t>Radio</a:t>
            </a:r>
          </a:p>
        </p:txBody>
      </p:sp>
      <p:sp>
        <p:nvSpPr>
          <p:cNvPr id="17416" name="Text Box 13"/>
          <p:cNvSpPr txBox="1">
            <a:spLocks noChangeArrowheads="1"/>
          </p:cNvSpPr>
          <p:nvPr/>
        </p:nvSpPr>
        <p:spPr bwMode="auto">
          <a:xfrm>
            <a:off x="7461250" y="4632325"/>
            <a:ext cx="1377950" cy="396875"/>
          </a:xfrm>
          <a:prstGeom prst="rect">
            <a:avLst/>
          </a:prstGeom>
          <a:noFill/>
          <a:ln w="9525">
            <a:noFill/>
            <a:miter lim="800000"/>
            <a:headEnd/>
            <a:tailEnd/>
          </a:ln>
        </p:spPr>
        <p:txBody>
          <a:bodyPr>
            <a:prstTxWarp prst="textNoShape">
              <a:avLst/>
            </a:prstTxWarp>
            <a:spAutoFit/>
          </a:bodyPr>
          <a:lstStyle/>
          <a:p>
            <a:r>
              <a:rPr lang="en-US"/>
              <a:t>Optical</a:t>
            </a:r>
          </a:p>
        </p:txBody>
      </p:sp>
      <p:sp>
        <p:nvSpPr>
          <p:cNvPr id="17417" name="Text Box 20"/>
          <p:cNvSpPr txBox="1">
            <a:spLocks noChangeArrowheads="1"/>
          </p:cNvSpPr>
          <p:nvPr/>
        </p:nvSpPr>
        <p:spPr bwMode="auto">
          <a:xfrm>
            <a:off x="503238" y="5108575"/>
            <a:ext cx="2695575" cy="336550"/>
          </a:xfrm>
          <a:prstGeom prst="rect">
            <a:avLst/>
          </a:prstGeom>
          <a:noFill/>
          <a:ln w="9525">
            <a:noFill/>
            <a:miter lim="800000"/>
            <a:headEnd/>
            <a:tailEnd/>
          </a:ln>
        </p:spPr>
        <p:txBody>
          <a:bodyPr wrap="none">
            <a:prstTxWarp prst="textNoShape">
              <a:avLst/>
            </a:prstTxWarp>
            <a:spAutoFit/>
          </a:bodyPr>
          <a:lstStyle/>
          <a:p>
            <a:r>
              <a:rPr lang="en-US" sz="1600">
                <a:latin typeface="Candara Bold" charset="0"/>
              </a:rPr>
              <a:t>NRAO/AUI and M. Bietenholz</a:t>
            </a:r>
            <a:endParaRPr lang="en-US" sz="1600">
              <a:latin typeface="Arial" pitchFamily="-65" charset="0"/>
            </a:endParaRPr>
          </a:p>
        </p:txBody>
      </p:sp>
      <p:grpSp>
        <p:nvGrpSpPr>
          <p:cNvPr id="2" name="Group 24"/>
          <p:cNvGrpSpPr>
            <a:grpSpLocks/>
          </p:cNvGrpSpPr>
          <p:nvPr/>
        </p:nvGrpSpPr>
        <p:grpSpPr bwMode="auto">
          <a:xfrm>
            <a:off x="3048000" y="2057400"/>
            <a:ext cx="4648200" cy="4406900"/>
            <a:chOff x="1920" y="1352"/>
            <a:chExt cx="2928" cy="2776"/>
          </a:xfrm>
        </p:grpSpPr>
        <p:sp>
          <p:nvSpPr>
            <p:cNvPr id="17422" name="Line 15"/>
            <p:cNvSpPr>
              <a:spLocks noChangeShapeType="1"/>
            </p:cNvSpPr>
            <p:nvPr/>
          </p:nvSpPr>
          <p:spPr bwMode="auto">
            <a:xfrm flipV="1">
              <a:off x="1920" y="1352"/>
              <a:ext cx="1872" cy="71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7423" name="Line 16"/>
            <p:cNvSpPr>
              <a:spLocks noChangeShapeType="1"/>
            </p:cNvSpPr>
            <p:nvPr/>
          </p:nvSpPr>
          <p:spPr bwMode="auto">
            <a:xfrm flipV="1">
              <a:off x="3984" y="1352"/>
              <a:ext cx="864" cy="71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7424" name="Rectangle 17"/>
            <p:cNvSpPr>
              <a:spLocks noChangeArrowheads="1"/>
            </p:cNvSpPr>
            <p:nvPr/>
          </p:nvSpPr>
          <p:spPr bwMode="auto">
            <a:xfrm>
              <a:off x="3792" y="1352"/>
              <a:ext cx="1056" cy="1104"/>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7425" name="Line 18"/>
            <p:cNvSpPr>
              <a:spLocks noChangeShapeType="1"/>
            </p:cNvSpPr>
            <p:nvPr/>
          </p:nvSpPr>
          <p:spPr bwMode="auto">
            <a:xfrm flipV="1">
              <a:off x="3984" y="2456"/>
              <a:ext cx="864" cy="1672"/>
            </a:xfrm>
            <a:prstGeom prst="line">
              <a:avLst/>
            </a:prstGeom>
            <a:noFill/>
            <a:ln w="9525">
              <a:solidFill>
                <a:schemeClr val="tx1"/>
              </a:solidFill>
              <a:round/>
              <a:headEnd/>
              <a:tailEnd/>
            </a:ln>
          </p:spPr>
          <p:txBody>
            <a:bodyPr wrap="none" anchor="ctr">
              <a:prstTxWarp prst="textNoShape">
                <a:avLst/>
              </a:prstTxWarp>
            </a:bodyPr>
            <a:lstStyle/>
            <a:p>
              <a:endParaRPr lang="en-US"/>
            </a:p>
          </p:txBody>
        </p:sp>
        <p:pic>
          <p:nvPicPr>
            <p:cNvPr id="17426" name="Picture 23" descr="Crab_xray_widefield_Chandra"/>
            <p:cNvPicPr>
              <a:picLocks noChangeAspect="1" noChangeArrowheads="1"/>
            </p:cNvPicPr>
            <p:nvPr/>
          </p:nvPicPr>
          <p:blipFill>
            <a:blip r:embed="rId5"/>
            <a:srcRect/>
            <a:stretch>
              <a:fillRect/>
            </a:stretch>
          </p:blipFill>
          <p:spPr bwMode="auto">
            <a:xfrm>
              <a:off x="1920" y="2064"/>
              <a:ext cx="2064" cy="2064"/>
            </a:xfrm>
            <a:prstGeom prst="rect">
              <a:avLst/>
            </a:prstGeom>
            <a:noFill/>
            <a:ln w="9525">
              <a:noFill/>
              <a:miter lim="800000"/>
              <a:headEnd/>
              <a:tailEnd/>
            </a:ln>
          </p:spPr>
        </p:pic>
      </p:grpSp>
      <p:sp>
        <p:nvSpPr>
          <p:cNvPr id="17419" name="Text Box 14"/>
          <p:cNvSpPr txBox="1">
            <a:spLocks noChangeArrowheads="1"/>
          </p:cNvSpPr>
          <p:nvPr/>
        </p:nvSpPr>
        <p:spPr bwMode="auto">
          <a:xfrm>
            <a:off x="5459413" y="6054725"/>
            <a:ext cx="865187" cy="396875"/>
          </a:xfrm>
          <a:prstGeom prst="rect">
            <a:avLst/>
          </a:prstGeom>
          <a:noFill/>
          <a:ln w="9525">
            <a:noFill/>
            <a:miter lim="800000"/>
            <a:headEnd/>
            <a:tailEnd/>
          </a:ln>
        </p:spPr>
        <p:txBody>
          <a:bodyPr wrap="none">
            <a:prstTxWarp prst="textNoShape">
              <a:avLst/>
            </a:prstTxWarp>
            <a:spAutoFit/>
          </a:bodyPr>
          <a:lstStyle/>
          <a:p>
            <a:r>
              <a:rPr lang="en-US"/>
              <a:t>X-ray</a:t>
            </a:r>
          </a:p>
        </p:txBody>
      </p:sp>
      <p:sp>
        <p:nvSpPr>
          <p:cNvPr id="443417" name="Text Box 25"/>
          <p:cNvSpPr txBox="1">
            <a:spLocks noChangeArrowheads="1"/>
          </p:cNvSpPr>
          <p:nvPr/>
        </p:nvSpPr>
        <p:spPr bwMode="auto">
          <a:xfrm>
            <a:off x="3200400" y="6448425"/>
            <a:ext cx="2735263" cy="336550"/>
          </a:xfrm>
          <a:prstGeom prst="rect">
            <a:avLst/>
          </a:prstGeom>
          <a:noFill/>
          <a:ln w="9525">
            <a:noFill/>
            <a:miter lim="800000"/>
            <a:headEnd/>
            <a:tailEnd/>
          </a:ln>
        </p:spPr>
        <p:txBody>
          <a:bodyPr wrap="none">
            <a:prstTxWarp prst="textNoShape">
              <a:avLst/>
            </a:prstTxWarp>
            <a:spAutoFit/>
          </a:bodyPr>
          <a:lstStyle/>
          <a:p>
            <a:r>
              <a:rPr lang="en-US" sz="1600">
                <a:latin typeface="Candara Bold" charset="0"/>
              </a:rPr>
              <a:t>NASA/CXC/ASU/J.Hester et al.</a:t>
            </a:r>
          </a:p>
        </p:txBody>
      </p:sp>
      <p:sp>
        <p:nvSpPr>
          <p:cNvPr id="17421" name="Text Box 26"/>
          <p:cNvSpPr txBox="1">
            <a:spLocks noChangeArrowheads="1"/>
          </p:cNvSpPr>
          <p:nvPr/>
        </p:nvSpPr>
        <p:spPr bwMode="auto">
          <a:xfrm>
            <a:off x="136525" y="5562600"/>
            <a:ext cx="2166938" cy="1220788"/>
          </a:xfrm>
          <a:prstGeom prst="rect">
            <a:avLst/>
          </a:prstGeom>
          <a:noFill/>
          <a:ln w="9525">
            <a:noFill/>
            <a:miter lim="800000"/>
            <a:headEnd/>
            <a:tailEnd/>
          </a:ln>
        </p:spPr>
        <p:txBody>
          <a:bodyPr wrap="none">
            <a:prstTxWarp prst="textNoShape">
              <a:avLst/>
            </a:prstTxWarp>
            <a:spAutoFit/>
          </a:bodyPr>
          <a:lstStyle/>
          <a:p>
            <a:r>
              <a:rPr lang="en-US" sz="1800">
                <a:latin typeface="Arial" pitchFamily="-65" charset="0"/>
              </a:rPr>
              <a:t>See review </a:t>
            </a:r>
          </a:p>
          <a:p>
            <a:r>
              <a:rPr lang="en-US" sz="1800">
                <a:latin typeface="Arial" pitchFamily="-65" charset="0"/>
              </a:rPr>
              <a:t>Hester, J. J., 2008, </a:t>
            </a:r>
          </a:p>
          <a:p>
            <a:r>
              <a:rPr lang="en-US" sz="1800">
                <a:latin typeface="Arial" pitchFamily="-65" charset="0"/>
              </a:rPr>
              <a:t>ARA&amp;A, 46, 127 </a:t>
            </a:r>
          </a:p>
          <a:p>
            <a:endParaRPr lang="en-US"/>
          </a:p>
        </p:txBody>
      </p:sp>
      <p:pic>
        <p:nvPicPr>
          <p:cNvPr id="19" name="Picture 6"/>
          <p:cNvPicPr>
            <a:picLocks noChangeAspect="1" noChangeArrowheads="1"/>
          </p:cNvPicPr>
          <p:nvPr/>
        </p:nvPicPr>
        <p:blipFill>
          <a:blip r:embed="rId6"/>
          <a:srcRect/>
          <a:stretch>
            <a:fillRect/>
          </a:stretch>
        </p:blipFill>
        <p:spPr bwMode="auto">
          <a:xfrm>
            <a:off x="7913688" y="76200"/>
            <a:ext cx="1154112" cy="978822"/>
          </a:xfrm>
          <a:prstGeom prst="rect">
            <a:avLst/>
          </a:prstGeom>
          <a:noFill/>
          <a:ln w="9525">
            <a:noFill/>
            <a:round/>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3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417"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Date Placeholder 3"/>
          <p:cNvSpPr>
            <a:spLocks noGrp="1"/>
          </p:cNvSpPr>
          <p:nvPr>
            <p:ph type="dt" sz="quarter" idx="10"/>
          </p:nvPr>
        </p:nvSpPr>
        <p:spPr>
          <a:noFill/>
        </p:spPr>
        <p:txBody>
          <a:bodyPr/>
          <a:lstStyle/>
          <a:p>
            <a:r>
              <a:rPr lang="en-US">
                <a:latin typeface="Bookman Old Style" pitchFamily="-65" charset="0"/>
                <a:ea typeface="ＭＳ Ｐゴシック" pitchFamily="-65" charset="-128"/>
                <a:cs typeface="ＭＳ Ｐゴシック" pitchFamily="-65" charset="-128"/>
              </a:rPr>
              <a:t>April 1, 2012</a:t>
            </a:r>
          </a:p>
        </p:txBody>
      </p:sp>
      <p:sp>
        <p:nvSpPr>
          <p:cNvPr id="23555" name="Rectangle 2"/>
          <p:cNvSpPr>
            <a:spLocks noGrp="1" noChangeArrowheads="1"/>
          </p:cNvSpPr>
          <p:nvPr>
            <p:ph type="title"/>
          </p:nvPr>
        </p:nvSpPr>
        <p:spPr>
          <a:xfrm>
            <a:off x="914400" y="76200"/>
            <a:ext cx="8229600" cy="1143000"/>
          </a:xfrm>
        </p:spPr>
        <p:txBody>
          <a:bodyPr>
            <a:normAutofit fontScale="90000"/>
          </a:bodyPr>
          <a:lstStyle/>
          <a:p>
            <a:pPr eaLnBrk="1" hangingPunct="1"/>
            <a:r>
              <a:rPr lang="en-US"/>
              <a:t>Previous Flares viewed by Fermi LAT</a:t>
            </a:r>
          </a:p>
        </p:txBody>
      </p:sp>
      <p:pic>
        <p:nvPicPr>
          <p:cNvPr id="23556" name="Picture 4" descr="Picture 12"/>
          <p:cNvPicPr>
            <a:picLocks noChangeAspect="1" noChangeArrowheads="1"/>
          </p:cNvPicPr>
          <p:nvPr/>
        </p:nvPicPr>
        <p:blipFill>
          <a:blip r:embed="rId3"/>
          <a:srcRect/>
          <a:stretch>
            <a:fillRect/>
          </a:stretch>
        </p:blipFill>
        <p:spPr bwMode="auto">
          <a:xfrm>
            <a:off x="457200" y="1227138"/>
            <a:ext cx="6221413" cy="5249862"/>
          </a:xfrm>
          <a:prstGeom prst="rect">
            <a:avLst/>
          </a:prstGeom>
          <a:noFill/>
          <a:ln w="9525">
            <a:noFill/>
            <a:miter lim="800000"/>
            <a:headEnd/>
            <a:tailEnd/>
          </a:ln>
        </p:spPr>
      </p:pic>
      <p:sp>
        <p:nvSpPr>
          <p:cNvPr id="23557" name="Line 5"/>
          <p:cNvSpPr>
            <a:spLocks noChangeShapeType="1"/>
          </p:cNvSpPr>
          <p:nvPr/>
        </p:nvSpPr>
        <p:spPr bwMode="auto">
          <a:xfrm flipV="1">
            <a:off x="2233613" y="1557338"/>
            <a:ext cx="0" cy="2514600"/>
          </a:xfrm>
          <a:prstGeom prst="line">
            <a:avLst/>
          </a:prstGeom>
          <a:noFill/>
          <a:ln w="19050">
            <a:solidFill>
              <a:srgbClr val="FF8000"/>
            </a:solidFill>
            <a:prstDash val="dash"/>
            <a:round/>
            <a:headEnd/>
            <a:tailEnd/>
          </a:ln>
        </p:spPr>
        <p:txBody>
          <a:bodyPr wrap="none" anchor="ctr">
            <a:prstTxWarp prst="textNoShape">
              <a:avLst/>
            </a:prstTxWarp>
          </a:bodyPr>
          <a:lstStyle/>
          <a:p>
            <a:endParaRPr lang="en-US"/>
          </a:p>
        </p:txBody>
      </p:sp>
      <p:sp>
        <p:nvSpPr>
          <p:cNvPr id="23558" name="Line 6"/>
          <p:cNvSpPr>
            <a:spLocks noChangeShapeType="1"/>
          </p:cNvSpPr>
          <p:nvPr/>
        </p:nvSpPr>
        <p:spPr bwMode="auto">
          <a:xfrm flipV="1">
            <a:off x="2601913" y="1570038"/>
            <a:ext cx="0" cy="2514600"/>
          </a:xfrm>
          <a:prstGeom prst="line">
            <a:avLst/>
          </a:prstGeom>
          <a:noFill/>
          <a:ln w="19050">
            <a:solidFill>
              <a:srgbClr val="FF8000"/>
            </a:solidFill>
            <a:prstDash val="dash"/>
            <a:round/>
            <a:headEnd/>
            <a:tailEnd/>
          </a:ln>
        </p:spPr>
        <p:txBody>
          <a:bodyPr wrap="none" anchor="ctr">
            <a:prstTxWarp prst="textNoShape">
              <a:avLst/>
            </a:prstTxWarp>
          </a:bodyPr>
          <a:lstStyle/>
          <a:p>
            <a:endParaRPr lang="en-US"/>
          </a:p>
        </p:txBody>
      </p:sp>
      <p:sp>
        <p:nvSpPr>
          <p:cNvPr id="23559" name="Line 7"/>
          <p:cNvSpPr>
            <a:spLocks noChangeShapeType="1"/>
          </p:cNvSpPr>
          <p:nvPr/>
        </p:nvSpPr>
        <p:spPr bwMode="auto">
          <a:xfrm flipV="1">
            <a:off x="5992813" y="1570038"/>
            <a:ext cx="0" cy="2514600"/>
          </a:xfrm>
          <a:prstGeom prst="line">
            <a:avLst/>
          </a:prstGeom>
          <a:noFill/>
          <a:ln w="19050">
            <a:solidFill>
              <a:srgbClr val="FF8000"/>
            </a:solidFill>
            <a:prstDash val="dash"/>
            <a:round/>
            <a:headEnd/>
            <a:tailEnd/>
          </a:ln>
        </p:spPr>
        <p:txBody>
          <a:bodyPr wrap="none" anchor="ctr">
            <a:prstTxWarp prst="textNoShape">
              <a:avLst/>
            </a:prstTxWarp>
          </a:bodyPr>
          <a:lstStyle/>
          <a:p>
            <a:endParaRPr lang="en-US"/>
          </a:p>
        </p:txBody>
      </p:sp>
      <p:sp>
        <p:nvSpPr>
          <p:cNvPr id="23560" name="Line 8"/>
          <p:cNvSpPr>
            <a:spLocks noChangeShapeType="1"/>
          </p:cNvSpPr>
          <p:nvPr/>
        </p:nvSpPr>
        <p:spPr bwMode="auto">
          <a:xfrm flipV="1">
            <a:off x="6246813" y="1570038"/>
            <a:ext cx="0" cy="2514600"/>
          </a:xfrm>
          <a:prstGeom prst="line">
            <a:avLst/>
          </a:prstGeom>
          <a:noFill/>
          <a:ln w="19050">
            <a:solidFill>
              <a:srgbClr val="FF8000"/>
            </a:solidFill>
            <a:prstDash val="dash"/>
            <a:round/>
            <a:headEnd/>
            <a:tailEnd/>
          </a:ln>
        </p:spPr>
        <p:txBody>
          <a:bodyPr wrap="none" anchor="ctr">
            <a:prstTxWarp prst="textNoShape">
              <a:avLst/>
            </a:prstTxWarp>
          </a:bodyPr>
          <a:lstStyle/>
          <a:p>
            <a:endParaRPr lang="en-US"/>
          </a:p>
        </p:txBody>
      </p:sp>
      <p:sp>
        <p:nvSpPr>
          <p:cNvPr id="23561" name="Text Box 9"/>
          <p:cNvSpPr txBox="1">
            <a:spLocks noChangeArrowheads="1"/>
          </p:cNvSpPr>
          <p:nvPr/>
        </p:nvSpPr>
        <p:spPr bwMode="auto">
          <a:xfrm>
            <a:off x="835025" y="4414838"/>
            <a:ext cx="1231900" cy="366712"/>
          </a:xfrm>
          <a:prstGeom prst="rect">
            <a:avLst/>
          </a:prstGeom>
          <a:noFill/>
          <a:ln w="9525">
            <a:noFill/>
            <a:miter lim="800000"/>
            <a:headEnd/>
            <a:tailEnd/>
          </a:ln>
        </p:spPr>
        <p:txBody>
          <a:bodyPr wrap="none">
            <a:prstTxWarp prst="textNoShape">
              <a:avLst/>
            </a:prstTxWarp>
            <a:spAutoFit/>
          </a:bodyPr>
          <a:lstStyle/>
          <a:p>
            <a:r>
              <a:rPr lang="en-US" sz="1800">
                <a:solidFill>
                  <a:srgbClr val="000000"/>
                </a:solidFill>
              </a:rPr>
              <a:t>Feb 2009</a:t>
            </a:r>
          </a:p>
        </p:txBody>
      </p:sp>
      <p:sp>
        <p:nvSpPr>
          <p:cNvPr id="23562" name="Text Box 10"/>
          <p:cNvSpPr txBox="1">
            <a:spLocks noChangeArrowheads="1"/>
          </p:cNvSpPr>
          <p:nvPr/>
        </p:nvSpPr>
        <p:spPr bwMode="auto">
          <a:xfrm>
            <a:off x="3924300" y="4414838"/>
            <a:ext cx="1322388" cy="366712"/>
          </a:xfrm>
          <a:prstGeom prst="rect">
            <a:avLst/>
          </a:prstGeom>
          <a:noFill/>
          <a:ln w="9525">
            <a:noFill/>
            <a:miter lim="800000"/>
            <a:headEnd/>
            <a:tailEnd/>
          </a:ln>
        </p:spPr>
        <p:txBody>
          <a:bodyPr wrap="none">
            <a:prstTxWarp prst="textNoShape">
              <a:avLst/>
            </a:prstTxWarp>
            <a:spAutoFit/>
          </a:bodyPr>
          <a:lstStyle/>
          <a:p>
            <a:r>
              <a:rPr lang="en-US" sz="1800">
                <a:solidFill>
                  <a:srgbClr val="000000"/>
                </a:solidFill>
              </a:rPr>
              <a:t>Sept 2010</a:t>
            </a:r>
          </a:p>
        </p:txBody>
      </p:sp>
      <p:sp>
        <p:nvSpPr>
          <p:cNvPr id="23564" name="Text Box 12"/>
          <p:cNvSpPr txBox="1">
            <a:spLocks noChangeArrowheads="1"/>
          </p:cNvSpPr>
          <p:nvPr/>
        </p:nvSpPr>
        <p:spPr bwMode="auto">
          <a:xfrm>
            <a:off x="6781800" y="4460875"/>
            <a:ext cx="2209800" cy="1025525"/>
          </a:xfrm>
          <a:prstGeom prst="rect">
            <a:avLst/>
          </a:prstGeom>
          <a:noFill/>
          <a:ln w="19050">
            <a:solidFill>
              <a:srgbClr val="FF8000"/>
            </a:solidFill>
            <a:miter lim="800000"/>
            <a:headEnd/>
            <a:tailEnd/>
          </a:ln>
        </p:spPr>
        <p:txBody>
          <a:bodyPr>
            <a:prstTxWarp prst="textNoShape">
              <a:avLst/>
            </a:prstTxWarp>
            <a:spAutoFit/>
          </a:bodyPr>
          <a:lstStyle/>
          <a:p>
            <a:r>
              <a:rPr lang="en-US"/>
              <a:t>4 day intervals covering flare periods</a:t>
            </a:r>
          </a:p>
        </p:txBody>
      </p:sp>
      <p:sp>
        <p:nvSpPr>
          <p:cNvPr id="23565" name="AutoShape 13"/>
          <p:cNvSpPr>
            <a:spLocks noChangeArrowheads="1"/>
          </p:cNvSpPr>
          <p:nvPr/>
        </p:nvSpPr>
        <p:spPr bwMode="auto">
          <a:xfrm>
            <a:off x="3162300" y="1544638"/>
            <a:ext cx="177800" cy="2552700"/>
          </a:xfrm>
          <a:prstGeom prst="roundRect">
            <a:avLst>
              <a:gd name="adj" fmla="val 16667"/>
            </a:avLst>
          </a:prstGeom>
          <a:solidFill>
            <a:srgbClr val="B3B3B3"/>
          </a:solidFill>
          <a:ln w="9525">
            <a:solidFill>
              <a:srgbClr val="B3B3B3"/>
            </a:solidFill>
            <a:round/>
            <a:headEnd/>
            <a:tailEnd/>
          </a:ln>
        </p:spPr>
        <p:txBody>
          <a:bodyPr wrap="none" anchor="ctr">
            <a:prstTxWarp prst="textNoShape">
              <a:avLst/>
            </a:prstTxWarp>
          </a:bodyPr>
          <a:lstStyle/>
          <a:p>
            <a:endParaRPr lang="en-US"/>
          </a:p>
        </p:txBody>
      </p:sp>
      <p:sp>
        <p:nvSpPr>
          <p:cNvPr id="23566" name="AutoShape 14"/>
          <p:cNvSpPr>
            <a:spLocks noChangeArrowheads="1"/>
          </p:cNvSpPr>
          <p:nvPr/>
        </p:nvSpPr>
        <p:spPr bwMode="auto">
          <a:xfrm>
            <a:off x="5448300" y="1544638"/>
            <a:ext cx="152400" cy="2552700"/>
          </a:xfrm>
          <a:prstGeom prst="roundRect">
            <a:avLst>
              <a:gd name="adj" fmla="val 16667"/>
            </a:avLst>
          </a:prstGeom>
          <a:solidFill>
            <a:srgbClr val="B3B3B3"/>
          </a:solidFill>
          <a:ln w="9525">
            <a:solidFill>
              <a:srgbClr val="B3B3B3"/>
            </a:solidFill>
            <a:round/>
            <a:headEnd/>
            <a:tailEnd/>
          </a:ln>
        </p:spPr>
        <p:txBody>
          <a:bodyPr wrap="none" anchor="ctr">
            <a:prstTxWarp prst="textNoShape">
              <a:avLst/>
            </a:prstTxWarp>
          </a:bodyPr>
          <a:lstStyle/>
          <a:p>
            <a:endParaRPr lang="en-US"/>
          </a:p>
        </p:txBody>
      </p:sp>
      <p:sp>
        <p:nvSpPr>
          <p:cNvPr id="23567" name="Text Box 15"/>
          <p:cNvSpPr txBox="1">
            <a:spLocks noChangeArrowheads="1"/>
          </p:cNvSpPr>
          <p:nvPr/>
        </p:nvSpPr>
        <p:spPr bwMode="auto">
          <a:xfrm>
            <a:off x="6794500" y="3013075"/>
            <a:ext cx="2209800" cy="1025525"/>
          </a:xfrm>
          <a:prstGeom prst="rect">
            <a:avLst/>
          </a:prstGeom>
          <a:noFill/>
          <a:ln w="19050">
            <a:solidFill>
              <a:srgbClr val="FF8000"/>
            </a:solidFill>
            <a:miter lim="800000"/>
            <a:headEnd/>
            <a:tailEnd/>
          </a:ln>
        </p:spPr>
        <p:txBody>
          <a:bodyPr lIns="45720" rIns="45720">
            <a:prstTxWarp prst="textNoShape">
              <a:avLst/>
            </a:prstTxWarp>
            <a:spAutoFit/>
          </a:bodyPr>
          <a:lstStyle/>
          <a:p>
            <a:r>
              <a:rPr lang="en-US"/>
              <a:t>4 week intervals</a:t>
            </a:r>
            <a:endParaRPr lang="en-US" i="1"/>
          </a:p>
          <a:p>
            <a:r>
              <a:rPr lang="en-US" i="1"/>
              <a:t>Sun passages excluded</a:t>
            </a:r>
          </a:p>
        </p:txBody>
      </p:sp>
      <p:sp>
        <p:nvSpPr>
          <p:cNvPr id="23568" name="Text Box 16"/>
          <p:cNvSpPr txBox="1">
            <a:spLocks noChangeArrowheads="1"/>
          </p:cNvSpPr>
          <p:nvPr/>
        </p:nvSpPr>
        <p:spPr bwMode="auto">
          <a:xfrm>
            <a:off x="6781800" y="5703888"/>
            <a:ext cx="2217738" cy="701675"/>
          </a:xfrm>
          <a:prstGeom prst="rect">
            <a:avLst/>
          </a:prstGeom>
          <a:noFill/>
          <a:ln w="9525">
            <a:noFill/>
            <a:miter lim="800000"/>
            <a:headEnd/>
            <a:tailEnd/>
          </a:ln>
        </p:spPr>
        <p:txBody>
          <a:bodyPr wrap="none">
            <a:prstTxWarp prst="textNoShape">
              <a:avLst/>
            </a:prstTxWarp>
            <a:spAutoFit/>
          </a:bodyPr>
          <a:lstStyle/>
          <a:p>
            <a:r>
              <a:rPr lang="en-US">
                <a:latin typeface="Century Schoolbook" pitchFamily="-65" charset="0"/>
              </a:rPr>
              <a:t>Abdo et al. 2011, </a:t>
            </a:r>
          </a:p>
          <a:p>
            <a:r>
              <a:rPr lang="en-US">
                <a:latin typeface="Century Schoolbook" pitchFamily="-65" charset="0"/>
              </a:rPr>
              <a:t>Science, 331, 739</a:t>
            </a:r>
          </a:p>
        </p:txBody>
      </p:sp>
      <p:sp>
        <p:nvSpPr>
          <p:cNvPr id="23569" name="Text Box 17"/>
          <p:cNvSpPr txBox="1">
            <a:spLocks noChangeArrowheads="1"/>
          </p:cNvSpPr>
          <p:nvPr/>
        </p:nvSpPr>
        <p:spPr bwMode="auto">
          <a:xfrm>
            <a:off x="6832600" y="1127125"/>
            <a:ext cx="2149475" cy="1616075"/>
          </a:xfrm>
          <a:prstGeom prst="rect">
            <a:avLst/>
          </a:prstGeom>
          <a:noFill/>
          <a:ln w="9525">
            <a:noFill/>
            <a:miter lim="800000"/>
            <a:headEnd/>
            <a:tailEnd/>
          </a:ln>
        </p:spPr>
        <p:txBody>
          <a:bodyPr>
            <a:prstTxWarp prst="textNoShape">
              <a:avLst/>
            </a:prstTxWarp>
            <a:spAutoFit/>
          </a:bodyPr>
          <a:lstStyle/>
          <a:p>
            <a:r>
              <a:rPr lang="en-US">
                <a:solidFill>
                  <a:srgbClr val="FF8000"/>
                </a:solidFill>
              </a:rPr>
              <a:t>No variability found in pulsar or high energy (IC) LAT component </a:t>
            </a:r>
          </a:p>
        </p:txBody>
      </p:sp>
      <p:pic>
        <p:nvPicPr>
          <p:cNvPr id="18" name="Picture 6"/>
          <p:cNvPicPr>
            <a:picLocks noChangeAspect="1" noChangeArrowheads="1"/>
          </p:cNvPicPr>
          <p:nvPr/>
        </p:nvPicPr>
        <p:blipFill>
          <a:blip r:embed="rId4"/>
          <a:srcRect/>
          <a:stretch>
            <a:fillRect/>
          </a:stretch>
        </p:blipFill>
        <p:spPr bwMode="auto">
          <a:xfrm>
            <a:off x="65088" y="87978"/>
            <a:ext cx="1154112" cy="978822"/>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152400"/>
            <a:ext cx="8229600" cy="1143000"/>
          </a:xfrm>
        </p:spPr>
        <p:txBody>
          <a:bodyPr/>
          <a:lstStyle/>
          <a:p>
            <a:pPr eaLnBrk="1" hangingPunct="1"/>
            <a:r>
              <a:rPr lang="en-US"/>
              <a:t>Outline</a:t>
            </a:r>
          </a:p>
        </p:txBody>
      </p:sp>
      <p:sp>
        <p:nvSpPr>
          <p:cNvPr id="3" name="Content Placeholder 2"/>
          <p:cNvSpPr>
            <a:spLocks noGrp="1"/>
          </p:cNvSpPr>
          <p:nvPr>
            <p:ph idx="1"/>
          </p:nvPr>
        </p:nvSpPr>
        <p:spPr>
          <a:xfrm>
            <a:off x="76200" y="762000"/>
            <a:ext cx="9067800" cy="5791200"/>
          </a:xfrm>
        </p:spPr>
        <p:txBody>
          <a:bodyPr rtlCol="0">
            <a:normAutofit lnSpcReduction="10000"/>
          </a:bodyPr>
          <a:lstStyle/>
          <a:p>
            <a:pPr algn="ctr" eaLnBrk="1" fontAlgn="auto" hangingPunct="1">
              <a:spcAft>
                <a:spcPts val="0"/>
              </a:spcAft>
              <a:buNone/>
              <a:defRPr/>
            </a:pPr>
            <a:r>
              <a:rPr lang="en-US" b="1" i="1">
                <a:ea typeface="+mn-ea"/>
                <a:cs typeface="+mn-cs"/>
              </a:rPr>
              <a:t>Time Series Analysis in the Age of Digital Astronomy</a:t>
            </a:r>
          </a:p>
          <a:p>
            <a:pPr algn="ctr" eaLnBrk="1" fontAlgn="auto" hangingPunct="1">
              <a:spcAft>
                <a:spcPts val="0"/>
              </a:spcAft>
              <a:buNone/>
              <a:defRPr/>
            </a:pPr>
            <a:endParaRPr lang="en-US" b="1" i="1">
              <a:ea typeface="+mn-ea"/>
            </a:endParaRPr>
          </a:p>
          <a:p>
            <a:pPr eaLnBrk="1" fontAlgn="auto" hangingPunct="1">
              <a:spcAft>
                <a:spcPts val="0"/>
              </a:spcAft>
              <a:buClr>
                <a:srgbClr val="FF0000"/>
              </a:buClr>
              <a:buSzPct val="100000"/>
              <a:buFont typeface="Wingdings" charset="2"/>
              <a:buChar char=""/>
              <a:defRPr/>
            </a:pPr>
            <a:r>
              <a:rPr lang="en-US">
                <a:ea typeface="+mn-ea"/>
                <a:cs typeface="+mn-cs"/>
              </a:rPr>
              <a:t> Case Study: BATSE Gamma Ray Burst Data</a:t>
            </a:r>
            <a:endParaRPr lang="en-US">
              <a:ea typeface="+mn-ea"/>
            </a:endParaRPr>
          </a:p>
          <a:p>
            <a:pPr eaLnBrk="1" fontAlgn="auto" hangingPunct="1">
              <a:spcAft>
                <a:spcPts val="0"/>
              </a:spcAft>
              <a:buClr>
                <a:srgbClr val="FF0000"/>
              </a:buClr>
              <a:buSzPct val="100000"/>
              <a:buFont typeface="Wingdings" charset="2"/>
              <a:buChar char=""/>
              <a:defRPr/>
            </a:pPr>
            <a:r>
              <a:rPr lang="en-US">
                <a:ea typeface="+mn-ea"/>
                <a:cs typeface="+mn-cs"/>
              </a:rPr>
              <a:t> The Bayesian Blocks Algorithm</a:t>
            </a:r>
          </a:p>
          <a:p>
            <a:pPr eaLnBrk="1" fontAlgn="auto" hangingPunct="1">
              <a:spcAft>
                <a:spcPts val="0"/>
              </a:spcAft>
              <a:buClr>
                <a:srgbClr val="FF0000"/>
              </a:buClr>
              <a:buSzPct val="100000"/>
              <a:buFont typeface="Wingdings" charset="2"/>
              <a:buChar char=""/>
              <a:defRPr/>
            </a:pPr>
            <a:r>
              <a:rPr lang="en-US"/>
              <a:t> Fermi Gamma Ray Space Telescope</a:t>
            </a:r>
          </a:p>
          <a:p>
            <a:pPr>
              <a:buClr>
                <a:srgbClr val="FF0000"/>
              </a:buClr>
              <a:buSzPct val="100000"/>
              <a:buFont typeface="Wingdings" charset="2"/>
              <a:buChar char=""/>
              <a:defRPr/>
            </a:pPr>
            <a:r>
              <a:rPr lang="en-US"/>
              <a:t> Activity in the Crab Nebula</a:t>
            </a:r>
          </a:p>
          <a:p>
            <a:pPr>
              <a:buClr>
                <a:srgbClr val="FF0000"/>
              </a:buClr>
              <a:buSzPct val="100000"/>
              <a:buFont typeface="Wingdings" charset="2"/>
              <a:buChar char=""/>
              <a:defRPr/>
            </a:pPr>
            <a:r>
              <a:rPr lang="en-US"/>
              <a:t> Edelson and Krolik DCF </a:t>
            </a:r>
            <a:r>
              <a:rPr lang="en-US">
                <a:latin typeface="Wingdings"/>
                <a:ea typeface="Wingdings"/>
                <a:cs typeface="Wingdings"/>
              </a:rPr>
              <a:t></a:t>
            </a:r>
            <a:r>
              <a:rPr lang="en-US" b="1" i="1"/>
              <a:t>Time Series Explorer</a:t>
            </a:r>
          </a:p>
          <a:p>
            <a:pPr>
              <a:buClr>
                <a:srgbClr val="FF0000"/>
              </a:buClr>
              <a:buSzPct val="100000"/>
              <a:buFont typeface="Wingdings" charset="2"/>
              <a:buChar char=""/>
              <a:defRPr/>
            </a:pPr>
            <a:r>
              <a:rPr lang="en-US"/>
              <a:t> Active Galactic Nuclei with Kepler and Fermi </a:t>
            </a:r>
          </a:p>
          <a:p>
            <a:pPr>
              <a:buClr>
                <a:srgbClr val="FF0000"/>
              </a:buClr>
              <a:buSzPct val="100000"/>
              <a:buFont typeface="Wingdings" charset="2"/>
              <a:buChar char=""/>
              <a:defRPr/>
            </a:pPr>
            <a:r>
              <a:rPr lang="en-US" smtClean="0"/>
              <a:t> Chromospheric Activity over 3+ Solar cycles</a:t>
            </a:r>
          </a:p>
          <a:p>
            <a:pPr>
              <a:buClr>
                <a:srgbClr val="FF0000"/>
              </a:buClr>
              <a:buSzPct val="100000"/>
              <a:buFont typeface="Wingdings" charset="2"/>
              <a:buChar char=""/>
              <a:defRPr/>
            </a:pPr>
            <a:r>
              <a:rPr lang="en-US" smtClean="0"/>
              <a:t> </a:t>
            </a:r>
            <a:r>
              <a:rPr lang="en-US" i="1" smtClean="0">
                <a:solidFill>
                  <a:srgbClr val="008000"/>
                </a:solidFill>
              </a:rPr>
              <a:t>Multi-scale Structure of the Galaxy Distribution  </a:t>
            </a:r>
            <a:r>
              <a:rPr lang="en-US" i="1">
                <a:solidFill>
                  <a:srgbClr val="008000"/>
                </a:solidFill>
              </a:rPr>
              <a:t> </a:t>
            </a:r>
          </a:p>
          <a:p>
            <a:pPr>
              <a:buClr>
                <a:srgbClr val="FF0000"/>
              </a:buClr>
              <a:buNone/>
              <a:defRPr/>
            </a:pPr>
            <a:endParaRPr lang="en-US">
              <a:ea typeface="+mn-e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Date Placeholder 2"/>
          <p:cNvSpPr>
            <a:spLocks noGrp="1"/>
          </p:cNvSpPr>
          <p:nvPr>
            <p:ph type="dt" sz="quarter" idx="10"/>
          </p:nvPr>
        </p:nvSpPr>
        <p:spPr>
          <a:noFill/>
        </p:spPr>
        <p:txBody>
          <a:bodyPr/>
          <a:lstStyle/>
          <a:p>
            <a:r>
              <a:rPr lang="en-US">
                <a:latin typeface="Bookman Old Style" pitchFamily="-65" charset="0"/>
                <a:ea typeface="ＭＳ Ｐゴシック" pitchFamily="-65" charset="-128"/>
                <a:cs typeface="ＭＳ Ｐゴシック" pitchFamily="-65" charset="-128"/>
              </a:rPr>
              <a:t>April 1, 2012</a:t>
            </a:r>
          </a:p>
        </p:txBody>
      </p:sp>
      <p:sp>
        <p:nvSpPr>
          <p:cNvPr id="25603" name="Rectangle 2"/>
          <p:cNvSpPr>
            <a:spLocks noGrp="1" noChangeArrowheads="1"/>
          </p:cNvSpPr>
          <p:nvPr>
            <p:ph type="title"/>
          </p:nvPr>
        </p:nvSpPr>
        <p:spPr/>
        <p:txBody>
          <a:bodyPr/>
          <a:lstStyle/>
          <a:p>
            <a:pPr eaLnBrk="1" hangingPunct="1"/>
            <a:r>
              <a:rPr lang="en-US"/>
              <a:t>April 2011 Flare</a:t>
            </a:r>
          </a:p>
        </p:txBody>
      </p:sp>
      <p:sp>
        <p:nvSpPr>
          <p:cNvPr id="25604" name="Text Box 6"/>
          <p:cNvSpPr txBox="1">
            <a:spLocks noChangeArrowheads="1"/>
          </p:cNvSpPr>
          <p:nvPr/>
        </p:nvSpPr>
        <p:spPr bwMode="auto">
          <a:xfrm>
            <a:off x="533400" y="5410200"/>
            <a:ext cx="2947988" cy="396875"/>
          </a:xfrm>
          <a:prstGeom prst="rect">
            <a:avLst/>
          </a:prstGeom>
          <a:noFill/>
          <a:ln w="9525">
            <a:noFill/>
            <a:miter lim="800000"/>
            <a:headEnd/>
            <a:tailEnd/>
          </a:ln>
        </p:spPr>
        <p:txBody>
          <a:bodyPr wrap="none">
            <a:prstTxWarp prst="textNoShape">
              <a:avLst/>
            </a:prstTxWarp>
            <a:spAutoFit/>
          </a:bodyPr>
          <a:lstStyle/>
          <a:p>
            <a:r>
              <a:rPr lang="en-US"/>
              <a:t>Beginning of LAT TOO</a:t>
            </a:r>
          </a:p>
        </p:txBody>
      </p:sp>
      <p:pic>
        <p:nvPicPr>
          <p:cNvPr id="25612" name="Picture 3" descr="clcflare"/>
          <p:cNvPicPr>
            <a:picLocks noChangeAspect="1" noChangeArrowheads="1"/>
          </p:cNvPicPr>
          <p:nvPr/>
        </p:nvPicPr>
        <p:blipFill>
          <a:blip r:embed="rId3"/>
          <a:srcRect/>
          <a:stretch>
            <a:fillRect/>
          </a:stretch>
        </p:blipFill>
        <p:spPr bwMode="auto">
          <a:xfrm>
            <a:off x="609600" y="1676400"/>
            <a:ext cx="7239000" cy="3322638"/>
          </a:xfrm>
          <a:prstGeom prst="rect">
            <a:avLst/>
          </a:prstGeom>
          <a:noFill/>
          <a:ln w="9525">
            <a:noFill/>
            <a:miter lim="800000"/>
            <a:headEnd/>
            <a:tailEnd/>
          </a:ln>
        </p:spPr>
      </p:pic>
      <p:sp>
        <p:nvSpPr>
          <p:cNvPr id="25606" name="Line 5"/>
          <p:cNvSpPr>
            <a:spLocks noChangeShapeType="1"/>
          </p:cNvSpPr>
          <p:nvPr/>
        </p:nvSpPr>
        <p:spPr bwMode="auto">
          <a:xfrm flipV="1">
            <a:off x="3124200" y="4800600"/>
            <a:ext cx="228600" cy="609600"/>
          </a:xfrm>
          <a:prstGeom prst="line">
            <a:avLst/>
          </a:prstGeom>
          <a:noFill/>
          <a:ln w="31750">
            <a:solidFill>
              <a:srgbClr val="FF0000"/>
            </a:solidFill>
            <a:round/>
            <a:headEnd/>
            <a:tailEnd type="triangle" w="med" len="med"/>
          </a:ln>
        </p:spPr>
        <p:txBody>
          <a:bodyPr wrap="none" anchor="ctr">
            <a:prstTxWarp prst="textNoShape">
              <a:avLst/>
            </a:prstTxWarp>
          </a:bodyPr>
          <a:lstStyle/>
          <a:p>
            <a:endParaRPr lang="en-US"/>
          </a:p>
        </p:txBody>
      </p:sp>
      <p:sp>
        <p:nvSpPr>
          <p:cNvPr id="25607" name="Text Box 11"/>
          <p:cNvSpPr txBox="1">
            <a:spLocks noChangeArrowheads="1"/>
          </p:cNvSpPr>
          <p:nvPr/>
        </p:nvSpPr>
        <p:spPr bwMode="auto">
          <a:xfrm>
            <a:off x="3021013" y="6172200"/>
            <a:ext cx="3101975" cy="366713"/>
          </a:xfrm>
          <a:prstGeom prst="rect">
            <a:avLst/>
          </a:prstGeom>
          <a:noFill/>
          <a:ln w="9525">
            <a:noFill/>
            <a:miter lim="800000"/>
            <a:headEnd/>
            <a:tailEnd/>
          </a:ln>
        </p:spPr>
        <p:txBody>
          <a:bodyPr wrap="none">
            <a:prstTxWarp prst="textNoShape">
              <a:avLst/>
            </a:prstTxWarp>
            <a:spAutoFit/>
          </a:bodyPr>
          <a:lstStyle/>
          <a:p>
            <a:r>
              <a:rPr lang="en-US" sz="1800">
                <a:latin typeface="Century Schoolbook" pitchFamily="-65" charset="0"/>
              </a:rPr>
              <a:t>Buehler, R. et al. 2011, ApJ</a:t>
            </a:r>
          </a:p>
        </p:txBody>
      </p:sp>
      <p:sp>
        <p:nvSpPr>
          <p:cNvPr id="25608" name="Text Box 12"/>
          <p:cNvSpPr txBox="1">
            <a:spLocks noChangeArrowheads="1"/>
          </p:cNvSpPr>
          <p:nvPr/>
        </p:nvSpPr>
        <p:spPr bwMode="auto">
          <a:xfrm>
            <a:off x="669925" y="1127125"/>
            <a:ext cx="7031038" cy="396875"/>
          </a:xfrm>
          <a:prstGeom prst="rect">
            <a:avLst/>
          </a:prstGeom>
          <a:noFill/>
          <a:ln w="9525">
            <a:noFill/>
            <a:miter lim="800000"/>
            <a:headEnd/>
            <a:tailEnd/>
          </a:ln>
        </p:spPr>
        <p:txBody>
          <a:bodyPr wrap="none">
            <a:prstTxWarp prst="textNoShape">
              <a:avLst/>
            </a:prstTxWarp>
            <a:spAutoFit/>
          </a:bodyPr>
          <a:lstStyle/>
          <a:p>
            <a:r>
              <a:rPr lang="en-US"/>
              <a:t>Lightcurve in bins of equal exposure (mean 9 minutes!)</a:t>
            </a:r>
          </a:p>
        </p:txBody>
      </p:sp>
      <p:sp>
        <p:nvSpPr>
          <p:cNvPr id="25609" name="Text Box 13"/>
          <p:cNvSpPr txBox="1">
            <a:spLocks noChangeArrowheads="1"/>
          </p:cNvSpPr>
          <p:nvPr/>
        </p:nvSpPr>
        <p:spPr bwMode="auto">
          <a:xfrm>
            <a:off x="4038600" y="5105400"/>
            <a:ext cx="4953000" cy="701675"/>
          </a:xfrm>
          <a:prstGeom prst="rect">
            <a:avLst/>
          </a:prstGeom>
          <a:noFill/>
          <a:ln w="9525">
            <a:noFill/>
            <a:miter lim="800000"/>
            <a:headEnd/>
            <a:tailEnd/>
          </a:ln>
        </p:spPr>
        <p:txBody>
          <a:bodyPr>
            <a:prstTxWarp prst="textNoShape">
              <a:avLst/>
            </a:prstTxWarp>
            <a:spAutoFit/>
          </a:bodyPr>
          <a:lstStyle/>
          <a:p>
            <a:r>
              <a:rPr lang="en-US"/>
              <a:t>Flux doubling in 8 hours constrains emission region size &lt;0.0003 pc</a:t>
            </a:r>
          </a:p>
        </p:txBody>
      </p:sp>
      <p:sp>
        <p:nvSpPr>
          <p:cNvPr id="25610" name="Text Box 14"/>
          <p:cNvSpPr txBox="1">
            <a:spLocks noChangeArrowheads="1"/>
          </p:cNvSpPr>
          <p:nvPr/>
        </p:nvSpPr>
        <p:spPr bwMode="auto">
          <a:xfrm>
            <a:off x="1689100" y="4686300"/>
            <a:ext cx="796925" cy="366713"/>
          </a:xfrm>
          <a:prstGeom prst="rect">
            <a:avLst/>
          </a:prstGeom>
          <a:noFill/>
          <a:ln w="9525">
            <a:noFill/>
            <a:miter lim="800000"/>
            <a:headEnd/>
            <a:tailEnd/>
          </a:ln>
        </p:spPr>
        <p:txBody>
          <a:bodyPr wrap="none">
            <a:prstTxWarp prst="textNoShape">
              <a:avLst/>
            </a:prstTxWarp>
            <a:spAutoFit/>
          </a:bodyPr>
          <a:lstStyle/>
          <a:p>
            <a:r>
              <a:rPr lang="en-US" sz="1800">
                <a:solidFill>
                  <a:srgbClr val="000000"/>
                </a:solidFill>
              </a:rPr>
              <a:t>Apr 9</a:t>
            </a:r>
          </a:p>
        </p:txBody>
      </p:sp>
      <p:sp>
        <p:nvSpPr>
          <p:cNvPr id="25611" name="Text Box 15"/>
          <p:cNvSpPr txBox="1">
            <a:spLocks noChangeArrowheads="1"/>
          </p:cNvSpPr>
          <p:nvPr/>
        </p:nvSpPr>
        <p:spPr bwMode="auto">
          <a:xfrm>
            <a:off x="5118100" y="4675188"/>
            <a:ext cx="938213" cy="366712"/>
          </a:xfrm>
          <a:prstGeom prst="rect">
            <a:avLst/>
          </a:prstGeom>
          <a:noFill/>
          <a:ln w="9525">
            <a:noFill/>
            <a:miter lim="800000"/>
            <a:headEnd/>
            <a:tailEnd/>
          </a:ln>
        </p:spPr>
        <p:txBody>
          <a:bodyPr wrap="none">
            <a:prstTxWarp prst="textNoShape">
              <a:avLst/>
            </a:prstTxWarp>
            <a:spAutoFit/>
          </a:bodyPr>
          <a:lstStyle/>
          <a:p>
            <a:r>
              <a:rPr lang="en-US" sz="1800">
                <a:solidFill>
                  <a:srgbClr val="000000"/>
                </a:solidFill>
              </a:rPr>
              <a:t>Apr 19</a:t>
            </a:r>
          </a:p>
        </p:txBody>
      </p:sp>
      <p:pic>
        <p:nvPicPr>
          <p:cNvPr id="14" name="Picture 6"/>
          <p:cNvPicPr>
            <a:picLocks noChangeAspect="1" noChangeArrowheads="1"/>
          </p:cNvPicPr>
          <p:nvPr/>
        </p:nvPicPr>
        <p:blipFill>
          <a:blip r:embed="rId4"/>
          <a:srcRect/>
          <a:stretch>
            <a:fillRect/>
          </a:stretch>
        </p:blipFill>
        <p:spPr bwMode="auto">
          <a:xfrm>
            <a:off x="152400" y="152400"/>
            <a:ext cx="1154112" cy="978822"/>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Date Placeholder 2"/>
          <p:cNvSpPr>
            <a:spLocks noGrp="1"/>
          </p:cNvSpPr>
          <p:nvPr>
            <p:ph type="dt" sz="quarter" idx="10"/>
          </p:nvPr>
        </p:nvSpPr>
        <p:spPr>
          <a:noFill/>
        </p:spPr>
        <p:txBody>
          <a:bodyPr/>
          <a:lstStyle/>
          <a:p>
            <a:r>
              <a:rPr lang="en-US">
                <a:latin typeface="Bookman Old Style" pitchFamily="-65" charset="0"/>
                <a:ea typeface="ＭＳ Ｐゴシック" pitchFamily="-65" charset="-128"/>
                <a:cs typeface="ＭＳ Ｐゴシック" pitchFamily="-65" charset="-128"/>
              </a:rPr>
              <a:t>April 1, 2012</a:t>
            </a:r>
          </a:p>
        </p:txBody>
      </p:sp>
      <p:sp>
        <p:nvSpPr>
          <p:cNvPr id="27651" name="Rectangle 2"/>
          <p:cNvSpPr>
            <a:spLocks noGrp="1" noChangeArrowheads="1"/>
          </p:cNvSpPr>
          <p:nvPr>
            <p:ph type="title"/>
          </p:nvPr>
        </p:nvSpPr>
        <p:spPr>
          <a:xfrm>
            <a:off x="990600" y="228600"/>
            <a:ext cx="7848600" cy="685800"/>
          </a:xfrm>
        </p:spPr>
        <p:txBody>
          <a:bodyPr/>
          <a:lstStyle/>
          <a:p>
            <a:pPr eaLnBrk="1" hangingPunct="1"/>
            <a:r>
              <a:rPr lang="en-US" sz="2800"/>
              <a:t>Spectrum during the April 2011 flare</a:t>
            </a:r>
          </a:p>
        </p:txBody>
      </p:sp>
      <p:pic>
        <p:nvPicPr>
          <p:cNvPr id="27652" name="Picture 3" descr="workshop_approove5"/>
          <p:cNvPicPr>
            <a:picLocks noChangeAspect="1" noChangeArrowheads="1"/>
          </p:cNvPicPr>
          <p:nvPr/>
        </p:nvPicPr>
        <p:blipFill>
          <a:blip r:embed="rId3"/>
          <a:srcRect l="16330" t="15724" r="13609" b="16934"/>
          <a:stretch>
            <a:fillRect/>
          </a:stretch>
        </p:blipFill>
        <p:spPr bwMode="auto">
          <a:xfrm>
            <a:off x="450850" y="1066800"/>
            <a:ext cx="6407150" cy="4618038"/>
          </a:xfrm>
          <a:prstGeom prst="rect">
            <a:avLst/>
          </a:prstGeom>
          <a:noFill/>
          <a:ln w="9525">
            <a:noFill/>
            <a:miter lim="800000"/>
            <a:headEnd/>
            <a:tailEnd/>
          </a:ln>
        </p:spPr>
      </p:pic>
      <p:sp>
        <p:nvSpPr>
          <p:cNvPr id="27654" name="Freeform 6"/>
          <p:cNvSpPr>
            <a:spLocks/>
          </p:cNvSpPr>
          <p:nvPr/>
        </p:nvSpPr>
        <p:spPr bwMode="auto">
          <a:xfrm>
            <a:off x="3162300" y="2563813"/>
            <a:ext cx="876300" cy="1193800"/>
          </a:xfrm>
          <a:custGeom>
            <a:avLst/>
            <a:gdLst>
              <a:gd name="T0" fmla="*/ 0 w 552"/>
              <a:gd name="T1" fmla="*/ 0 h 752"/>
              <a:gd name="T2" fmla="*/ 216 w 552"/>
              <a:gd name="T3" fmla="*/ 208 h 752"/>
              <a:gd name="T4" fmla="*/ 368 w 552"/>
              <a:gd name="T5" fmla="*/ 416 h 752"/>
              <a:gd name="T6" fmla="*/ 552 w 552"/>
              <a:gd name="T7" fmla="*/ 752 h 752"/>
              <a:gd name="T8" fmla="*/ 0 60000 65536"/>
              <a:gd name="T9" fmla="*/ 0 60000 65536"/>
              <a:gd name="T10" fmla="*/ 0 60000 65536"/>
              <a:gd name="T11" fmla="*/ 0 60000 65536"/>
              <a:gd name="T12" fmla="*/ 0 w 552"/>
              <a:gd name="T13" fmla="*/ 0 h 752"/>
              <a:gd name="T14" fmla="*/ 552 w 552"/>
              <a:gd name="T15" fmla="*/ 752 h 752"/>
            </a:gdLst>
            <a:ahLst/>
            <a:cxnLst>
              <a:cxn ang="T8">
                <a:pos x="T0" y="T1"/>
              </a:cxn>
              <a:cxn ang="T9">
                <a:pos x="T2" y="T3"/>
              </a:cxn>
              <a:cxn ang="T10">
                <a:pos x="T4" y="T5"/>
              </a:cxn>
              <a:cxn ang="T11">
                <a:pos x="T6" y="T7"/>
              </a:cxn>
            </a:cxnLst>
            <a:rect l="T12" t="T13" r="T14" b="T15"/>
            <a:pathLst>
              <a:path w="552" h="752">
                <a:moveTo>
                  <a:pt x="0" y="0"/>
                </a:moveTo>
                <a:cubicBezTo>
                  <a:pt x="36" y="35"/>
                  <a:pt x="155" y="139"/>
                  <a:pt x="216" y="208"/>
                </a:cubicBezTo>
                <a:cubicBezTo>
                  <a:pt x="277" y="277"/>
                  <a:pt x="312" y="325"/>
                  <a:pt x="368" y="416"/>
                </a:cubicBezTo>
                <a:cubicBezTo>
                  <a:pt x="424" y="507"/>
                  <a:pt x="514" y="682"/>
                  <a:pt x="552" y="752"/>
                </a:cubicBezTo>
              </a:path>
            </a:pathLst>
          </a:custGeom>
          <a:noFill/>
          <a:ln w="19050">
            <a:solidFill>
              <a:srgbClr val="0000FF"/>
            </a:solidFill>
            <a:round/>
            <a:headEnd/>
            <a:tailEnd/>
          </a:ln>
        </p:spPr>
        <p:txBody>
          <a:bodyPr wrap="none" anchor="ctr">
            <a:prstTxWarp prst="textNoShape">
              <a:avLst/>
            </a:prstTxWarp>
          </a:bodyPr>
          <a:lstStyle/>
          <a:p>
            <a:endParaRPr lang="en-US"/>
          </a:p>
        </p:txBody>
      </p:sp>
      <p:sp>
        <p:nvSpPr>
          <p:cNvPr id="27655" name="Freeform 7"/>
          <p:cNvSpPr>
            <a:spLocks/>
          </p:cNvSpPr>
          <p:nvPr/>
        </p:nvSpPr>
        <p:spPr bwMode="auto">
          <a:xfrm>
            <a:off x="3175000" y="2614613"/>
            <a:ext cx="609600" cy="1917700"/>
          </a:xfrm>
          <a:custGeom>
            <a:avLst/>
            <a:gdLst>
              <a:gd name="T0" fmla="*/ 0 w 384"/>
              <a:gd name="T1" fmla="*/ 0 h 1208"/>
              <a:gd name="T2" fmla="*/ 128 w 384"/>
              <a:gd name="T3" fmla="*/ 328 h 1208"/>
              <a:gd name="T4" fmla="*/ 240 w 384"/>
              <a:gd name="T5" fmla="*/ 696 h 1208"/>
              <a:gd name="T6" fmla="*/ 384 w 384"/>
              <a:gd name="T7" fmla="*/ 1208 h 1208"/>
              <a:gd name="T8" fmla="*/ 0 60000 65536"/>
              <a:gd name="T9" fmla="*/ 0 60000 65536"/>
              <a:gd name="T10" fmla="*/ 0 60000 65536"/>
              <a:gd name="T11" fmla="*/ 0 60000 65536"/>
              <a:gd name="T12" fmla="*/ 0 w 384"/>
              <a:gd name="T13" fmla="*/ 0 h 1208"/>
              <a:gd name="T14" fmla="*/ 384 w 384"/>
              <a:gd name="T15" fmla="*/ 1208 h 1208"/>
            </a:gdLst>
            <a:ahLst/>
            <a:cxnLst>
              <a:cxn ang="T8">
                <a:pos x="T0" y="T1"/>
              </a:cxn>
              <a:cxn ang="T9">
                <a:pos x="T2" y="T3"/>
              </a:cxn>
              <a:cxn ang="T10">
                <a:pos x="T4" y="T5"/>
              </a:cxn>
              <a:cxn ang="T11">
                <a:pos x="T6" y="T7"/>
              </a:cxn>
            </a:cxnLst>
            <a:rect l="T12" t="T13" r="T14" b="T15"/>
            <a:pathLst>
              <a:path w="384" h="1208">
                <a:moveTo>
                  <a:pt x="0" y="0"/>
                </a:moveTo>
                <a:cubicBezTo>
                  <a:pt x="21" y="55"/>
                  <a:pt x="88" y="212"/>
                  <a:pt x="128" y="328"/>
                </a:cubicBezTo>
                <a:cubicBezTo>
                  <a:pt x="168" y="444"/>
                  <a:pt x="197" y="549"/>
                  <a:pt x="240" y="696"/>
                </a:cubicBezTo>
                <a:cubicBezTo>
                  <a:pt x="283" y="843"/>
                  <a:pt x="354" y="1101"/>
                  <a:pt x="384" y="1208"/>
                </a:cubicBezTo>
              </a:path>
            </a:pathLst>
          </a:custGeom>
          <a:noFill/>
          <a:ln w="19050">
            <a:solidFill>
              <a:srgbClr val="FF0000"/>
            </a:solidFill>
            <a:round/>
            <a:headEnd/>
            <a:tailEnd/>
          </a:ln>
        </p:spPr>
        <p:txBody>
          <a:bodyPr wrap="none" anchor="ctr">
            <a:prstTxWarp prst="textNoShape">
              <a:avLst/>
            </a:prstTxWarp>
          </a:bodyPr>
          <a:lstStyle/>
          <a:p>
            <a:endParaRPr lang="en-US"/>
          </a:p>
        </p:txBody>
      </p:sp>
      <p:sp>
        <p:nvSpPr>
          <p:cNvPr id="27656" name="Text Box 8"/>
          <p:cNvSpPr txBox="1">
            <a:spLocks noChangeArrowheads="1"/>
          </p:cNvSpPr>
          <p:nvPr/>
        </p:nvSpPr>
        <p:spPr bwMode="auto">
          <a:xfrm>
            <a:off x="3810000" y="4062413"/>
            <a:ext cx="1114425" cy="336550"/>
          </a:xfrm>
          <a:prstGeom prst="rect">
            <a:avLst/>
          </a:prstGeom>
          <a:noFill/>
          <a:ln w="9525">
            <a:noFill/>
            <a:miter lim="800000"/>
            <a:headEnd/>
            <a:tailEnd/>
          </a:ln>
        </p:spPr>
        <p:txBody>
          <a:bodyPr wrap="none">
            <a:prstTxWarp prst="textNoShape">
              <a:avLst/>
            </a:prstTxWarp>
            <a:spAutoFit/>
          </a:bodyPr>
          <a:lstStyle/>
          <a:p>
            <a:r>
              <a:rPr lang="en-US" sz="1600">
                <a:solidFill>
                  <a:srgbClr val="FF0000"/>
                </a:solidFill>
              </a:rPr>
              <a:t>Feb 2009</a:t>
            </a:r>
          </a:p>
        </p:txBody>
      </p:sp>
      <p:sp>
        <p:nvSpPr>
          <p:cNvPr id="27657" name="Text Box 9"/>
          <p:cNvSpPr txBox="1">
            <a:spLocks noChangeArrowheads="1"/>
          </p:cNvSpPr>
          <p:nvPr/>
        </p:nvSpPr>
        <p:spPr bwMode="auto">
          <a:xfrm>
            <a:off x="4114800" y="3605213"/>
            <a:ext cx="1196975" cy="336550"/>
          </a:xfrm>
          <a:prstGeom prst="rect">
            <a:avLst/>
          </a:prstGeom>
          <a:noFill/>
          <a:ln w="9525">
            <a:noFill/>
            <a:miter lim="800000"/>
            <a:headEnd/>
            <a:tailEnd/>
          </a:ln>
        </p:spPr>
        <p:txBody>
          <a:bodyPr wrap="none">
            <a:prstTxWarp prst="textNoShape">
              <a:avLst/>
            </a:prstTxWarp>
            <a:spAutoFit/>
          </a:bodyPr>
          <a:lstStyle/>
          <a:p>
            <a:r>
              <a:rPr lang="en-US" sz="1600">
                <a:solidFill>
                  <a:srgbClr val="0000FF"/>
                </a:solidFill>
              </a:rPr>
              <a:t>Sept 2010</a:t>
            </a:r>
          </a:p>
        </p:txBody>
      </p:sp>
      <p:sp>
        <p:nvSpPr>
          <p:cNvPr id="27658" name="Text Box 10"/>
          <p:cNvSpPr txBox="1">
            <a:spLocks noChangeArrowheads="1"/>
          </p:cNvSpPr>
          <p:nvPr/>
        </p:nvSpPr>
        <p:spPr bwMode="auto">
          <a:xfrm>
            <a:off x="1676400" y="5775325"/>
            <a:ext cx="6477000" cy="701675"/>
          </a:xfrm>
          <a:prstGeom prst="rect">
            <a:avLst/>
          </a:prstGeom>
          <a:noFill/>
          <a:ln w="9525">
            <a:noFill/>
            <a:miter lim="800000"/>
            <a:headEnd/>
            <a:tailEnd/>
          </a:ln>
        </p:spPr>
        <p:txBody>
          <a:bodyPr>
            <a:prstTxWarp prst="textNoShape">
              <a:avLst/>
            </a:prstTxWarp>
            <a:spAutoFit/>
          </a:bodyPr>
          <a:lstStyle/>
          <a:p>
            <a:r>
              <a:rPr lang="en-US"/>
              <a:t>Energies above ~250 MeV exceed expected maximum for the electron synchrotron process</a:t>
            </a:r>
          </a:p>
        </p:txBody>
      </p:sp>
      <p:sp>
        <p:nvSpPr>
          <p:cNvPr id="27659" name="Text Box 11"/>
          <p:cNvSpPr txBox="1">
            <a:spLocks noChangeArrowheads="1"/>
          </p:cNvSpPr>
          <p:nvPr/>
        </p:nvSpPr>
        <p:spPr bwMode="auto">
          <a:xfrm>
            <a:off x="7010400" y="1219200"/>
            <a:ext cx="1844675" cy="4359275"/>
          </a:xfrm>
          <a:prstGeom prst="rect">
            <a:avLst/>
          </a:prstGeom>
          <a:noFill/>
          <a:ln w="9525">
            <a:noFill/>
            <a:miter lim="800000"/>
            <a:headEnd/>
            <a:tailEnd/>
          </a:ln>
        </p:spPr>
        <p:txBody>
          <a:bodyPr>
            <a:prstTxWarp prst="textNoShape">
              <a:avLst/>
            </a:prstTxWarp>
            <a:spAutoFit/>
          </a:bodyPr>
          <a:lstStyle/>
          <a:p>
            <a:r>
              <a:rPr lang="en-US"/>
              <a:t>Flare is well described by additional power-law component that cuts off with energy</a:t>
            </a:r>
          </a:p>
          <a:p>
            <a:endParaRPr lang="en-US"/>
          </a:p>
          <a:p>
            <a:r>
              <a:rPr lang="en-US"/>
              <a:t>Photon index</a:t>
            </a:r>
          </a:p>
          <a:p>
            <a:r>
              <a:rPr lang="en-US"/>
              <a:t>~-1.3</a:t>
            </a:r>
          </a:p>
          <a:p>
            <a:endParaRPr lang="en-US"/>
          </a:p>
          <a:p>
            <a:r>
              <a:rPr lang="en-US"/>
              <a:t>Energy of peak </a:t>
            </a:r>
          </a:p>
          <a:p>
            <a:r>
              <a:rPr lang="en-US"/>
              <a:t>~375 MeV</a:t>
            </a:r>
          </a:p>
        </p:txBody>
      </p:sp>
      <p:pic>
        <p:nvPicPr>
          <p:cNvPr id="12" name="Picture 6"/>
          <p:cNvPicPr>
            <a:picLocks noChangeAspect="1" noChangeArrowheads="1"/>
          </p:cNvPicPr>
          <p:nvPr/>
        </p:nvPicPr>
        <p:blipFill>
          <a:blip r:embed="rId4"/>
          <a:srcRect/>
          <a:stretch>
            <a:fillRect/>
          </a:stretch>
        </p:blipFill>
        <p:spPr bwMode="auto">
          <a:xfrm>
            <a:off x="141288" y="152401"/>
            <a:ext cx="1154112" cy="978822"/>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6" descr="crab_bb_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2531" name="TextBox 4"/>
          <p:cNvSpPr txBox="1">
            <a:spLocks noChangeArrowheads="1"/>
          </p:cNvSpPr>
          <p:nvPr/>
        </p:nvSpPr>
        <p:spPr bwMode="auto">
          <a:xfrm>
            <a:off x="1066800" y="4614863"/>
            <a:ext cx="6400800" cy="338137"/>
          </a:xfrm>
          <a:prstGeom prst="rect">
            <a:avLst/>
          </a:prstGeom>
          <a:noFill/>
          <a:ln w="9525">
            <a:noFill/>
            <a:miter lim="800000"/>
            <a:headEnd/>
            <a:tailEnd/>
          </a:ln>
        </p:spPr>
        <p:txBody>
          <a:bodyPr>
            <a:prstTxWarp prst="textNoShape">
              <a:avLst/>
            </a:prstTxWarp>
            <a:spAutoFit/>
          </a:bodyPr>
          <a:lstStyle/>
          <a:p>
            <a:r>
              <a:rPr lang="en-US" sz="1600" b="1" i="1">
                <a:solidFill>
                  <a:srgbClr val="FF0000"/>
                </a:solidFill>
                <a:latin typeface="Calibri" pitchFamily="-65" charset="0"/>
              </a:rPr>
              <a:t>Most likely of the 10</a:t>
            </a:r>
            <a:r>
              <a:rPr lang="en-US" sz="1600" b="1" i="1" baseline="30000">
                <a:solidFill>
                  <a:srgbClr val="FF0000"/>
                </a:solidFill>
                <a:latin typeface="Calibri" pitchFamily="-65" charset="0"/>
              </a:rPr>
              <a:t>468</a:t>
            </a:r>
            <a:r>
              <a:rPr lang="en-US" sz="1600" b="1" i="1">
                <a:solidFill>
                  <a:srgbClr val="FF0000"/>
                </a:solidFill>
                <a:latin typeface="Calibri" pitchFamily="-65" charset="0"/>
              </a:rPr>
              <a:t> possible segmentations of these 1554 data points!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Date Placeholder 3"/>
          <p:cNvSpPr>
            <a:spLocks noGrp="1"/>
          </p:cNvSpPr>
          <p:nvPr>
            <p:ph type="dt" sz="quarter" idx="10"/>
          </p:nvPr>
        </p:nvSpPr>
        <p:spPr>
          <a:noFill/>
        </p:spPr>
        <p:txBody>
          <a:bodyPr/>
          <a:lstStyle/>
          <a:p>
            <a:r>
              <a:rPr lang="en-US">
                <a:latin typeface="Bookman Old Style" pitchFamily="-65" charset="0"/>
                <a:ea typeface="ＭＳ Ｐゴシック" pitchFamily="-65" charset="-128"/>
                <a:cs typeface="ＭＳ Ｐゴシック" pitchFamily="-65" charset="-128"/>
              </a:rPr>
              <a:t>April 1, 2012</a:t>
            </a:r>
          </a:p>
        </p:txBody>
      </p:sp>
      <p:sp>
        <p:nvSpPr>
          <p:cNvPr id="29699" name="Rectangle 16"/>
          <p:cNvSpPr>
            <a:spLocks noChangeArrowheads="1"/>
          </p:cNvSpPr>
          <p:nvPr/>
        </p:nvSpPr>
        <p:spPr bwMode="auto">
          <a:xfrm>
            <a:off x="5181600" y="1066800"/>
            <a:ext cx="2590800" cy="24384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29700" name="Rectangle 2"/>
          <p:cNvSpPr>
            <a:spLocks noGrp="1" noChangeArrowheads="1"/>
          </p:cNvSpPr>
          <p:nvPr>
            <p:ph type="title"/>
          </p:nvPr>
        </p:nvSpPr>
        <p:spPr/>
        <p:txBody>
          <a:bodyPr/>
          <a:lstStyle/>
          <a:p>
            <a:pPr eaLnBrk="1" hangingPunct="1"/>
            <a:r>
              <a:rPr lang="en-US"/>
              <a:t>Spectral Evolution</a:t>
            </a:r>
          </a:p>
        </p:txBody>
      </p:sp>
      <p:pic>
        <p:nvPicPr>
          <p:cNvPr id="29701" name="Picture 4" descr="Screen shot 2012-03-27 at 2"/>
          <p:cNvPicPr>
            <a:picLocks noChangeAspect="1" noChangeArrowheads="1"/>
          </p:cNvPicPr>
          <p:nvPr/>
        </p:nvPicPr>
        <p:blipFill>
          <a:blip r:embed="rId3"/>
          <a:srcRect/>
          <a:stretch>
            <a:fillRect/>
          </a:stretch>
        </p:blipFill>
        <p:spPr bwMode="auto">
          <a:xfrm>
            <a:off x="5181600" y="1130300"/>
            <a:ext cx="2400300" cy="2222500"/>
          </a:xfrm>
          <a:prstGeom prst="rect">
            <a:avLst/>
          </a:prstGeom>
          <a:noFill/>
          <a:ln w="9525">
            <a:noFill/>
            <a:miter lim="800000"/>
            <a:headEnd/>
            <a:tailEnd/>
          </a:ln>
        </p:spPr>
      </p:pic>
      <p:pic>
        <p:nvPicPr>
          <p:cNvPr id="651269" name="Picture 5" descr="Screen shot 2012-03-27 at 2"/>
          <p:cNvPicPr>
            <a:picLocks noChangeAspect="1" noChangeArrowheads="1"/>
          </p:cNvPicPr>
          <p:nvPr/>
        </p:nvPicPr>
        <p:blipFill>
          <a:blip r:embed="rId4"/>
          <a:srcRect/>
          <a:stretch>
            <a:fillRect/>
          </a:stretch>
        </p:blipFill>
        <p:spPr bwMode="auto">
          <a:xfrm>
            <a:off x="5524500" y="1422400"/>
            <a:ext cx="2044700" cy="1930400"/>
          </a:xfrm>
          <a:prstGeom prst="rect">
            <a:avLst/>
          </a:prstGeom>
          <a:noFill/>
          <a:ln w="9525">
            <a:noFill/>
            <a:miter lim="800000"/>
            <a:headEnd/>
            <a:tailEnd/>
          </a:ln>
        </p:spPr>
      </p:pic>
      <p:pic>
        <p:nvPicPr>
          <p:cNvPr id="651270" name="Picture 6" descr="Screen shot 2012-03-27 at 2"/>
          <p:cNvPicPr>
            <a:picLocks noChangeAspect="1" noChangeArrowheads="1"/>
          </p:cNvPicPr>
          <p:nvPr/>
        </p:nvPicPr>
        <p:blipFill>
          <a:blip r:embed="rId5"/>
          <a:srcRect l="1334"/>
          <a:stretch>
            <a:fillRect/>
          </a:stretch>
        </p:blipFill>
        <p:spPr bwMode="auto">
          <a:xfrm>
            <a:off x="5551488" y="1435100"/>
            <a:ext cx="2030412" cy="1917700"/>
          </a:xfrm>
          <a:prstGeom prst="rect">
            <a:avLst/>
          </a:prstGeom>
          <a:noFill/>
          <a:ln w="9525">
            <a:noFill/>
            <a:miter lim="800000"/>
            <a:headEnd/>
            <a:tailEnd/>
          </a:ln>
        </p:spPr>
      </p:pic>
      <p:pic>
        <p:nvPicPr>
          <p:cNvPr id="651271" name="Picture 7" descr="Screen shot 2012-03-27 at 2"/>
          <p:cNvPicPr>
            <a:picLocks noChangeAspect="1" noChangeArrowheads="1"/>
          </p:cNvPicPr>
          <p:nvPr/>
        </p:nvPicPr>
        <p:blipFill>
          <a:blip r:embed="rId6"/>
          <a:srcRect t="1421"/>
          <a:stretch>
            <a:fillRect/>
          </a:stretch>
        </p:blipFill>
        <p:spPr bwMode="auto">
          <a:xfrm>
            <a:off x="5537200" y="1455738"/>
            <a:ext cx="2032000" cy="1903412"/>
          </a:xfrm>
          <a:prstGeom prst="rect">
            <a:avLst/>
          </a:prstGeom>
          <a:noFill/>
          <a:ln w="9525">
            <a:noFill/>
            <a:miter lim="800000"/>
            <a:headEnd/>
            <a:tailEnd/>
          </a:ln>
        </p:spPr>
      </p:pic>
      <p:pic>
        <p:nvPicPr>
          <p:cNvPr id="651273" name="Picture 9" descr="Screen shot 2012-03-27 at 2"/>
          <p:cNvPicPr>
            <a:picLocks noChangeAspect="1" noChangeArrowheads="1"/>
          </p:cNvPicPr>
          <p:nvPr/>
        </p:nvPicPr>
        <p:blipFill>
          <a:blip r:embed="rId7"/>
          <a:srcRect l="453" t="464"/>
          <a:stretch>
            <a:fillRect/>
          </a:stretch>
        </p:blipFill>
        <p:spPr bwMode="auto">
          <a:xfrm>
            <a:off x="5540375" y="1438275"/>
            <a:ext cx="2009775" cy="1958975"/>
          </a:xfrm>
          <a:prstGeom prst="rect">
            <a:avLst/>
          </a:prstGeom>
          <a:noFill/>
          <a:ln w="9525">
            <a:noFill/>
            <a:miter lim="800000"/>
            <a:headEnd/>
            <a:tailEnd/>
          </a:ln>
        </p:spPr>
      </p:pic>
      <p:pic>
        <p:nvPicPr>
          <p:cNvPr id="651274" name="Picture 10" descr="Screen shot 2012-03-27 at 2"/>
          <p:cNvPicPr>
            <a:picLocks noChangeAspect="1" noChangeArrowheads="1"/>
          </p:cNvPicPr>
          <p:nvPr/>
        </p:nvPicPr>
        <p:blipFill>
          <a:blip r:embed="rId8"/>
          <a:srcRect l="447" t="4587"/>
          <a:stretch>
            <a:fillRect/>
          </a:stretch>
        </p:blipFill>
        <p:spPr bwMode="auto">
          <a:xfrm>
            <a:off x="5540375" y="1487488"/>
            <a:ext cx="2035175" cy="1903412"/>
          </a:xfrm>
          <a:prstGeom prst="rect">
            <a:avLst/>
          </a:prstGeom>
          <a:noFill/>
          <a:ln w="9525">
            <a:noFill/>
            <a:miter lim="800000"/>
            <a:headEnd/>
            <a:tailEnd/>
          </a:ln>
        </p:spPr>
      </p:pic>
      <p:pic>
        <p:nvPicPr>
          <p:cNvPr id="651275" name="Picture 11" descr="Screen shot 2012-03-27 at 2"/>
          <p:cNvPicPr>
            <a:picLocks noChangeAspect="1" noChangeArrowheads="1"/>
          </p:cNvPicPr>
          <p:nvPr/>
        </p:nvPicPr>
        <p:blipFill>
          <a:blip r:embed="rId9"/>
          <a:srcRect t="4646"/>
          <a:stretch>
            <a:fillRect/>
          </a:stretch>
        </p:blipFill>
        <p:spPr bwMode="auto">
          <a:xfrm>
            <a:off x="5543550" y="1498600"/>
            <a:ext cx="2032000" cy="1876425"/>
          </a:xfrm>
          <a:prstGeom prst="rect">
            <a:avLst/>
          </a:prstGeom>
          <a:noFill/>
          <a:ln w="9525">
            <a:noFill/>
            <a:miter lim="800000"/>
            <a:headEnd/>
            <a:tailEnd/>
          </a:ln>
        </p:spPr>
      </p:pic>
      <p:pic>
        <p:nvPicPr>
          <p:cNvPr id="651276" name="Picture 12" descr="Screen shot 2012-03-27 at 2"/>
          <p:cNvPicPr>
            <a:picLocks noChangeAspect="1" noChangeArrowheads="1"/>
          </p:cNvPicPr>
          <p:nvPr/>
        </p:nvPicPr>
        <p:blipFill>
          <a:blip r:embed="rId10"/>
          <a:srcRect/>
          <a:stretch>
            <a:fillRect/>
          </a:stretch>
        </p:blipFill>
        <p:spPr bwMode="auto">
          <a:xfrm>
            <a:off x="5537200" y="1435100"/>
            <a:ext cx="2032000" cy="1955800"/>
          </a:xfrm>
          <a:prstGeom prst="rect">
            <a:avLst/>
          </a:prstGeom>
          <a:noFill/>
          <a:ln w="9525">
            <a:noFill/>
            <a:miter lim="800000"/>
            <a:headEnd/>
            <a:tailEnd/>
          </a:ln>
        </p:spPr>
      </p:pic>
      <p:pic>
        <p:nvPicPr>
          <p:cNvPr id="651277" name="Picture 13" descr="Screen shot 2012-03-27 at 2"/>
          <p:cNvPicPr>
            <a:picLocks noChangeAspect="1" noChangeArrowheads="1"/>
          </p:cNvPicPr>
          <p:nvPr/>
        </p:nvPicPr>
        <p:blipFill>
          <a:blip r:embed="rId11"/>
          <a:srcRect l="894"/>
          <a:stretch>
            <a:fillRect/>
          </a:stretch>
        </p:blipFill>
        <p:spPr bwMode="auto">
          <a:xfrm>
            <a:off x="5549900" y="1441450"/>
            <a:ext cx="2025650" cy="1955800"/>
          </a:xfrm>
          <a:prstGeom prst="rect">
            <a:avLst/>
          </a:prstGeom>
          <a:noFill/>
          <a:ln w="9525">
            <a:noFill/>
            <a:miter lim="800000"/>
            <a:headEnd/>
            <a:tailEnd/>
          </a:ln>
        </p:spPr>
      </p:pic>
      <p:pic>
        <p:nvPicPr>
          <p:cNvPr id="651278" name="Picture 14" descr="Screen shot 2012-03-27 at 2"/>
          <p:cNvPicPr>
            <a:picLocks noChangeAspect="1" noChangeArrowheads="1"/>
          </p:cNvPicPr>
          <p:nvPr/>
        </p:nvPicPr>
        <p:blipFill>
          <a:blip r:embed="rId12"/>
          <a:srcRect/>
          <a:stretch>
            <a:fillRect/>
          </a:stretch>
        </p:blipFill>
        <p:spPr bwMode="auto">
          <a:xfrm>
            <a:off x="5549900" y="1435100"/>
            <a:ext cx="2044700" cy="1943100"/>
          </a:xfrm>
          <a:prstGeom prst="rect">
            <a:avLst/>
          </a:prstGeom>
          <a:noFill/>
          <a:ln w="9525">
            <a:noFill/>
            <a:miter lim="800000"/>
            <a:headEnd/>
            <a:tailEnd/>
          </a:ln>
        </p:spPr>
      </p:pic>
      <p:pic>
        <p:nvPicPr>
          <p:cNvPr id="651279" name="Picture 15" descr="Screen shot 2012-03-27 at 2"/>
          <p:cNvPicPr>
            <a:picLocks noChangeAspect="1" noChangeArrowheads="1"/>
          </p:cNvPicPr>
          <p:nvPr/>
        </p:nvPicPr>
        <p:blipFill>
          <a:blip r:embed="rId13"/>
          <a:srcRect t="464"/>
          <a:stretch>
            <a:fillRect/>
          </a:stretch>
        </p:blipFill>
        <p:spPr bwMode="auto">
          <a:xfrm>
            <a:off x="5549900" y="1431925"/>
            <a:ext cx="2057400" cy="1958975"/>
          </a:xfrm>
          <a:prstGeom prst="rect">
            <a:avLst/>
          </a:prstGeom>
          <a:noFill/>
          <a:ln w="9525">
            <a:noFill/>
            <a:miter lim="800000"/>
            <a:headEnd/>
            <a:tailEnd/>
          </a:ln>
        </p:spPr>
      </p:pic>
      <p:pic>
        <p:nvPicPr>
          <p:cNvPr id="29712" name="Picture 17" descr="clcflare"/>
          <p:cNvPicPr>
            <a:picLocks noChangeAspect="1" noChangeArrowheads="1"/>
          </p:cNvPicPr>
          <p:nvPr/>
        </p:nvPicPr>
        <p:blipFill>
          <a:blip r:embed="rId14"/>
          <a:srcRect/>
          <a:stretch>
            <a:fillRect/>
          </a:stretch>
        </p:blipFill>
        <p:spPr bwMode="auto">
          <a:xfrm>
            <a:off x="685800" y="3567113"/>
            <a:ext cx="7239000" cy="2865437"/>
          </a:xfrm>
          <a:prstGeom prst="rect">
            <a:avLst/>
          </a:prstGeom>
          <a:noFill/>
          <a:ln w="9525">
            <a:noFill/>
            <a:miter lim="800000"/>
            <a:headEnd/>
            <a:tailEnd/>
          </a:ln>
        </p:spPr>
      </p:pic>
      <p:sp>
        <p:nvSpPr>
          <p:cNvPr id="651282" name="Line 18"/>
          <p:cNvSpPr>
            <a:spLocks noChangeShapeType="1"/>
          </p:cNvSpPr>
          <p:nvPr/>
        </p:nvSpPr>
        <p:spPr bwMode="auto">
          <a:xfrm>
            <a:off x="1701800" y="3644900"/>
            <a:ext cx="0" cy="2514600"/>
          </a:xfrm>
          <a:prstGeom prst="line">
            <a:avLst/>
          </a:prstGeom>
          <a:noFill/>
          <a:ln w="19050">
            <a:solidFill>
              <a:srgbClr val="FF8000"/>
            </a:solidFill>
            <a:round/>
            <a:headEnd/>
            <a:tailEnd/>
          </a:ln>
        </p:spPr>
        <p:txBody>
          <a:bodyPr wrap="none" anchor="ctr">
            <a:prstTxWarp prst="textNoShape">
              <a:avLst/>
            </a:prstTxWarp>
          </a:bodyPr>
          <a:lstStyle/>
          <a:p>
            <a:endParaRPr lang="en-US"/>
          </a:p>
        </p:txBody>
      </p:sp>
      <p:sp>
        <p:nvSpPr>
          <p:cNvPr id="651283" name="Line 19"/>
          <p:cNvSpPr>
            <a:spLocks noChangeShapeType="1"/>
          </p:cNvSpPr>
          <p:nvPr/>
        </p:nvSpPr>
        <p:spPr bwMode="auto">
          <a:xfrm>
            <a:off x="2984500" y="3632200"/>
            <a:ext cx="0" cy="2514600"/>
          </a:xfrm>
          <a:prstGeom prst="line">
            <a:avLst/>
          </a:prstGeom>
          <a:noFill/>
          <a:ln w="19050">
            <a:solidFill>
              <a:srgbClr val="FF8000"/>
            </a:solidFill>
            <a:round/>
            <a:headEnd/>
            <a:tailEnd/>
          </a:ln>
        </p:spPr>
        <p:txBody>
          <a:bodyPr wrap="none" anchor="ctr">
            <a:prstTxWarp prst="textNoShape">
              <a:avLst/>
            </a:prstTxWarp>
          </a:bodyPr>
          <a:lstStyle/>
          <a:p>
            <a:endParaRPr lang="en-US"/>
          </a:p>
        </p:txBody>
      </p:sp>
      <p:sp>
        <p:nvSpPr>
          <p:cNvPr id="651284" name="Line 20"/>
          <p:cNvSpPr>
            <a:spLocks noChangeShapeType="1"/>
          </p:cNvSpPr>
          <p:nvPr/>
        </p:nvSpPr>
        <p:spPr bwMode="auto">
          <a:xfrm>
            <a:off x="3810000" y="3632200"/>
            <a:ext cx="0" cy="2514600"/>
          </a:xfrm>
          <a:prstGeom prst="line">
            <a:avLst/>
          </a:prstGeom>
          <a:noFill/>
          <a:ln w="19050">
            <a:solidFill>
              <a:srgbClr val="FF8000"/>
            </a:solidFill>
            <a:round/>
            <a:headEnd/>
            <a:tailEnd/>
          </a:ln>
        </p:spPr>
        <p:txBody>
          <a:bodyPr wrap="none" anchor="ctr">
            <a:prstTxWarp prst="textNoShape">
              <a:avLst/>
            </a:prstTxWarp>
          </a:bodyPr>
          <a:lstStyle/>
          <a:p>
            <a:endParaRPr lang="en-US"/>
          </a:p>
        </p:txBody>
      </p:sp>
      <p:sp>
        <p:nvSpPr>
          <p:cNvPr id="651285" name="Line 21"/>
          <p:cNvSpPr>
            <a:spLocks noChangeShapeType="1"/>
          </p:cNvSpPr>
          <p:nvPr/>
        </p:nvSpPr>
        <p:spPr bwMode="auto">
          <a:xfrm>
            <a:off x="3962400" y="3632200"/>
            <a:ext cx="0" cy="2514600"/>
          </a:xfrm>
          <a:prstGeom prst="line">
            <a:avLst/>
          </a:prstGeom>
          <a:noFill/>
          <a:ln w="19050">
            <a:solidFill>
              <a:srgbClr val="FF8000"/>
            </a:solidFill>
            <a:round/>
            <a:headEnd/>
            <a:tailEnd/>
          </a:ln>
        </p:spPr>
        <p:txBody>
          <a:bodyPr wrap="none" anchor="ctr">
            <a:prstTxWarp prst="textNoShape">
              <a:avLst/>
            </a:prstTxWarp>
          </a:bodyPr>
          <a:lstStyle/>
          <a:p>
            <a:endParaRPr lang="en-US"/>
          </a:p>
        </p:txBody>
      </p:sp>
      <p:sp>
        <p:nvSpPr>
          <p:cNvPr id="651286" name="Line 22"/>
          <p:cNvSpPr>
            <a:spLocks noChangeShapeType="1"/>
          </p:cNvSpPr>
          <p:nvPr/>
        </p:nvSpPr>
        <p:spPr bwMode="auto">
          <a:xfrm>
            <a:off x="4152900" y="3632200"/>
            <a:ext cx="0" cy="2514600"/>
          </a:xfrm>
          <a:prstGeom prst="line">
            <a:avLst/>
          </a:prstGeom>
          <a:noFill/>
          <a:ln w="19050">
            <a:solidFill>
              <a:srgbClr val="FF8000"/>
            </a:solidFill>
            <a:round/>
            <a:headEnd/>
            <a:tailEnd/>
          </a:ln>
        </p:spPr>
        <p:txBody>
          <a:bodyPr wrap="none" anchor="ctr">
            <a:prstTxWarp prst="textNoShape">
              <a:avLst/>
            </a:prstTxWarp>
          </a:bodyPr>
          <a:lstStyle/>
          <a:p>
            <a:endParaRPr lang="en-US"/>
          </a:p>
        </p:txBody>
      </p:sp>
      <p:sp>
        <p:nvSpPr>
          <p:cNvPr id="651287" name="Line 23"/>
          <p:cNvSpPr>
            <a:spLocks noChangeShapeType="1"/>
          </p:cNvSpPr>
          <p:nvPr/>
        </p:nvSpPr>
        <p:spPr bwMode="auto">
          <a:xfrm>
            <a:off x="4381500" y="3632200"/>
            <a:ext cx="0" cy="2514600"/>
          </a:xfrm>
          <a:prstGeom prst="line">
            <a:avLst/>
          </a:prstGeom>
          <a:noFill/>
          <a:ln w="19050">
            <a:solidFill>
              <a:srgbClr val="FF8000"/>
            </a:solidFill>
            <a:round/>
            <a:headEnd/>
            <a:tailEnd/>
          </a:ln>
        </p:spPr>
        <p:txBody>
          <a:bodyPr wrap="none" anchor="ctr">
            <a:prstTxWarp prst="textNoShape">
              <a:avLst/>
            </a:prstTxWarp>
          </a:bodyPr>
          <a:lstStyle/>
          <a:p>
            <a:endParaRPr lang="en-US"/>
          </a:p>
        </p:txBody>
      </p:sp>
      <p:sp>
        <p:nvSpPr>
          <p:cNvPr id="651288" name="Line 24"/>
          <p:cNvSpPr>
            <a:spLocks noChangeShapeType="1"/>
          </p:cNvSpPr>
          <p:nvPr/>
        </p:nvSpPr>
        <p:spPr bwMode="auto">
          <a:xfrm>
            <a:off x="4597400" y="3632200"/>
            <a:ext cx="0" cy="2514600"/>
          </a:xfrm>
          <a:prstGeom prst="line">
            <a:avLst/>
          </a:prstGeom>
          <a:noFill/>
          <a:ln w="19050">
            <a:solidFill>
              <a:srgbClr val="FF8000"/>
            </a:solidFill>
            <a:round/>
            <a:headEnd/>
            <a:tailEnd/>
          </a:ln>
        </p:spPr>
        <p:txBody>
          <a:bodyPr wrap="none" anchor="ctr">
            <a:prstTxWarp prst="textNoShape">
              <a:avLst/>
            </a:prstTxWarp>
          </a:bodyPr>
          <a:lstStyle/>
          <a:p>
            <a:endParaRPr lang="en-US"/>
          </a:p>
        </p:txBody>
      </p:sp>
      <p:sp>
        <p:nvSpPr>
          <p:cNvPr id="651289" name="Line 25"/>
          <p:cNvSpPr>
            <a:spLocks noChangeShapeType="1"/>
          </p:cNvSpPr>
          <p:nvPr/>
        </p:nvSpPr>
        <p:spPr bwMode="auto">
          <a:xfrm>
            <a:off x="4724400" y="3632200"/>
            <a:ext cx="0" cy="2514600"/>
          </a:xfrm>
          <a:prstGeom prst="line">
            <a:avLst/>
          </a:prstGeom>
          <a:noFill/>
          <a:ln w="19050">
            <a:solidFill>
              <a:srgbClr val="FF8000"/>
            </a:solidFill>
            <a:round/>
            <a:headEnd/>
            <a:tailEnd/>
          </a:ln>
        </p:spPr>
        <p:txBody>
          <a:bodyPr wrap="none" anchor="ctr">
            <a:prstTxWarp prst="textNoShape">
              <a:avLst/>
            </a:prstTxWarp>
          </a:bodyPr>
          <a:lstStyle/>
          <a:p>
            <a:endParaRPr lang="en-US"/>
          </a:p>
        </p:txBody>
      </p:sp>
      <p:sp>
        <p:nvSpPr>
          <p:cNvPr id="651290" name="Line 26"/>
          <p:cNvSpPr>
            <a:spLocks noChangeShapeType="1"/>
          </p:cNvSpPr>
          <p:nvPr/>
        </p:nvSpPr>
        <p:spPr bwMode="auto">
          <a:xfrm>
            <a:off x="4902200" y="3644900"/>
            <a:ext cx="0" cy="2514600"/>
          </a:xfrm>
          <a:prstGeom prst="line">
            <a:avLst/>
          </a:prstGeom>
          <a:noFill/>
          <a:ln w="19050">
            <a:solidFill>
              <a:srgbClr val="FF8000"/>
            </a:solidFill>
            <a:round/>
            <a:headEnd/>
            <a:tailEnd/>
          </a:ln>
        </p:spPr>
        <p:txBody>
          <a:bodyPr wrap="none" anchor="ctr">
            <a:prstTxWarp prst="textNoShape">
              <a:avLst/>
            </a:prstTxWarp>
          </a:bodyPr>
          <a:lstStyle/>
          <a:p>
            <a:endParaRPr lang="en-US"/>
          </a:p>
        </p:txBody>
      </p:sp>
      <p:sp>
        <p:nvSpPr>
          <p:cNvPr id="651291" name="Line 27"/>
          <p:cNvSpPr>
            <a:spLocks noChangeShapeType="1"/>
          </p:cNvSpPr>
          <p:nvPr/>
        </p:nvSpPr>
        <p:spPr bwMode="auto">
          <a:xfrm>
            <a:off x="5372100" y="3644900"/>
            <a:ext cx="0" cy="2514600"/>
          </a:xfrm>
          <a:prstGeom prst="line">
            <a:avLst/>
          </a:prstGeom>
          <a:noFill/>
          <a:ln w="19050">
            <a:solidFill>
              <a:srgbClr val="FF8000"/>
            </a:solidFill>
            <a:round/>
            <a:headEnd/>
            <a:tailEnd/>
          </a:ln>
        </p:spPr>
        <p:txBody>
          <a:bodyPr wrap="none" anchor="ctr">
            <a:prstTxWarp prst="textNoShape">
              <a:avLst/>
            </a:prstTxWarp>
          </a:bodyPr>
          <a:lstStyle/>
          <a:p>
            <a:endParaRPr lang="en-US"/>
          </a:p>
        </p:txBody>
      </p:sp>
      <p:sp>
        <p:nvSpPr>
          <p:cNvPr id="651292" name="Line 28"/>
          <p:cNvSpPr>
            <a:spLocks noChangeShapeType="1"/>
          </p:cNvSpPr>
          <p:nvPr/>
        </p:nvSpPr>
        <p:spPr bwMode="auto">
          <a:xfrm>
            <a:off x="5600700" y="3632200"/>
            <a:ext cx="0" cy="2514600"/>
          </a:xfrm>
          <a:prstGeom prst="line">
            <a:avLst/>
          </a:prstGeom>
          <a:noFill/>
          <a:ln w="19050">
            <a:solidFill>
              <a:srgbClr val="FF8000"/>
            </a:solidFill>
            <a:round/>
            <a:headEnd/>
            <a:tailEnd/>
          </a:ln>
        </p:spPr>
        <p:txBody>
          <a:bodyPr wrap="none" anchor="ctr">
            <a:prstTxWarp prst="textNoShape">
              <a:avLst/>
            </a:prstTxWarp>
          </a:bodyPr>
          <a:lstStyle/>
          <a:p>
            <a:endParaRPr lang="en-US"/>
          </a:p>
        </p:txBody>
      </p:sp>
      <p:sp>
        <p:nvSpPr>
          <p:cNvPr id="651293" name="Line 29"/>
          <p:cNvSpPr>
            <a:spLocks noChangeShapeType="1"/>
          </p:cNvSpPr>
          <p:nvPr/>
        </p:nvSpPr>
        <p:spPr bwMode="auto">
          <a:xfrm>
            <a:off x="7277100" y="3644900"/>
            <a:ext cx="0" cy="2514600"/>
          </a:xfrm>
          <a:prstGeom prst="line">
            <a:avLst/>
          </a:prstGeom>
          <a:noFill/>
          <a:ln w="19050">
            <a:solidFill>
              <a:srgbClr val="FF8000"/>
            </a:solidFill>
            <a:round/>
            <a:headEnd/>
            <a:tailEnd/>
          </a:ln>
        </p:spPr>
        <p:txBody>
          <a:bodyPr wrap="none" anchor="ctr">
            <a:prstTxWarp prst="textNoShape">
              <a:avLst/>
            </a:prstTxWarp>
          </a:bodyPr>
          <a:lstStyle/>
          <a:p>
            <a:endParaRPr lang="en-US"/>
          </a:p>
        </p:txBody>
      </p:sp>
      <p:sp>
        <p:nvSpPr>
          <p:cNvPr id="29725" name="Text Box 30"/>
          <p:cNvSpPr txBox="1">
            <a:spLocks noChangeArrowheads="1"/>
          </p:cNvSpPr>
          <p:nvPr/>
        </p:nvSpPr>
        <p:spPr bwMode="auto">
          <a:xfrm>
            <a:off x="746125" y="1233488"/>
            <a:ext cx="3825875" cy="923330"/>
          </a:xfrm>
          <a:prstGeom prst="rect">
            <a:avLst/>
          </a:prstGeom>
          <a:noFill/>
          <a:ln w="9525">
            <a:noFill/>
            <a:miter lim="800000"/>
            <a:headEnd/>
            <a:tailEnd/>
          </a:ln>
        </p:spPr>
        <p:txBody>
          <a:bodyPr>
            <a:prstTxWarp prst="textNoShape">
              <a:avLst/>
            </a:prstTxWarp>
            <a:spAutoFit/>
          </a:bodyPr>
          <a:lstStyle/>
          <a:p>
            <a:r>
              <a:rPr lang="en-US"/>
              <a:t>“Sufficient statistics to partition the spectral fit. Bins of constant flux defined by Bayesian Blocks analysis.”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51282"/>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51284"/>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651269"/>
                                        </p:tgtEl>
                                        <p:attrNameLst>
                                          <p:attrName>style.visibility</p:attrName>
                                        </p:attrNameLst>
                                      </p:cBhvr>
                                      <p:to>
                                        <p:strVal val="visible"/>
                                      </p:to>
                                    </p:set>
                                  </p:childTnLst>
                                </p:cTn>
                              </p:par>
                            </p:childTnLst>
                          </p:cTn>
                        </p:par>
                        <p:par>
                          <p:cTn id="12" fill="hold">
                            <p:stCondLst>
                              <p:cond delay="0"/>
                            </p:stCondLst>
                            <p:childTnLst>
                              <p:par>
                                <p:cTn id="13" presetID="1" presetClass="exit" presetSubtype="0" fill="hold" grpId="0" nodeType="afterEffect">
                                  <p:stCondLst>
                                    <p:cond delay="1000"/>
                                  </p:stCondLst>
                                  <p:childTnLst>
                                    <p:set>
                                      <p:cBhvr>
                                        <p:cTn id="14" dur="1" fill="hold">
                                          <p:stCondLst>
                                            <p:cond delay="0"/>
                                          </p:stCondLst>
                                        </p:cTn>
                                        <p:tgtEl>
                                          <p:spTgt spid="651283"/>
                                        </p:tgtEl>
                                        <p:attrNameLst>
                                          <p:attrName>style.visibility</p:attrName>
                                        </p:attrNameLst>
                                      </p:cBhvr>
                                      <p:to>
                                        <p:strVal val="hidden"/>
                                      </p:to>
                                    </p:se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651285"/>
                                        </p:tgtEl>
                                        <p:attrNameLst>
                                          <p:attrName>style.visibility</p:attrName>
                                        </p:attrNameLst>
                                      </p:cBhvr>
                                      <p:to>
                                        <p:strVal val="visible"/>
                                      </p:to>
                                    </p:set>
                                  </p:childTnLst>
                                </p:cTn>
                              </p:par>
                              <p:par>
                                <p:cTn id="18" presetID="1" presetClass="entr" presetSubtype="0" fill="hold" nodeType="withEffect">
                                  <p:stCondLst>
                                    <p:cond delay="1000"/>
                                  </p:stCondLst>
                                  <p:childTnLst>
                                    <p:set>
                                      <p:cBhvr>
                                        <p:cTn id="19" dur="1" fill="hold">
                                          <p:stCondLst>
                                            <p:cond delay="0"/>
                                          </p:stCondLst>
                                        </p:cTn>
                                        <p:tgtEl>
                                          <p:spTgt spid="65127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grpId="1" nodeType="afterEffect">
                                  <p:stCondLst>
                                    <p:cond delay="1000"/>
                                  </p:stCondLst>
                                  <p:childTnLst>
                                    <p:set>
                                      <p:cBhvr>
                                        <p:cTn id="22" dur="1" fill="hold">
                                          <p:stCondLst>
                                            <p:cond delay="0"/>
                                          </p:stCondLst>
                                        </p:cTn>
                                        <p:tgtEl>
                                          <p:spTgt spid="651284"/>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grpId="0" nodeType="afterEffect">
                                  <p:stCondLst>
                                    <p:cond delay="0"/>
                                  </p:stCondLst>
                                  <p:childTnLst>
                                    <p:set>
                                      <p:cBhvr>
                                        <p:cTn id="25" dur="1" fill="hold">
                                          <p:stCondLst>
                                            <p:cond delay="0"/>
                                          </p:stCondLst>
                                        </p:cTn>
                                        <p:tgtEl>
                                          <p:spTgt spid="651286"/>
                                        </p:tgtEl>
                                        <p:attrNameLst>
                                          <p:attrName>style.visibility</p:attrName>
                                        </p:attrNameLst>
                                      </p:cBhvr>
                                      <p:to>
                                        <p:strVal val="visible"/>
                                      </p:to>
                                    </p:set>
                                  </p:childTnLst>
                                </p:cTn>
                              </p:par>
                              <p:par>
                                <p:cTn id="26" presetID="1" presetClass="entr" presetSubtype="0" fill="hold" nodeType="withEffect">
                                  <p:stCondLst>
                                    <p:cond delay="1000"/>
                                  </p:stCondLst>
                                  <p:childTnLst>
                                    <p:set>
                                      <p:cBhvr>
                                        <p:cTn id="27" dur="1" fill="hold">
                                          <p:stCondLst>
                                            <p:cond delay="0"/>
                                          </p:stCondLst>
                                        </p:cTn>
                                        <p:tgtEl>
                                          <p:spTgt spid="651271"/>
                                        </p:tgtEl>
                                        <p:attrNameLst>
                                          <p:attrName>style.visibility</p:attrName>
                                        </p:attrNameLst>
                                      </p:cBhvr>
                                      <p:to>
                                        <p:strVal val="visible"/>
                                      </p:to>
                                    </p:set>
                                  </p:childTnLst>
                                </p:cTn>
                              </p:par>
                            </p:childTnLst>
                          </p:cTn>
                        </p:par>
                        <p:par>
                          <p:cTn id="28" fill="hold">
                            <p:stCondLst>
                              <p:cond delay="4000"/>
                            </p:stCondLst>
                            <p:childTnLst>
                              <p:par>
                                <p:cTn id="29" presetID="1" presetClass="exit" presetSubtype="0" fill="hold" grpId="1" nodeType="afterEffect">
                                  <p:stCondLst>
                                    <p:cond delay="1000"/>
                                  </p:stCondLst>
                                  <p:childTnLst>
                                    <p:set>
                                      <p:cBhvr>
                                        <p:cTn id="30" dur="1" fill="hold">
                                          <p:stCondLst>
                                            <p:cond delay="0"/>
                                          </p:stCondLst>
                                        </p:cTn>
                                        <p:tgtEl>
                                          <p:spTgt spid="651285"/>
                                        </p:tgtEl>
                                        <p:attrNameLst>
                                          <p:attrName>style.visibility</p:attrName>
                                        </p:attrNameLst>
                                      </p:cBhvr>
                                      <p:to>
                                        <p:strVal val="hidden"/>
                                      </p:to>
                                    </p:set>
                                  </p:child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0"/>
                                          </p:stCondLst>
                                        </p:cTn>
                                        <p:tgtEl>
                                          <p:spTgt spid="651287"/>
                                        </p:tgtEl>
                                        <p:attrNameLst>
                                          <p:attrName>style.visibility</p:attrName>
                                        </p:attrNameLst>
                                      </p:cBhvr>
                                      <p:to>
                                        <p:strVal val="visible"/>
                                      </p:to>
                                    </p:set>
                                  </p:childTnLst>
                                </p:cTn>
                              </p:par>
                              <p:par>
                                <p:cTn id="34" presetID="1" presetClass="entr" presetSubtype="0" fill="hold" nodeType="withEffect">
                                  <p:stCondLst>
                                    <p:cond delay="1000"/>
                                  </p:stCondLst>
                                  <p:childTnLst>
                                    <p:set>
                                      <p:cBhvr>
                                        <p:cTn id="35" dur="1" fill="hold">
                                          <p:stCondLst>
                                            <p:cond delay="0"/>
                                          </p:stCondLst>
                                        </p:cTn>
                                        <p:tgtEl>
                                          <p:spTgt spid="651273"/>
                                        </p:tgtEl>
                                        <p:attrNameLst>
                                          <p:attrName>style.visibility</p:attrName>
                                        </p:attrNameLst>
                                      </p:cBhvr>
                                      <p:to>
                                        <p:strVal val="visible"/>
                                      </p:to>
                                    </p:set>
                                  </p:childTnLst>
                                </p:cTn>
                              </p:par>
                            </p:childTnLst>
                          </p:cTn>
                        </p:par>
                        <p:par>
                          <p:cTn id="36" fill="hold">
                            <p:stCondLst>
                              <p:cond delay="6000"/>
                            </p:stCondLst>
                            <p:childTnLst>
                              <p:par>
                                <p:cTn id="37" presetID="1" presetClass="exit" presetSubtype="0" fill="hold" grpId="1" nodeType="afterEffect">
                                  <p:stCondLst>
                                    <p:cond delay="1000"/>
                                  </p:stCondLst>
                                  <p:childTnLst>
                                    <p:set>
                                      <p:cBhvr>
                                        <p:cTn id="38" dur="1" fill="hold">
                                          <p:stCondLst>
                                            <p:cond delay="0"/>
                                          </p:stCondLst>
                                        </p:cTn>
                                        <p:tgtEl>
                                          <p:spTgt spid="651286"/>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651288"/>
                                        </p:tgtEl>
                                        <p:attrNameLst>
                                          <p:attrName>style.visibility</p:attrName>
                                        </p:attrNameLst>
                                      </p:cBhvr>
                                      <p:to>
                                        <p:strVal val="visible"/>
                                      </p:to>
                                    </p:set>
                                  </p:childTnLst>
                                </p:cTn>
                              </p:par>
                              <p:par>
                                <p:cTn id="42" presetID="1" presetClass="entr" presetSubtype="0" fill="hold" nodeType="withEffect">
                                  <p:stCondLst>
                                    <p:cond delay="1000"/>
                                  </p:stCondLst>
                                  <p:childTnLst>
                                    <p:set>
                                      <p:cBhvr>
                                        <p:cTn id="43" dur="1" fill="hold">
                                          <p:stCondLst>
                                            <p:cond delay="0"/>
                                          </p:stCondLst>
                                        </p:cTn>
                                        <p:tgtEl>
                                          <p:spTgt spid="651274"/>
                                        </p:tgtEl>
                                        <p:attrNameLst>
                                          <p:attrName>style.visibility</p:attrName>
                                        </p:attrNameLst>
                                      </p:cBhvr>
                                      <p:to>
                                        <p:strVal val="visible"/>
                                      </p:to>
                                    </p:set>
                                  </p:childTnLst>
                                </p:cTn>
                              </p:par>
                            </p:childTnLst>
                          </p:cTn>
                        </p:par>
                        <p:par>
                          <p:cTn id="44" fill="hold">
                            <p:stCondLst>
                              <p:cond delay="8000"/>
                            </p:stCondLst>
                            <p:childTnLst>
                              <p:par>
                                <p:cTn id="45" presetID="1" presetClass="exit" presetSubtype="0" fill="hold" grpId="1" nodeType="afterEffect">
                                  <p:stCondLst>
                                    <p:cond delay="1000"/>
                                  </p:stCondLst>
                                  <p:childTnLst>
                                    <p:set>
                                      <p:cBhvr>
                                        <p:cTn id="46" dur="1" fill="hold">
                                          <p:stCondLst>
                                            <p:cond delay="0"/>
                                          </p:stCondLst>
                                        </p:cTn>
                                        <p:tgtEl>
                                          <p:spTgt spid="651287"/>
                                        </p:tgtEl>
                                        <p:attrNameLst>
                                          <p:attrName>style.visibility</p:attrName>
                                        </p:attrNameLst>
                                      </p:cBhvr>
                                      <p:to>
                                        <p:strVal val="hidden"/>
                                      </p:to>
                                    </p:set>
                                  </p:childTnLst>
                                </p:cTn>
                              </p:par>
                            </p:childTnLst>
                          </p:cTn>
                        </p:par>
                        <p:par>
                          <p:cTn id="47" fill="hold">
                            <p:stCondLst>
                              <p:cond delay="9000"/>
                            </p:stCondLst>
                            <p:childTnLst>
                              <p:par>
                                <p:cTn id="48" presetID="1" presetClass="entr" presetSubtype="0" fill="hold" grpId="0" nodeType="afterEffect">
                                  <p:stCondLst>
                                    <p:cond delay="0"/>
                                  </p:stCondLst>
                                  <p:childTnLst>
                                    <p:set>
                                      <p:cBhvr>
                                        <p:cTn id="49" dur="1" fill="hold">
                                          <p:stCondLst>
                                            <p:cond delay="0"/>
                                          </p:stCondLst>
                                        </p:cTn>
                                        <p:tgtEl>
                                          <p:spTgt spid="651289"/>
                                        </p:tgtEl>
                                        <p:attrNameLst>
                                          <p:attrName>style.visibility</p:attrName>
                                        </p:attrNameLst>
                                      </p:cBhvr>
                                      <p:to>
                                        <p:strVal val="visible"/>
                                      </p:to>
                                    </p:set>
                                  </p:childTnLst>
                                </p:cTn>
                              </p:par>
                              <p:par>
                                <p:cTn id="50" presetID="1" presetClass="entr" presetSubtype="0" fill="hold" nodeType="withEffect">
                                  <p:stCondLst>
                                    <p:cond delay="1000"/>
                                  </p:stCondLst>
                                  <p:childTnLst>
                                    <p:set>
                                      <p:cBhvr>
                                        <p:cTn id="51" dur="1" fill="hold">
                                          <p:stCondLst>
                                            <p:cond delay="0"/>
                                          </p:stCondLst>
                                        </p:cTn>
                                        <p:tgtEl>
                                          <p:spTgt spid="651275"/>
                                        </p:tgtEl>
                                        <p:attrNameLst>
                                          <p:attrName>style.visibility</p:attrName>
                                        </p:attrNameLst>
                                      </p:cBhvr>
                                      <p:to>
                                        <p:strVal val="visible"/>
                                      </p:to>
                                    </p:set>
                                  </p:childTnLst>
                                </p:cTn>
                              </p:par>
                            </p:childTnLst>
                          </p:cTn>
                        </p:par>
                        <p:par>
                          <p:cTn id="52" fill="hold">
                            <p:stCondLst>
                              <p:cond delay="10000"/>
                            </p:stCondLst>
                            <p:childTnLst>
                              <p:par>
                                <p:cTn id="53" presetID="1" presetClass="exit" presetSubtype="0" fill="hold" grpId="1" nodeType="afterEffect">
                                  <p:stCondLst>
                                    <p:cond delay="1000"/>
                                  </p:stCondLst>
                                  <p:childTnLst>
                                    <p:set>
                                      <p:cBhvr>
                                        <p:cTn id="54" dur="1" fill="hold">
                                          <p:stCondLst>
                                            <p:cond delay="0"/>
                                          </p:stCondLst>
                                        </p:cTn>
                                        <p:tgtEl>
                                          <p:spTgt spid="651288"/>
                                        </p:tgtEl>
                                        <p:attrNameLst>
                                          <p:attrName>style.visibility</p:attrName>
                                        </p:attrNameLst>
                                      </p:cBhvr>
                                      <p:to>
                                        <p:strVal val="hidden"/>
                                      </p:to>
                                    </p:set>
                                  </p:childTnLst>
                                </p:cTn>
                              </p:par>
                            </p:childTnLst>
                          </p:cTn>
                        </p:par>
                        <p:par>
                          <p:cTn id="55" fill="hold">
                            <p:stCondLst>
                              <p:cond delay="11000"/>
                            </p:stCondLst>
                            <p:childTnLst>
                              <p:par>
                                <p:cTn id="56" presetID="1" presetClass="entr" presetSubtype="0" fill="hold" grpId="0" nodeType="afterEffect">
                                  <p:stCondLst>
                                    <p:cond delay="0"/>
                                  </p:stCondLst>
                                  <p:childTnLst>
                                    <p:set>
                                      <p:cBhvr>
                                        <p:cTn id="57" dur="1" fill="hold">
                                          <p:stCondLst>
                                            <p:cond delay="0"/>
                                          </p:stCondLst>
                                        </p:cTn>
                                        <p:tgtEl>
                                          <p:spTgt spid="651290"/>
                                        </p:tgtEl>
                                        <p:attrNameLst>
                                          <p:attrName>style.visibility</p:attrName>
                                        </p:attrNameLst>
                                      </p:cBhvr>
                                      <p:to>
                                        <p:strVal val="visible"/>
                                      </p:to>
                                    </p:set>
                                  </p:childTnLst>
                                </p:cTn>
                              </p:par>
                              <p:par>
                                <p:cTn id="58" presetID="1" presetClass="entr" presetSubtype="0" fill="hold" nodeType="withEffect">
                                  <p:stCondLst>
                                    <p:cond delay="1000"/>
                                  </p:stCondLst>
                                  <p:childTnLst>
                                    <p:set>
                                      <p:cBhvr>
                                        <p:cTn id="59" dur="1" fill="hold">
                                          <p:stCondLst>
                                            <p:cond delay="0"/>
                                          </p:stCondLst>
                                        </p:cTn>
                                        <p:tgtEl>
                                          <p:spTgt spid="651276"/>
                                        </p:tgtEl>
                                        <p:attrNameLst>
                                          <p:attrName>style.visibility</p:attrName>
                                        </p:attrNameLst>
                                      </p:cBhvr>
                                      <p:to>
                                        <p:strVal val="visible"/>
                                      </p:to>
                                    </p:set>
                                  </p:childTnLst>
                                </p:cTn>
                              </p:par>
                            </p:childTnLst>
                          </p:cTn>
                        </p:par>
                        <p:par>
                          <p:cTn id="60" fill="hold">
                            <p:stCondLst>
                              <p:cond delay="12000"/>
                            </p:stCondLst>
                            <p:childTnLst>
                              <p:par>
                                <p:cTn id="61" presetID="1" presetClass="exit" presetSubtype="0" fill="hold" grpId="1" nodeType="afterEffect">
                                  <p:stCondLst>
                                    <p:cond delay="1000"/>
                                  </p:stCondLst>
                                  <p:childTnLst>
                                    <p:set>
                                      <p:cBhvr>
                                        <p:cTn id="62" dur="1" fill="hold">
                                          <p:stCondLst>
                                            <p:cond delay="0"/>
                                          </p:stCondLst>
                                        </p:cTn>
                                        <p:tgtEl>
                                          <p:spTgt spid="651289"/>
                                        </p:tgtEl>
                                        <p:attrNameLst>
                                          <p:attrName>style.visibility</p:attrName>
                                        </p:attrNameLst>
                                      </p:cBhvr>
                                      <p:to>
                                        <p:strVal val="hidden"/>
                                      </p:to>
                                    </p:set>
                                  </p:childTnLst>
                                </p:cTn>
                              </p:par>
                            </p:childTnLst>
                          </p:cTn>
                        </p:par>
                        <p:par>
                          <p:cTn id="63" fill="hold">
                            <p:stCondLst>
                              <p:cond delay="13000"/>
                            </p:stCondLst>
                            <p:childTnLst>
                              <p:par>
                                <p:cTn id="64" presetID="1" presetClass="entr" presetSubtype="0" fill="hold" grpId="0" nodeType="afterEffect">
                                  <p:stCondLst>
                                    <p:cond delay="0"/>
                                  </p:stCondLst>
                                  <p:childTnLst>
                                    <p:set>
                                      <p:cBhvr>
                                        <p:cTn id="65" dur="1" fill="hold">
                                          <p:stCondLst>
                                            <p:cond delay="0"/>
                                          </p:stCondLst>
                                        </p:cTn>
                                        <p:tgtEl>
                                          <p:spTgt spid="651291"/>
                                        </p:tgtEl>
                                        <p:attrNameLst>
                                          <p:attrName>style.visibility</p:attrName>
                                        </p:attrNameLst>
                                      </p:cBhvr>
                                      <p:to>
                                        <p:strVal val="visible"/>
                                      </p:to>
                                    </p:set>
                                  </p:childTnLst>
                                </p:cTn>
                              </p:par>
                              <p:par>
                                <p:cTn id="66" presetID="1" presetClass="entr" presetSubtype="0" fill="hold" nodeType="withEffect">
                                  <p:stCondLst>
                                    <p:cond delay="1000"/>
                                  </p:stCondLst>
                                  <p:childTnLst>
                                    <p:set>
                                      <p:cBhvr>
                                        <p:cTn id="67" dur="1" fill="hold">
                                          <p:stCondLst>
                                            <p:cond delay="0"/>
                                          </p:stCondLst>
                                        </p:cTn>
                                        <p:tgtEl>
                                          <p:spTgt spid="651277"/>
                                        </p:tgtEl>
                                        <p:attrNameLst>
                                          <p:attrName>style.visibility</p:attrName>
                                        </p:attrNameLst>
                                      </p:cBhvr>
                                      <p:to>
                                        <p:strVal val="visible"/>
                                      </p:to>
                                    </p:set>
                                  </p:childTnLst>
                                </p:cTn>
                              </p:par>
                            </p:childTnLst>
                          </p:cTn>
                        </p:par>
                        <p:par>
                          <p:cTn id="68" fill="hold">
                            <p:stCondLst>
                              <p:cond delay="14000"/>
                            </p:stCondLst>
                            <p:childTnLst>
                              <p:par>
                                <p:cTn id="69" presetID="1" presetClass="exit" presetSubtype="0" fill="hold" grpId="1" nodeType="afterEffect">
                                  <p:stCondLst>
                                    <p:cond delay="1000"/>
                                  </p:stCondLst>
                                  <p:childTnLst>
                                    <p:set>
                                      <p:cBhvr>
                                        <p:cTn id="70" dur="1" fill="hold">
                                          <p:stCondLst>
                                            <p:cond delay="0"/>
                                          </p:stCondLst>
                                        </p:cTn>
                                        <p:tgtEl>
                                          <p:spTgt spid="651290"/>
                                        </p:tgtEl>
                                        <p:attrNameLst>
                                          <p:attrName>style.visibility</p:attrName>
                                        </p:attrNameLst>
                                      </p:cBhvr>
                                      <p:to>
                                        <p:strVal val="hidden"/>
                                      </p:to>
                                    </p:set>
                                  </p:childTnLst>
                                </p:cTn>
                              </p:par>
                            </p:childTnLst>
                          </p:cTn>
                        </p:par>
                        <p:par>
                          <p:cTn id="71" fill="hold">
                            <p:stCondLst>
                              <p:cond delay="15000"/>
                            </p:stCondLst>
                            <p:childTnLst>
                              <p:par>
                                <p:cTn id="72" presetID="1" presetClass="entr" presetSubtype="0" fill="hold" grpId="0" nodeType="afterEffect">
                                  <p:stCondLst>
                                    <p:cond delay="0"/>
                                  </p:stCondLst>
                                  <p:childTnLst>
                                    <p:set>
                                      <p:cBhvr>
                                        <p:cTn id="73" dur="1" fill="hold">
                                          <p:stCondLst>
                                            <p:cond delay="0"/>
                                          </p:stCondLst>
                                        </p:cTn>
                                        <p:tgtEl>
                                          <p:spTgt spid="651292"/>
                                        </p:tgtEl>
                                        <p:attrNameLst>
                                          <p:attrName>style.visibility</p:attrName>
                                        </p:attrNameLst>
                                      </p:cBhvr>
                                      <p:to>
                                        <p:strVal val="visible"/>
                                      </p:to>
                                    </p:set>
                                  </p:childTnLst>
                                </p:cTn>
                              </p:par>
                              <p:par>
                                <p:cTn id="74" presetID="1" presetClass="entr" presetSubtype="0" fill="hold" nodeType="withEffect">
                                  <p:stCondLst>
                                    <p:cond delay="1000"/>
                                  </p:stCondLst>
                                  <p:childTnLst>
                                    <p:set>
                                      <p:cBhvr>
                                        <p:cTn id="75" dur="1" fill="hold">
                                          <p:stCondLst>
                                            <p:cond delay="0"/>
                                          </p:stCondLst>
                                        </p:cTn>
                                        <p:tgtEl>
                                          <p:spTgt spid="651278"/>
                                        </p:tgtEl>
                                        <p:attrNameLst>
                                          <p:attrName>style.visibility</p:attrName>
                                        </p:attrNameLst>
                                      </p:cBhvr>
                                      <p:to>
                                        <p:strVal val="visible"/>
                                      </p:to>
                                    </p:set>
                                  </p:childTnLst>
                                </p:cTn>
                              </p:par>
                            </p:childTnLst>
                          </p:cTn>
                        </p:par>
                        <p:par>
                          <p:cTn id="76" fill="hold">
                            <p:stCondLst>
                              <p:cond delay="16000"/>
                            </p:stCondLst>
                            <p:childTnLst>
                              <p:par>
                                <p:cTn id="77" presetID="1" presetClass="exit" presetSubtype="0" fill="hold" grpId="1" nodeType="afterEffect">
                                  <p:stCondLst>
                                    <p:cond delay="1000"/>
                                  </p:stCondLst>
                                  <p:childTnLst>
                                    <p:set>
                                      <p:cBhvr>
                                        <p:cTn id="78" dur="1" fill="hold">
                                          <p:stCondLst>
                                            <p:cond delay="0"/>
                                          </p:stCondLst>
                                        </p:cTn>
                                        <p:tgtEl>
                                          <p:spTgt spid="651291"/>
                                        </p:tgtEl>
                                        <p:attrNameLst>
                                          <p:attrName>style.visibility</p:attrName>
                                        </p:attrNameLst>
                                      </p:cBhvr>
                                      <p:to>
                                        <p:strVal val="hidden"/>
                                      </p:to>
                                    </p:set>
                                  </p:childTnLst>
                                </p:cTn>
                              </p:par>
                            </p:childTnLst>
                          </p:cTn>
                        </p:par>
                        <p:par>
                          <p:cTn id="79" fill="hold">
                            <p:stCondLst>
                              <p:cond delay="17000"/>
                            </p:stCondLst>
                            <p:childTnLst>
                              <p:par>
                                <p:cTn id="80" presetID="1" presetClass="entr" presetSubtype="0" fill="hold" grpId="0" nodeType="afterEffect">
                                  <p:stCondLst>
                                    <p:cond delay="0"/>
                                  </p:stCondLst>
                                  <p:childTnLst>
                                    <p:set>
                                      <p:cBhvr>
                                        <p:cTn id="81" dur="1" fill="hold">
                                          <p:stCondLst>
                                            <p:cond delay="0"/>
                                          </p:stCondLst>
                                        </p:cTn>
                                        <p:tgtEl>
                                          <p:spTgt spid="651293"/>
                                        </p:tgtEl>
                                        <p:attrNameLst>
                                          <p:attrName>style.visibility</p:attrName>
                                        </p:attrNameLst>
                                      </p:cBhvr>
                                      <p:to>
                                        <p:strVal val="visible"/>
                                      </p:to>
                                    </p:set>
                                  </p:childTnLst>
                                </p:cTn>
                              </p:par>
                              <p:par>
                                <p:cTn id="82" presetID="1" presetClass="entr" presetSubtype="0" fill="hold" nodeType="withEffect">
                                  <p:stCondLst>
                                    <p:cond delay="1000"/>
                                  </p:stCondLst>
                                  <p:childTnLst>
                                    <p:set>
                                      <p:cBhvr>
                                        <p:cTn id="83" dur="1" fill="hold">
                                          <p:stCondLst>
                                            <p:cond delay="0"/>
                                          </p:stCondLst>
                                        </p:cTn>
                                        <p:tgtEl>
                                          <p:spTgt spid="651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82" grpId="0" animBg="1"/>
      <p:bldP spid="651283" grpId="0" animBg="1"/>
      <p:bldP spid="651284" grpId="0" animBg="1"/>
      <p:bldP spid="651284" grpId="1" animBg="1"/>
      <p:bldP spid="651285" grpId="0" animBg="1"/>
      <p:bldP spid="651285" grpId="1" animBg="1"/>
      <p:bldP spid="651286" grpId="0" animBg="1"/>
      <p:bldP spid="651286" grpId="1" animBg="1"/>
      <p:bldP spid="651287" grpId="0" animBg="1"/>
      <p:bldP spid="651287" grpId="1" animBg="1"/>
      <p:bldP spid="651288" grpId="0" animBg="1"/>
      <p:bldP spid="651288" grpId="1" animBg="1"/>
      <p:bldP spid="651289" grpId="0" animBg="1"/>
      <p:bldP spid="651289" grpId="1" animBg="1"/>
      <p:bldP spid="651290" grpId="0" animBg="1"/>
      <p:bldP spid="651290" grpId="1" animBg="1"/>
      <p:bldP spid="651291" grpId="0" animBg="1"/>
      <p:bldP spid="651291" grpId="1" animBg="1"/>
      <p:bldP spid="651292" grpId="0" animBg="1"/>
      <p:bldP spid="651293" grpId="0"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Date Placeholder 2"/>
          <p:cNvSpPr>
            <a:spLocks noGrp="1"/>
          </p:cNvSpPr>
          <p:nvPr>
            <p:ph type="dt" sz="quarter" idx="10"/>
          </p:nvPr>
        </p:nvSpPr>
        <p:spPr>
          <a:noFill/>
        </p:spPr>
        <p:txBody>
          <a:bodyPr/>
          <a:lstStyle/>
          <a:p>
            <a:r>
              <a:rPr lang="en-US">
                <a:latin typeface="Bookman Old Style" pitchFamily="-65" charset="0"/>
                <a:ea typeface="ＭＳ Ｐゴシック" pitchFamily="-65" charset="-128"/>
                <a:cs typeface="ＭＳ Ｐゴシック" pitchFamily="-65" charset="-128"/>
              </a:rPr>
              <a:t>April 1, 2012</a:t>
            </a:r>
          </a:p>
        </p:txBody>
      </p:sp>
      <p:sp>
        <p:nvSpPr>
          <p:cNvPr id="34819" name="Rectangle 2"/>
          <p:cNvSpPr>
            <a:spLocks noGrp="1" noChangeArrowheads="1"/>
          </p:cNvSpPr>
          <p:nvPr>
            <p:ph type="title"/>
          </p:nvPr>
        </p:nvSpPr>
        <p:spPr/>
        <p:txBody>
          <a:bodyPr/>
          <a:lstStyle/>
          <a:p>
            <a:pPr eaLnBrk="1" hangingPunct="1"/>
            <a:r>
              <a:rPr lang="en-US" sz="2400"/>
              <a:t>Searching for the Emission Region Sept 2010</a:t>
            </a:r>
            <a:endParaRPr lang="en-US"/>
          </a:p>
        </p:txBody>
      </p:sp>
      <p:sp>
        <p:nvSpPr>
          <p:cNvPr id="34820" name="Text Box 3"/>
          <p:cNvSpPr txBox="1">
            <a:spLocks noChangeArrowheads="1"/>
          </p:cNvSpPr>
          <p:nvPr/>
        </p:nvSpPr>
        <p:spPr bwMode="auto">
          <a:xfrm>
            <a:off x="533400" y="5638800"/>
            <a:ext cx="8062913" cy="701675"/>
          </a:xfrm>
          <a:prstGeom prst="rect">
            <a:avLst/>
          </a:prstGeom>
          <a:noFill/>
          <a:ln w="9525">
            <a:noFill/>
            <a:miter lim="800000"/>
            <a:headEnd/>
            <a:tailEnd/>
          </a:ln>
        </p:spPr>
        <p:txBody>
          <a:bodyPr>
            <a:prstTxWarp prst="textNoShape">
              <a:avLst/>
            </a:prstTxWarp>
            <a:spAutoFit/>
          </a:bodyPr>
          <a:lstStyle/>
          <a:p>
            <a:r>
              <a:rPr lang="en-US"/>
              <a:t>No corresponding variability found in radio, optical, infrared, soft and hard X-rays around time of Sept. 2010 flare.</a:t>
            </a:r>
          </a:p>
        </p:txBody>
      </p:sp>
      <p:pic>
        <p:nvPicPr>
          <p:cNvPr id="34821" name="Picture 5" descr="HST_Crab-2010"/>
          <p:cNvPicPr>
            <a:picLocks noChangeAspect="1" noChangeArrowheads="1"/>
          </p:cNvPicPr>
          <p:nvPr/>
        </p:nvPicPr>
        <p:blipFill>
          <a:blip r:embed="rId3"/>
          <a:srcRect/>
          <a:stretch>
            <a:fillRect/>
          </a:stretch>
        </p:blipFill>
        <p:spPr bwMode="auto">
          <a:xfrm>
            <a:off x="876300" y="1136650"/>
            <a:ext cx="6972300" cy="4395788"/>
          </a:xfrm>
          <a:prstGeom prst="rect">
            <a:avLst/>
          </a:prstGeom>
          <a:noFill/>
          <a:ln w="9525">
            <a:noFill/>
            <a:miter lim="800000"/>
            <a:headEnd/>
            <a:tailEnd/>
          </a:ln>
        </p:spPr>
      </p:pic>
      <p:sp>
        <p:nvSpPr>
          <p:cNvPr id="34822" name="Text Box 6"/>
          <p:cNvSpPr txBox="1">
            <a:spLocks noChangeArrowheads="1"/>
          </p:cNvSpPr>
          <p:nvPr/>
        </p:nvSpPr>
        <p:spPr bwMode="auto">
          <a:xfrm>
            <a:off x="914400" y="5148263"/>
            <a:ext cx="5719763" cy="396875"/>
          </a:xfrm>
          <a:prstGeom prst="rect">
            <a:avLst/>
          </a:prstGeom>
          <a:noFill/>
          <a:ln w="9525">
            <a:noFill/>
            <a:miter lim="800000"/>
            <a:headEnd/>
            <a:tailEnd/>
          </a:ln>
        </p:spPr>
        <p:txBody>
          <a:bodyPr>
            <a:prstTxWarp prst="textNoShape">
              <a:avLst/>
            </a:prstTxWarp>
            <a:spAutoFit/>
          </a:bodyPr>
          <a:lstStyle/>
          <a:p>
            <a:r>
              <a:rPr lang="en-US"/>
              <a:t>P. Caraveo et al. ATEL #2903</a:t>
            </a:r>
          </a:p>
        </p:txBody>
      </p:sp>
      <p:sp>
        <p:nvSpPr>
          <p:cNvPr id="34823" name="Line 9"/>
          <p:cNvSpPr>
            <a:spLocks noChangeShapeType="1"/>
          </p:cNvSpPr>
          <p:nvPr/>
        </p:nvSpPr>
        <p:spPr bwMode="auto">
          <a:xfrm>
            <a:off x="6591300" y="1828800"/>
            <a:ext cx="127000" cy="0"/>
          </a:xfrm>
          <a:prstGeom prst="line">
            <a:avLst/>
          </a:prstGeom>
          <a:noFill/>
          <a:ln w="19050">
            <a:solidFill>
              <a:srgbClr val="FF8000"/>
            </a:solidFill>
            <a:round/>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Date Placeholder 3"/>
          <p:cNvSpPr>
            <a:spLocks noGrp="1"/>
          </p:cNvSpPr>
          <p:nvPr>
            <p:ph type="dt" sz="quarter" idx="10"/>
          </p:nvPr>
        </p:nvSpPr>
        <p:spPr>
          <a:noFill/>
        </p:spPr>
        <p:txBody>
          <a:bodyPr/>
          <a:lstStyle/>
          <a:p>
            <a:r>
              <a:rPr lang="en-US">
                <a:latin typeface="Bookman Old Style" pitchFamily="-65" charset="0"/>
                <a:ea typeface="ＭＳ Ｐゴシック" pitchFamily="-65" charset="-128"/>
                <a:cs typeface="ＭＳ Ｐゴシック" pitchFamily="-65" charset="-128"/>
              </a:rPr>
              <a:t>April 1, 2012</a:t>
            </a:r>
          </a:p>
        </p:txBody>
      </p:sp>
      <p:pic>
        <p:nvPicPr>
          <p:cNvPr id="39939" name="Picture 19" descr="clcall"/>
          <p:cNvPicPr>
            <a:picLocks noChangeAspect="1" noChangeArrowheads="1"/>
          </p:cNvPicPr>
          <p:nvPr/>
        </p:nvPicPr>
        <p:blipFill>
          <a:blip r:embed="rId3"/>
          <a:srcRect/>
          <a:stretch>
            <a:fillRect/>
          </a:stretch>
        </p:blipFill>
        <p:spPr bwMode="auto">
          <a:xfrm>
            <a:off x="431800" y="1028700"/>
            <a:ext cx="5408613" cy="5791200"/>
          </a:xfrm>
          <a:prstGeom prst="rect">
            <a:avLst/>
          </a:prstGeom>
          <a:noFill/>
          <a:ln w="9525">
            <a:noFill/>
            <a:miter lim="800000"/>
            <a:headEnd/>
            <a:tailEnd/>
          </a:ln>
        </p:spPr>
      </p:pic>
      <p:sp>
        <p:nvSpPr>
          <p:cNvPr id="39940" name="Rectangle 2"/>
          <p:cNvSpPr>
            <a:spLocks noGrp="1" noChangeArrowheads="1"/>
          </p:cNvSpPr>
          <p:nvPr>
            <p:ph type="title"/>
          </p:nvPr>
        </p:nvSpPr>
        <p:spPr/>
        <p:txBody>
          <a:bodyPr/>
          <a:lstStyle/>
          <a:p>
            <a:pPr eaLnBrk="1" hangingPunct="1"/>
            <a:r>
              <a:rPr lang="en-US"/>
              <a:t>Persistent Variability</a:t>
            </a:r>
          </a:p>
        </p:txBody>
      </p:sp>
      <p:sp>
        <p:nvSpPr>
          <p:cNvPr id="39941" name="Text Box 8"/>
          <p:cNvSpPr txBox="1">
            <a:spLocks noChangeArrowheads="1"/>
          </p:cNvSpPr>
          <p:nvPr/>
        </p:nvSpPr>
        <p:spPr bwMode="auto">
          <a:xfrm>
            <a:off x="4365625" y="1173163"/>
            <a:ext cx="1120775" cy="274637"/>
          </a:xfrm>
          <a:prstGeom prst="rect">
            <a:avLst/>
          </a:prstGeom>
          <a:solidFill>
            <a:schemeClr val="tx1"/>
          </a:solidFill>
          <a:ln w="9525">
            <a:noFill/>
            <a:miter lim="800000"/>
            <a:headEnd/>
            <a:tailEnd/>
          </a:ln>
        </p:spPr>
        <p:txBody>
          <a:bodyPr wrap="none" lIns="0" tIns="0" rIns="0" bIns="0">
            <a:prstTxWarp prst="textNoShape">
              <a:avLst/>
            </a:prstTxWarp>
            <a:spAutoFit/>
          </a:bodyPr>
          <a:lstStyle/>
          <a:p>
            <a:r>
              <a:rPr lang="en-US" sz="1800">
                <a:solidFill>
                  <a:srgbClr val="FF8000"/>
                </a:solidFill>
              </a:rPr>
              <a:t>Feb. 2009</a:t>
            </a:r>
          </a:p>
        </p:txBody>
      </p:sp>
      <p:sp>
        <p:nvSpPr>
          <p:cNvPr id="39942" name="Text Box 11"/>
          <p:cNvSpPr txBox="1">
            <a:spLocks noChangeArrowheads="1"/>
          </p:cNvSpPr>
          <p:nvPr/>
        </p:nvSpPr>
        <p:spPr bwMode="auto">
          <a:xfrm>
            <a:off x="3810000" y="4395788"/>
            <a:ext cx="1211263" cy="274637"/>
          </a:xfrm>
          <a:prstGeom prst="rect">
            <a:avLst/>
          </a:prstGeom>
          <a:solidFill>
            <a:schemeClr val="tx1"/>
          </a:solidFill>
          <a:ln w="9525">
            <a:noFill/>
            <a:miter lim="800000"/>
            <a:headEnd/>
            <a:tailEnd/>
          </a:ln>
        </p:spPr>
        <p:txBody>
          <a:bodyPr wrap="none" lIns="0" tIns="0" rIns="0" bIns="0">
            <a:prstTxWarp prst="textNoShape">
              <a:avLst/>
            </a:prstTxWarp>
            <a:spAutoFit/>
          </a:bodyPr>
          <a:lstStyle/>
          <a:p>
            <a:r>
              <a:rPr lang="en-US" sz="1800">
                <a:solidFill>
                  <a:srgbClr val="FF8000"/>
                </a:solidFill>
              </a:rPr>
              <a:t>Sept. 2010</a:t>
            </a:r>
          </a:p>
        </p:txBody>
      </p:sp>
      <p:sp>
        <p:nvSpPr>
          <p:cNvPr id="39943" name="Text Box 12"/>
          <p:cNvSpPr txBox="1">
            <a:spLocks noChangeArrowheads="1"/>
          </p:cNvSpPr>
          <p:nvPr/>
        </p:nvSpPr>
        <p:spPr bwMode="auto">
          <a:xfrm>
            <a:off x="4451350" y="5516563"/>
            <a:ext cx="1111250" cy="274637"/>
          </a:xfrm>
          <a:prstGeom prst="rect">
            <a:avLst/>
          </a:prstGeom>
          <a:solidFill>
            <a:schemeClr val="tx1"/>
          </a:solidFill>
          <a:ln w="9525">
            <a:noFill/>
            <a:miter lim="800000"/>
            <a:headEnd/>
            <a:tailEnd/>
          </a:ln>
        </p:spPr>
        <p:txBody>
          <a:bodyPr wrap="none" lIns="0" tIns="0" rIns="0" bIns="0">
            <a:prstTxWarp prst="textNoShape">
              <a:avLst/>
            </a:prstTxWarp>
            <a:spAutoFit/>
          </a:bodyPr>
          <a:lstStyle/>
          <a:p>
            <a:r>
              <a:rPr lang="en-US" sz="1800">
                <a:solidFill>
                  <a:srgbClr val="FF8000"/>
                </a:solidFill>
              </a:rPr>
              <a:t>Apr. 2011</a:t>
            </a:r>
          </a:p>
        </p:txBody>
      </p:sp>
      <p:sp>
        <p:nvSpPr>
          <p:cNvPr id="39944" name="Text Box 13"/>
          <p:cNvSpPr txBox="1">
            <a:spLocks noChangeArrowheads="1"/>
          </p:cNvSpPr>
          <p:nvPr/>
        </p:nvSpPr>
        <p:spPr bwMode="auto">
          <a:xfrm>
            <a:off x="6019800" y="4648200"/>
            <a:ext cx="3048000" cy="1616075"/>
          </a:xfrm>
          <a:prstGeom prst="rect">
            <a:avLst/>
          </a:prstGeom>
          <a:noFill/>
          <a:ln w="9525">
            <a:noFill/>
            <a:miter lim="800000"/>
            <a:headEnd/>
            <a:tailEnd/>
          </a:ln>
        </p:spPr>
        <p:txBody>
          <a:bodyPr>
            <a:prstTxWarp prst="textNoShape">
              <a:avLst/>
            </a:prstTxWarp>
            <a:spAutoFit/>
          </a:bodyPr>
          <a:lstStyle/>
          <a:p>
            <a:r>
              <a:rPr lang="en-US"/>
              <a:t>LAT data show variability (weeks to years) over full lightcurve and outside of flare periods.</a:t>
            </a:r>
          </a:p>
        </p:txBody>
      </p:sp>
      <p:pic>
        <p:nvPicPr>
          <p:cNvPr id="39945" name="Picture 14" descr="power_spectra_final"/>
          <p:cNvPicPr>
            <a:picLocks noChangeAspect="1" noChangeArrowheads="1"/>
          </p:cNvPicPr>
          <p:nvPr/>
        </p:nvPicPr>
        <p:blipFill>
          <a:blip r:embed="rId4"/>
          <a:srcRect/>
          <a:stretch>
            <a:fillRect/>
          </a:stretch>
        </p:blipFill>
        <p:spPr bwMode="auto">
          <a:xfrm>
            <a:off x="5900738" y="1371600"/>
            <a:ext cx="3159125" cy="3200400"/>
          </a:xfrm>
          <a:prstGeom prst="rect">
            <a:avLst/>
          </a:prstGeom>
          <a:noFill/>
          <a:ln w="19050">
            <a:solidFill>
              <a:schemeClr val="bg2"/>
            </a:solidFill>
            <a:miter lim="800000"/>
            <a:headEnd/>
            <a:tailEnd/>
          </a:ln>
        </p:spPr>
      </p:pic>
      <p:sp>
        <p:nvSpPr>
          <p:cNvPr id="39946" name="Text Box 16"/>
          <p:cNvSpPr txBox="1">
            <a:spLocks noChangeArrowheads="1"/>
          </p:cNvSpPr>
          <p:nvPr/>
        </p:nvSpPr>
        <p:spPr bwMode="auto">
          <a:xfrm>
            <a:off x="6224588" y="3630613"/>
            <a:ext cx="476250" cy="366712"/>
          </a:xfrm>
          <a:prstGeom prst="rect">
            <a:avLst/>
          </a:prstGeom>
          <a:noFill/>
          <a:ln w="9525">
            <a:noFill/>
            <a:miter lim="800000"/>
            <a:headEnd/>
            <a:tailEnd/>
          </a:ln>
        </p:spPr>
        <p:txBody>
          <a:bodyPr wrap="none">
            <a:prstTxWarp prst="textNoShape">
              <a:avLst/>
            </a:prstTxWarp>
            <a:spAutoFit/>
          </a:bodyPr>
          <a:lstStyle/>
          <a:p>
            <a:r>
              <a:rPr lang="en-US" sz="1800">
                <a:solidFill>
                  <a:srgbClr val="000000"/>
                </a:solidFill>
              </a:rPr>
              <a:t>All</a:t>
            </a:r>
            <a:endParaRPr lang="en-US">
              <a:solidFill>
                <a:srgbClr val="000000"/>
              </a:solidFill>
            </a:endParaRPr>
          </a:p>
        </p:txBody>
      </p:sp>
      <p:sp>
        <p:nvSpPr>
          <p:cNvPr id="39947" name="Text Box 17"/>
          <p:cNvSpPr txBox="1">
            <a:spLocks noChangeArrowheads="1"/>
          </p:cNvSpPr>
          <p:nvPr/>
        </p:nvSpPr>
        <p:spPr bwMode="auto">
          <a:xfrm>
            <a:off x="6329363" y="1778000"/>
            <a:ext cx="1130300" cy="336550"/>
          </a:xfrm>
          <a:prstGeom prst="rect">
            <a:avLst/>
          </a:prstGeom>
          <a:noFill/>
          <a:ln w="9525">
            <a:noFill/>
            <a:miter lim="800000"/>
            <a:headEnd/>
            <a:tailEnd/>
          </a:ln>
        </p:spPr>
        <p:txBody>
          <a:bodyPr>
            <a:prstTxWarp prst="textNoShape">
              <a:avLst/>
            </a:prstTxWarp>
            <a:spAutoFit/>
          </a:bodyPr>
          <a:lstStyle/>
          <a:p>
            <a:r>
              <a:rPr lang="en-US" sz="1600">
                <a:solidFill>
                  <a:srgbClr val="000000"/>
                </a:solidFill>
              </a:rPr>
              <a:t>Non-flare</a:t>
            </a:r>
          </a:p>
        </p:txBody>
      </p:sp>
      <p:sp>
        <p:nvSpPr>
          <p:cNvPr id="39948" name="Text Box 18"/>
          <p:cNvSpPr txBox="1">
            <a:spLocks noChangeArrowheads="1"/>
          </p:cNvSpPr>
          <p:nvPr/>
        </p:nvSpPr>
        <p:spPr bwMode="auto">
          <a:xfrm>
            <a:off x="8316913" y="1473200"/>
            <a:ext cx="750887" cy="366713"/>
          </a:xfrm>
          <a:prstGeom prst="rect">
            <a:avLst/>
          </a:prstGeom>
          <a:noFill/>
          <a:ln w="9525">
            <a:noFill/>
            <a:miter lim="800000"/>
            <a:headEnd/>
            <a:tailEnd/>
          </a:ln>
        </p:spPr>
        <p:txBody>
          <a:bodyPr wrap="none">
            <a:prstTxWarp prst="textNoShape">
              <a:avLst/>
            </a:prstTxWarp>
            <a:spAutoFit/>
          </a:bodyPr>
          <a:lstStyle/>
          <a:p>
            <a:r>
              <a:rPr lang="en-US" sz="1800">
                <a:solidFill>
                  <a:srgbClr val="000000"/>
                </a:solidFill>
              </a:rPr>
              <a:t>Flare</a:t>
            </a:r>
            <a:endParaRPr lang="en-US">
              <a:solidFill>
                <a:srgbClr val="00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a:xfrm>
            <a:off x="457200" y="-304800"/>
            <a:ext cx="8229600" cy="1143000"/>
          </a:xfrm>
        </p:spPr>
        <p:txBody>
          <a:bodyPr/>
          <a:lstStyle/>
          <a:p>
            <a:pPr eaLnBrk="1" hangingPunct="1"/>
            <a:r>
              <a:rPr lang="en-US"/>
              <a:t>Summary</a:t>
            </a:r>
          </a:p>
        </p:txBody>
      </p:sp>
      <p:sp>
        <p:nvSpPr>
          <p:cNvPr id="41988" name="Rectangle 3"/>
          <p:cNvSpPr>
            <a:spLocks noGrp="1" noChangeArrowheads="1"/>
          </p:cNvSpPr>
          <p:nvPr>
            <p:ph type="body" idx="1"/>
          </p:nvPr>
        </p:nvSpPr>
        <p:spPr>
          <a:xfrm>
            <a:off x="381000" y="625475"/>
            <a:ext cx="8229600" cy="6096000"/>
          </a:xfrm>
        </p:spPr>
        <p:txBody>
          <a:bodyPr>
            <a:normAutofit fontScale="92500" lnSpcReduction="20000"/>
          </a:bodyPr>
          <a:lstStyle/>
          <a:p>
            <a:pPr eaLnBrk="1" hangingPunct="1">
              <a:lnSpc>
                <a:spcPct val="80000"/>
              </a:lnSpc>
            </a:pPr>
            <a:r>
              <a:rPr lang="en-US" sz="2400"/>
              <a:t>Fast, high-energy flares from the Crab are a largely gamma-ray phenomena</a:t>
            </a:r>
          </a:p>
          <a:p>
            <a:pPr eaLnBrk="1" hangingPunct="1">
              <a:lnSpc>
                <a:spcPct val="80000"/>
              </a:lnSpc>
            </a:pPr>
            <a:endParaRPr lang="en-US" sz="2400"/>
          </a:p>
          <a:p>
            <a:pPr>
              <a:lnSpc>
                <a:spcPct val="80000"/>
              </a:lnSpc>
            </a:pPr>
            <a:r>
              <a:rPr lang="en-US" sz="2400"/>
              <a:t>Electrons reach very high energy in a very short time (8 hour flux doubling time) </a:t>
            </a:r>
          </a:p>
          <a:p>
            <a:pPr eaLnBrk="1" hangingPunct="1">
              <a:lnSpc>
                <a:spcPct val="80000"/>
              </a:lnSpc>
              <a:buNone/>
            </a:pPr>
            <a:endParaRPr lang="en-US" sz="2400"/>
          </a:p>
          <a:p>
            <a:pPr>
              <a:lnSpc>
                <a:spcPct val="90000"/>
              </a:lnSpc>
            </a:pPr>
            <a:r>
              <a:rPr lang="en-US" sz="2400"/>
              <a:t>Where do the gamma rays originate in the nebula?</a:t>
            </a:r>
          </a:p>
          <a:p>
            <a:pPr lvl="1">
              <a:lnSpc>
                <a:spcPct val="90000"/>
              </a:lnSpc>
            </a:pPr>
            <a:r>
              <a:rPr lang="en-US" sz="2000"/>
              <a:t> No pulsations -&gt; outside the pulsar light cylinder</a:t>
            </a:r>
          </a:p>
          <a:p>
            <a:pPr lvl="1">
              <a:lnSpc>
                <a:spcPct val="90000"/>
              </a:lnSpc>
            </a:pPr>
            <a:r>
              <a:rPr lang="en-US" sz="2000"/>
              <a:t> 0.0003 pc constraint is smaller than the termination shock region</a:t>
            </a:r>
          </a:p>
          <a:p>
            <a:pPr lvl="1">
              <a:lnSpc>
                <a:spcPct val="90000"/>
              </a:lnSpc>
            </a:pPr>
            <a:r>
              <a:rPr lang="en-US" sz="2000"/>
              <a:t> Despite good coverage, no correlated variations or changes in features yet found at other wavelengths</a:t>
            </a:r>
          </a:p>
          <a:p>
            <a:pPr eaLnBrk="1" hangingPunct="1">
              <a:lnSpc>
                <a:spcPct val="80000"/>
              </a:lnSpc>
            </a:pPr>
            <a:endParaRPr lang="en-US" sz="2400"/>
          </a:p>
          <a:p>
            <a:pPr eaLnBrk="1" hangingPunct="1">
              <a:lnSpc>
                <a:spcPct val="80000"/>
              </a:lnSpc>
            </a:pPr>
            <a:r>
              <a:rPr lang="en-US" sz="2400"/>
              <a:t>Rapid variability and high energy suggest relativistic beaming of electron synchrotron</a:t>
            </a:r>
          </a:p>
          <a:p>
            <a:pPr eaLnBrk="1" hangingPunct="1">
              <a:lnSpc>
                <a:spcPct val="80000"/>
              </a:lnSpc>
            </a:pPr>
            <a:endParaRPr lang="en-US" sz="2400"/>
          </a:p>
          <a:p>
            <a:pPr eaLnBrk="1" hangingPunct="1">
              <a:lnSpc>
                <a:spcPct val="80000"/>
              </a:lnSpc>
            </a:pPr>
            <a:r>
              <a:rPr lang="en-US" sz="2400"/>
              <a:t>Time scale and small region imply electrons accelerated through electrostatic acceleration or magnetic reconnection</a:t>
            </a:r>
          </a:p>
          <a:p>
            <a:pPr eaLnBrk="1" hangingPunct="1">
              <a:lnSpc>
                <a:spcPct val="80000"/>
              </a:lnSpc>
            </a:pPr>
            <a:endParaRPr lang="en-US" sz="2400"/>
          </a:p>
          <a:p>
            <a:pPr eaLnBrk="1" hangingPunct="1">
              <a:lnSpc>
                <a:spcPct val="80000"/>
              </a:lnSpc>
            </a:pPr>
            <a:r>
              <a:rPr lang="en-US" sz="2400"/>
              <a:t>Nebula is highly dynamic over the spectrum, but not clear how to connect features and timescales</a:t>
            </a:r>
          </a:p>
          <a:p>
            <a:pPr eaLnBrk="1" hangingPunct="1">
              <a:lnSpc>
                <a:spcPct val="80000"/>
              </a:lnSpc>
            </a:pPr>
            <a:endParaRPr lang="en-US" sz="2400"/>
          </a:p>
          <a:p>
            <a:pPr eaLnBrk="1" hangingPunct="1">
              <a:lnSpc>
                <a:spcPct val="80000"/>
              </a:lnSpc>
            </a:pPr>
            <a:r>
              <a:rPr lang="en-US" sz="2400"/>
              <a:t>Future observations of large flares may help further pinpoint the emission site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0"/>
            <a:ext cx="8229600" cy="1143000"/>
          </a:xfrm>
        </p:spPr>
        <p:txBody>
          <a:bodyPr/>
          <a:lstStyle/>
          <a:p>
            <a:pPr eaLnBrk="1" hangingPunct="1"/>
            <a:r>
              <a:rPr lang="en-US"/>
              <a:t>Algorithm Categories  …</a:t>
            </a:r>
          </a:p>
        </p:txBody>
      </p:sp>
      <p:sp>
        <p:nvSpPr>
          <p:cNvPr id="3" name="Content Placeholder 2"/>
          <p:cNvSpPr>
            <a:spLocks noGrp="1"/>
          </p:cNvSpPr>
          <p:nvPr>
            <p:ph idx="1"/>
          </p:nvPr>
        </p:nvSpPr>
        <p:spPr>
          <a:xfrm>
            <a:off x="457200" y="1066800"/>
            <a:ext cx="8382000" cy="5791200"/>
          </a:xfrm>
        </p:spPr>
        <p:txBody>
          <a:bodyPr rtlCol="0">
            <a:normAutofit fontScale="77500" lnSpcReduction="20000"/>
          </a:bodyPr>
          <a:lstStyle/>
          <a:p>
            <a:pPr eaLnBrk="1" fontAlgn="auto" hangingPunct="1">
              <a:spcAft>
                <a:spcPts val="0"/>
              </a:spcAft>
              <a:buFont typeface="Wingdings" charset="2"/>
              <a:buChar char="u"/>
              <a:defRPr/>
            </a:pPr>
            <a:r>
              <a:rPr lang="en-US">
                <a:ea typeface="+mn-ea"/>
                <a:cs typeface="+mn-cs"/>
              </a:rPr>
              <a:t> Time Domain  (local)</a:t>
            </a:r>
          </a:p>
          <a:p>
            <a:pPr lvl="1" eaLnBrk="1" fontAlgn="auto" hangingPunct="1">
              <a:spcAft>
                <a:spcPts val="0"/>
              </a:spcAft>
              <a:buClr>
                <a:srgbClr val="FF0000"/>
              </a:buClr>
              <a:buFont typeface="Wingdings" charset="2"/>
              <a:buChar char="§"/>
              <a:defRPr/>
            </a:pPr>
            <a:r>
              <a:rPr lang="en-US">
                <a:ea typeface="+mn-ea"/>
              </a:rPr>
              <a:t>Nonparametric models</a:t>
            </a:r>
          </a:p>
          <a:p>
            <a:pPr lvl="1" eaLnBrk="1" fontAlgn="auto" hangingPunct="1">
              <a:spcAft>
                <a:spcPts val="0"/>
              </a:spcAft>
              <a:buClr>
                <a:srgbClr val="FF0000"/>
              </a:buClr>
              <a:buSzPct val="100000"/>
              <a:buFont typeface="Wingdings" charset="2"/>
              <a:buChar char="§"/>
              <a:defRPr/>
            </a:pPr>
            <a:r>
              <a:rPr lang="en-US" sz="2824">
                <a:ea typeface="+mn-ea"/>
              </a:rPr>
              <a:t>Bayesian Blocks (piecewise constant, linear, or exponential)</a:t>
            </a:r>
          </a:p>
          <a:p>
            <a:pPr lvl="1" eaLnBrk="1" fontAlgn="auto" hangingPunct="1">
              <a:spcAft>
                <a:spcPts val="0"/>
              </a:spcAft>
              <a:buClr>
                <a:srgbClr val="FF0000"/>
              </a:buClr>
              <a:buSzPct val="100000"/>
              <a:buFont typeface="Wingdings" charset="2"/>
              <a:buChar char="§"/>
              <a:defRPr/>
            </a:pPr>
            <a:r>
              <a:rPr lang="en-US">
                <a:ea typeface="+mn-ea"/>
              </a:rPr>
              <a:t>Symbolic Representation</a:t>
            </a:r>
          </a:p>
          <a:p>
            <a:pPr lvl="1" eaLnBrk="1" fontAlgn="auto" hangingPunct="1">
              <a:spcAft>
                <a:spcPts val="0"/>
              </a:spcAft>
              <a:buClr>
                <a:srgbClr val="FF0000"/>
              </a:buClr>
              <a:buFont typeface="Wingdings" charset="2"/>
              <a:buChar char="§"/>
              <a:defRPr/>
            </a:pPr>
            <a:r>
              <a:rPr lang="en-US">
                <a:ea typeface="+mn-ea"/>
              </a:rPr>
              <a:t>Parametric model fitting</a:t>
            </a:r>
          </a:p>
          <a:p>
            <a:pPr lvl="1" eaLnBrk="1" fontAlgn="auto" hangingPunct="1">
              <a:spcAft>
                <a:spcPts val="0"/>
              </a:spcAft>
              <a:buClr>
                <a:srgbClr val="FF0000"/>
              </a:buClr>
              <a:buFont typeface="Arial"/>
              <a:buNone/>
              <a:defRPr/>
            </a:pPr>
            <a:endParaRPr lang="en-US">
              <a:ea typeface="+mn-ea"/>
            </a:endParaRPr>
          </a:p>
          <a:p>
            <a:pPr eaLnBrk="1" fontAlgn="auto" hangingPunct="1">
              <a:spcAft>
                <a:spcPts val="0"/>
              </a:spcAft>
              <a:buFont typeface="Wingdings" charset="2"/>
              <a:buChar char="u"/>
              <a:defRPr/>
            </a:pPr>
            <a:r>
              <a:rPr lang="en-US">
                <a:ea typeface="+mn-ea"/>
                <a:cs typeface="+mn-cs"/>
              </a:rPr>
              <a:t> Frequency/Scale Domain  (global)</a:t>
            </a:r>
          </a:p>
          <a:p>
            <a:pPr lvl="1" eaLnBrk="1" fontAlgn="auto" hangingPunct="1">
              <a:spcAft>
                <a:spcPts val="0"/>
              </a:spcAft>
              <a:buClr>
                <a:srgbClr val="FF0000"/>
              </a:buClr>
              <a:buFont typeface="Wingdings" charset="2"/>
              <a:buChar char="§"/>
              <a:defRPr/>
            </a:pPr>
            <a:r>
              <a:rPr lang="en-US">
                <a:ea typeface="+mn-ea"/>
              </a:rPr>
              <a:t> Power Spectrum</a:t>
            </a:r>
          </a:p>
          <a:p>
            <a:pPr lvl="1" eaLnBrk="1" fontAlgn="auto" hangingPunct="1">
              <a:spcAft>
                <a:spcPts val="0"/>
              </a:spcAft>
              <a:buClr>
                <a:srgbClr val="FF0000"/>
              </a:buClr>
              <a:buFont typeface="Wingdings" charset="2"/>
              <a:buChar char="§"/>
              <a:defRPr/>
            </a:pPr>
            <a:r>
              <a:rPr lang="en-US">
                <a:ea typeface="+mn-ea"/>
              </a:rPr>
              <a:t> Correlation Function</a:t>
            </a:r>
          </a:p>
          <a:p>
            <a:pPr lvl="1" eaLnBrk="1" fontAlgn="auto" hangingPunct="1">
              <a:spcAft>
                <a:spcPts val="0"/>
              </a:spcAft>
              <a:buClr>
                <a:srgbClr val="FF0000"/>
              </a:buClr>
              <a:buFont typeface="Wingdings" charset="2"/>
              <a:buChar char="§"/>
              <a:defRPr/>
            </a:pPr>
            <a:r>
              <a:rPr lang="en-US">
                <a:ea typeface="+mn-ea"/>
              </a:rPr>
              <a:t> Structure Function</a:t>
            </a:r>
          </a:p>
          <a:p>
            <a:pPr lvl="1" eaLnBrk="1" fontAlgn="auto" hangingPunct="1">
              <a:spcAft>
                <a:spcPts val="0"/>
              </a:spcAft>
              <a:buClr>
                <a:srgbClr val="FF0000"/>
              </a:buClr>
              <a:buFont typeface="Wingdings" charset="2"/>
              <a:buChar char="§"/>
              <a:defRPr/>
            </a:pPr>
            <a:r>
              <a:rPr lang="en-US">
                <a:ea typeface="+mn-ea"/>
              </a:rPr>
              <a:t> Wavelet Spectrum</a:t>
            </a:r>
          </a:p>
          <a:p>
            <a:pPr lvl="1" eaLnBrk="1" fontAlgn="auto" hangingPunct="1">
              <a:spcAft>
                <a:spcPts val="0"/>
              </a:spcAft>
              <a:buClr>
                <a:srgbClr val="FF0000"/>
              </a:buClr>
              <a:buFont typeface="Arial"/>
              <a:buNone/>
              <a:defRPr/>
            </a:pPr>
            <a:endParaRPr lang="en-US">
              <a:ea typeface="+mn-ea"/>
            </a:endParaRPr>
          </a:p>
          <a:p>
            <a:pPr eaLnBrk="1" fontAlgn="auto" hangingPunct="1">
              <a:spcAft>
                <a:spcPts val="0"/>
              </a:spcAft>
              <a:buFont typeface="Wingdings" charset="2"/>
              <a:buChar char="u"/>
              <a:defRPr/>
            </a:pPr>
            <a:r>
              <a:rPr lang="en-US">
                <a:ea typeface="+mn-ea"/>
                <a:cs typeface="+mn-cs"/>
              </a:rPr>
              <a:t> Time-Frequency/Time Scale Domain (hybrid)</a:t>
            </a:r>
          </a:p>
          <a:p>
            <a:pPr lvl="1" eaLnBrk="1" fontAlgn="auto" hangingPunct="1">
              <a:spcAft>
                <a:spcPts val="0"/>
              </a:spcAft>
              <a:buClr>
                <a:srgbClr val="FF0000"/>
              </a:buClr>
              <a:buFont typeface="Wingdings" charset="2"/>
              <a:buChar char="§"/>
              <a:defRPr/>
            </a:pPr>
            <a:r>
              <a:rPr lang="en-US">
                <a:ea typeface="+mn-ea"/>
              </a:rPr>
              <a:t> Time-frequency distribution</a:t>
            </a:r>
          </a:p>
          <a:p>
            <a:pPr lvl="1" eaLnBrk="1" fontAlgn="auto" hangingPunct="1">
              <a:spcAft>
                <a:spcPts val="0"/>
              </a:spcAft>
              <a:buClr>
                <a:srgbClr val="FF0000"/>
              </a:buClr>
              <a:buFont typeface="Wingdings" charset="2"/>
              <a:buChar char="§"/>
              <a:defRPr/>
            </a:pPr>
            <a:r>
              <a:rPr lang="en-US">
                <a:ea typeface="+mn-ea"/>
              </a:rPr>
              <a:t> Wavelet transform</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extBox 1"/>
          <p:cNvSpPr txBox="1">
            <a:spLocks noChangeArrowheads="1"/>
          </p:cNvSpPr>
          <p:nvPr/>
        </p:nvSpPr>
        <p:spPr bwMode="auto">
          <a:xfrm>
            <a:off x="609600" y="685800"/>
            <a:ext cx="8005763" cy="5262563"/>
          </a:xfrm>
          <a:prstGeom prst="rect">
            <a:avLst/>
          </a:prstGeom>
          <a:noFill/>
          <a:ln w="9525">
            <a:noFill/>
            <a:miter lim="800000"/>
            <a:headEnd/>
            <a:tailEnd/>
          </a:ln>
        </p:spPr>
        <p:txBody>
          <a:bodyPr>
            <a:prstTxWarp prst="textNoShape">
              <a:avLst/>
            </a:prstTxWarp>
            <a:spAutoFit/>
          </a:bodyPr>
          <a:lstStyle/>
          <a:p>
            <a:pPr algn="ctr"/>
            <a:r>
              <a:rPr lang="en-US" sz="3600">
                <a:latin typeface="Calibri" pitchFamily="-65" charset="0"/>
              </a:rPr>
              <a:t>Cross- and Auto- Correlation Functions for unevenly spaced data</a:t>
            </a:r>
          </a:p>
          <a:p>
            <a:pPr algn="ctr"/>
            <a:endParaRPr lang="en-US" sz="3600">
              <a:solidFill>
                <a:srgbClr val="0000CC"/>
              </a:solidFill>
              <a:latin typeface="Calibri" pitchFamily="-65" charset="0"/>
            </a:endParaRPr>
          </a:p>
          <a:p>
            <a:r>
              <a:rPr lang="en-US" sz="3200">
                <a:solidFill>
                  <a:srgbClr val="0000CC"/>
                </a:solidFill>
                <a:latin typeface="Calibri" pitchFamily="-65" charset="0"/>
              </a:rPr>
              <a:t>Edelson and Krolik: “The Discrete Correlation Function: a New Method for Analyzing Unevenly Sampled Variability Data” Astrophysical Journal 333 (1988) 646</a:t>
            </a:r>
          </a:p>
          <a:p>
            <a:endParaRPr lang="en-US" sz="3200">
              <a:solidFill>
                <a:srgbClr val="0000CC"/>
              </a:solidFill>
              <a:latin typeface="Calibri" pitchFamily="-65" charset="0"/>
            </a:endParaRPr>
          </a:p>
          <a:p>
            <a:r>
              <a:rPr lang="en-US" sz="3200">
                <a:solidFill>
                  <a:srgbClr val="0000CC"/>
                </a:solidFill>
                <a:latin typeface="Calibri" pitchFamily="-65" charset="0"/>
              </a:rPr>
              <a:t>ρ</a:t>
            </a:r>
            <a:r>
              <a:rPr lang="en-US" sz="3200" baseline="-25000">
                <a:solidFill>
                  <a:srgbClr val="0000CC"/>
                </a:solidFill>
                <a:latin typeface="Calibri" pitchFamily="-65" charset="0"/>
              </a:rPr>
              <a:t>xy</a:t>
            </a:r>
            <a:r>
              <a:rPr lang="en-US" sz="3200">
                <a:solidFill>
                  <a:srgbClr val="0000CC"/>
                </a:solidFill>
                <a:latin typeface="Calibri" pitchFamily="-65" charset="0"/>
              </a:rPr>
              <a:t>(τ) = (1/N</a:t>
            </a:r>
            <a:r>
              <a:rPr lang="en-US" sz="3200" baseline="-25000">
                <a:solidFill>
                  <a:srgbClr val="0000CC"/>
                </a:solidFill>
                <a:latin typeface="Calibri" pitchFamily="-65" charset="0"/>
              </a:rPr>
              <a:t>k</a:t>
            </a:r>
            <a:r>
              <a:rPr lang="en-US" sz="3200">
                <a:solidFill>
                  <a:srgbClr val="0000CC"/>
                </a:solidFill>
                <a:latin typeface="Calibri" pitchFamily="-65" charset="0"/>
              </a:rPr>
              <a:t>)  </a:t>
            </a:r>
            <a:r>
              <a:rPr lang="en-US" sz="3600">
                <a:solidFill>
                  <a:srgbClr val="0000CC"/>
                </a:solidFill>
                <a:latin typeface="Calibri" pitchFamily="-65" charset="0"/>
              </a:rPr>
              <a:t>Σ</a:t>
            </a:r>
            <a:r>
              <a:rPr lang="en-US" sz="3200">
                <a:solidFill>
                  <a:srgbClr val="0000CC"/>
                </a:solidFill>
                <a:latin typeface="Calibri" pitchFamily="-65" charset="0"/>
              </a:rPr>
              <a:t> X(t</a:t>
            </a:r>
            <a:r>
              <a:rPr lang="en-US" sz="3200" baseline="-25000">
                <a:solidFill>
                  <a:srgbClr val="0000CC"/>
                </a:solidFill>
                <a:latin typeface="Calibri" pitchFamily="-65" charset="0"/>
              </a:rPr>
              <a:t>n</a:t>
            </a:r>
            <a:r>
              <a:rPr lang="en-US" sz="3200">
                <a:solidFill>
                  <a:srgbClr val="0000CC"/>
                </a:solidFill>
                <a:latin typeface="Calibri" pitchFamily="-65" charset="0"/>
              </a:rPr>
              <a:t>) Y(t</a:t>
            </a:r>
            <a:r>
              <a:rPr lang="en-US" sz="3200" baseline="-25000">
                <a:solidFill>
                  <a:srgbClr val="0000CC"/>
                </a:solidFill>
                <a:latin typeface="Calibri" pitchFamily="-65" charset="0"/>
              </a:rPr>
              <a:t>m</a:t>
            </a:r>
            <a:r>
              <a:rPr lang="en-US" sz="3200">
                <a:solidFill>
                  <a:srgbClr val="0000CC"/>
                </a:solidFill>
                <a:latin typeface="Calibri" pitchFamily="-65" charset="0"/>
              </a:rPr>
              <a:t>)   for  t</a:t>
            </a:r>
            <a:r>
              <a:rPr lang="en-US" sz="3200" baseline="-25000">
                <a:solidFill>
                  <a:srgbClr val="0000CC"/>
                </a:solidFill>
                <a:latin typeface="Calibri" pitchFamily="-65" charset="0"/>
              </a:rPr>
              <a:t>n</a:t>
            </a:r>
            <a:r>
              <a:rPr lang="en-US" sz="3200">
                <a:solidFill>
                  <a:srgbClr val="0000CC"/>
                </a:solidFill>
                <a:latin typeface="Calibri" pitchFamily="-65" charset="0"/>
              </a:rPr>
              <a:t> – t</a:t>
            </a:r>
            <a:r>
              <a:rPr lang="en-US" sz="3200" baseline="-25000">
                <a:solidFill>
                  <a:srgbClr val="0000CC"/>
                </a:solidFill>
                <a:latin typeface="Calibri" pitchFamily="-65" charset="0"/>
              </a:rPr>
              <a:t>m</a:t>
            </a:r>
            <a:r>
              <a:rPr lang="en-US" sz="3200">
                <a:solidFill>
                  <a:srgbClr val="0000CC"/>
                </a:solidFill>
                <a:latin typeface="Calibri" pitchFamily="-65" charset="0"/>
              </a:rPr>
              <a:t> in τ bin</a:t>
            </a:r>
          </a:p>
          <a:p>
            <a:r>
              <a:rPr lang="en-US" sz="3200" baseline="-25000">
                <a:solidFill>
                  <a:srgbClr val="0000CC"/>
                </a:solidFill>
                <a:latin typeface="Calibri" pitchFamily="-65" charset="0"/>
              </a:rPr>
              <a:t> </a:t>
            </a:r>
            <a:r>
              <a:rPr lang="en-US" sz="3200">
                <a:solidFill>
                  <a:srgbClr val="0000CC"/>
                </a:solidFill>
                <a:latin typeface="Calibri" pitchFamily="-65" charset="0"/>
              </a:rPr>
              <a:t>   </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1066800"/>
            <a:ext cx="1690688" cy="461963"/>
          </a:xfrm>
          <a:prstGeom prst="rect">
            <a:avLst/>
          </a:prstGeom>
          <a:noFill/>
        </p:spPr>
        <p:txBody>
          <a:bodyPr wrap="none">
            <a:spAutoFit/>
          </a:bodyPr>
          <a:lstStyle/>
          <a:p>
            <a:pPr fontAlgn="auto">
              <a:spcBef>
                <a:spcPts val="0"/>
              </a:spcBef>
              <a:spcAft>
                <a:spcPts val="0"/>
              </a:spcAft>
              <a:defRPr/>
            </a:pPr>
            <a:r>
              <a:rPr lang="en-US" u="heavy" dirty="0">
                <a:latin typeface="+mn-lt"/>
                <a:ea typeface="+mn-ea"/>
                <a:cs typeface="+mn-cs"/>
              </a:rPr>
              <a:t>Data Mode</a:t>
            </a:r>
          </a:p>
          <a:p>
            <a:pPr fontAlgn="auto">
              <a:spcBef>
                <a:spcPts val="0"/>
              </a:spcBef>
              <a:spcAft>
                <a:spcPts val="0"/>
              </a:spcAft>
              <a:defRPr/>
            </a:pPr>
            <a:endParaRPr lang="en-US" dirty="0">
              <a:latin typeface="+mn-lt"/>
              <a:ea typeface="+mn-ea"/>
              <a:cs typeface="+mn-cs"/>
            </a:endParaRPr>
          </a:p>
        </p:txBody>
      </p:sp>
      <p:sp>
        <p:nvSpPr>
          <p:cNvPr id="30723" name="TextBox 4"/>
          <p:cNvSpPr txBox="1">
            <a:spLocks noChangeArrowheads="1"/>
          </p:cNvSpPr>
          <p:nvPr/>
        </p:nvSpPr>
        <p:spPr bwMode="auto">
          <a:xfrm>
            <a:off x="76200" y="1524000"/>
            <a:ext cx="2312988" cy="1754188"/>
          </a:xfrm>
          <a:prstGeom prst="rect">
            <a:avLst/>
          </a:prstGeom>
          <a:noFill/>
          <a:ln w="9525">
            <a:noFill/>
            <a:miter lim="800000"/>
            <a:headEnd/>
            <a:tailEnd/>
          </a:ln>
        </p:spPr>
        <p:txBody>
          <a:bodyPr wrap="none">
            <a:prstTxWarp prst="textNoShape">
              <a:avLst/>
            </a:prstTxWarp>
            <a:spAutoFit/>
          </a:bodyPr>
          <a:lstStyle/>
          <a:p>
            <a:pPr>
              <a:buClr>
                <a:srgbClr val="FF0000"/>
              </a:buClr>
              <a:buSzPct val="100000"/>
              <a:buFont typeface="Wingdings" pitchFamily="-65" charset="2"/>
              <a:buChar char="§"/>
            </a:pPr>
            <a:r>
              <a:rPr lang="en-US">
                <a:latin typeface="Calibri" pitchFamily="-65" charset="0"/>
              </a:rPr>
              <a:t> Photon events</a:t>
            </a:r>
          </a:p>
          <a:p>
            <a:pPr>
              <a:buClr>
                <a:srgbClr val="FF0000"/>
              </a:buClr>
              <a:buSzPct val="100000"/>
              <a:buFont typeface="Wingdings" pitchFamily="-65" charset="2"/>
              <a:buChar char="§"/>
            </a:pPr>
            <a:r>
              <a:rPr lang="en-US">
                <a:latin typeface="Calibri" pitchFamily="-65" charset="0"/>
              </a:rPr>
              <a:t> Time-to-Spill</a:t>
            </a:r>
          </a:p>
          <a:p>
            <a:pPr>
              <a:buClr>
                <a:srgbClr val="FF0000"/>
              </a:buClr>
              <a:buSzPct val="100000"/>
              <a:buFont typeface="Wingdings" pitchFamily="-65" charset="2"/>
              <a:buChar char="§"/>
            </a:pPr>
            <a:r>
              <a:rPr lang="en-US">
                <a:latin typeface="Calibri" pitchFamily="-65" charset="0"/>
              </a:rPr>
              <a:t> Counts in bins</a:t>
            </a:r>
          </a:p>
          <a:p>
            <a:pPr>
              <a:buClr>
                <a:srgbClr val="FF0000"/>
              </a:buClr>
              <a:buSzPct val="100000"/>
              <a:buFont typeface="Wingdings" pitchFamily="-65" charset="2"/>
              <a:buChar char="§"/>
            </a:pPr>
            <a:r>
              <a:rPr lang="en-US">
                <a:latin typeface="Calibri" pitchFamily="-65" charset="0"/>
              </a:rPr>
              <a:t> Flux measurements</a:t>
            </a:r>
          </a:p>
          <a:p>
            <a:pPr>
              <a:buClr>
                <a:srgbClr val="FF0000"/>
              </a:buClr>
              <a:buSzPct val="100000"/>
              <a:buFont typeface="Wingdings" pitchFamily="-65" charset="2"/>
              <a:buChar char="§"/>
            </a:pPr>
            <a:r>
              <a:rPr lang="en-US">
                <a:latin typeface="Calibri" pitchFamily="-65" charset="0"/>
              </a:rPr>
              <a:t> Any Mode/Sampling!</a:t>
            </a:r>
          </a:p>
          <a:p>
            <a:endParaRPr lang="en-US">
              <a:latin typeface="Calibri" pitchFamily="-65" charset="0"/>
            </a:endParaRPr>
          </a:p>
        </p:txBody>
      </p:sp>
      <p:sp>
        <p:nvSpPr>
          <p:cNvPr id="7" name="Rectangle 6"/>
          <p:cNvSpPr/>
          <p:nvPr/>
        </p:nvSpPr>
        <p:spPr>
          <a:xfrm>
            <a:off x="2447925" y="2133600"/>
            <a:ext cx="3800475" cy="2592388"/>
          </a:xfrm>
          <a:prstGeom prst="rect">
            <a:avLst/>
          </a:prstGeom>
          <a:noFill/>
          <a:ln w="57150" cmpd="sng"/>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25" name="TextBox 7"/>
          <p:cNvSpPr txBox="1">
            <a:spLocks noChangeArrowheads="1"/>
          </p:cNvSpPr>
          <p:nvPr/>
        </p:nvSpPr>
        <p:spPr bwMode="auto">
          <a:xfrm>
            <a:off x="2306638" y="2514600"/>
            <a:ext cx="3789362" cy="1754188"/>
          </a:xfrm>
          <a:prstGeom prst="rect">
            <a:avLst/>
          </a:prstGeom>
          <a:noFill/>
          <a:ln w="9525">
            <a:noFill/>
            <a:miter lim="800000"/>
            <a:headEnd/>
            <a:tailEnd/>
          </a:ln>
        </p:spPr>
        <p:txBody>
          <a:bodyPr wrap="none">
            <a:prstTxWarp prst="textNoShape">
              <a:avLst/>
            </a:prstTxWarp>
            <a:spAutoFit/>
          </a:bodyPr>
          <a:lstStyle/>
          <a:p>
            <a:pPr algn="ctr"/>
            <a:r>
              <a:rPr lang="en-US" sz="3600">
                <a:latin typeface="Calibri" pitchFamily="-65" charset="0"/>
              </a:rPr>
              <a:t>Universal </a:t>
            </a:r>
          </a:p>
          <a:p>
            <a:pPr algn="ctr"/>
            <a:r>
              <a:rPr lang="en-US" sz="3600">
                <a:latin typeface="Calibri" pitchFamily="-65" charset="0"/>
              </a:rPr>
              <a:t>Time Series </a:t>
            </a:r>
          </a:p>
          <a:p>
            <a:pPr algn="ctr"/>
            <a:r>
              <a:rPr lang="en-US" sz="3600">
                <a:latin typeface="Calibri" pitchFamily="-65" charset="0"/>
              </a:rPr>
              <a:t>Analysis Machine</a:t>
            </a:r>
          </a:p>
        </p:txBody>
      </p:sp>
      <p:sp>
        <p:nvSpPr>
          <p:cNvPr id="9" name="TextBox 8"/>
          <p:cNvSpPr txBox="1"/>
          <p:nvPr/>
        </p:nvSpPr>
        <p:spPr>
          <a:xfrm>
            <a:off x="2599808" y="5629870"/>
            <a:ext cx="3648592" cy="923330"/>
          </a:xfrm>
          <a:prstGeom prst="rect">
            <a:avLst/>
          </a:prstGeom>
          <a:noFill/>
        </p:spPr>
        <p:txBody>
          <a:bodyPr wrap="none">
            <a:spAutoFit/>
          </a:bodyPr>
          <a:lstStyle/>
          <a:p>
            <a:pPr algn="ctr" fontAlgn="auto">
              <a:spcBef>
                <a:spcPts val="0"/>
              </a:spcBef>
              <a:spcAft>
                <a:spcPts val="0"/>
              </a:spcAft>
              <a:defRPr/>
            </a:pPr>
            <a:r>
              <a:rPr lang="en-US" dirty="0">
                <a:effectLst>
                  <a:glow rad="50800">
                    <a:srgbClr val="FF0000">
                      <a:alpha val="22000"/>
                    </a:srgbClr>
                  </a:glow>
                </a:effectLst>
                <a:latin typeface="+mn-lt"/>
                <a:ea typeface="+mn-ea"/>
                <a:cs typeface="+mn-cs"/>
              </a:rPr>
              <a:t>Extension of </a:t>
            </a:r>
            <a:r>
              <a:rPr lang="en-US" dirty="0" err="1">
                <a:effectLst>
                  <a:glow rad="50800">
                    <a:srgbClr val="FF0000">
                      <a:alpha val="22000"/>
                    </a:srgbClr>
                  </a:glow>
                </a:effectLst>
                <a:latin typeface="+mn-lt"/>
                <a:ea typeface="+mn-ea"/>
                <a:cs typeface="+mn-cs"/>
              </a:rPr>
              <a:t>Edelson</a:t>
            </a:r>
            <a:r>
              <a:rPr lang="en-US" dirty="0">
                <a:effectLst>
                  <a:glow rad="50800">
                    <a:srgbClr val="FF0000">
                      <a:alpha val="22000"/>
                    </a:srgbClr>
                  </a:glow>
                </a:effectLst>
                <a:latin typeface="+mn-lt"/>
                <a:ea typeface="+mn-ea"/>
                <a:cs typeface="+mn-cs"/>
              </a:rPr>
              <a:t> &amp; </a:t>
            </a:r>
            <a:r>
              <a:rPr lang="en-US" dirty="0" err="1">
                <a:effectLst>
                  <a:glow rad="50800">
                    <a:srgbClr val="FF0000">
                      <a:alpha val="22000"/>
                    </a:srgbClr>
                  </a:glow>
                </a:effectLst>
                <a:latin typeface="+mn-lt"/>
                <a:ea typeface="+mn-ea"/>
                <a:cs typeface="+mn-cs"/>
              </a:rPr>
              <a:t>Krolik</a:t>
            </a:r>
            <a:r>
              <a:rPr lang="en-US" dirty="0">
                <a:effectLst>
                  <a:glow rad="50800">
                    <a:srgbClr val="FF0000">
                      <a:alpha val="22000"/>
                    </a:srgbClr>
                  </a:glow>
                </a:effectLst>
                <a:latin typeface="+mn-lt"/>
                <a:ea typeface="+mn-ea"/>
                <a:cs typeface="+mn-cs"/>
              </a:rPr>
              <a:t> </a:t>
            </a:r>
          </a:p>
          <a:p>
            <a:pPr algn="ctr" fontAlgn="auto">
              <a:spcBef>
                <a:spcPts val="0"/>
              </a:spcBef>
              <a:spcAft>
                <a:spcPts val="0"/>
              </a:spcAft>
              <a:defRPr/>
            </a:pPr>
            <a:r>
              <a:rPr lang="en-US" dirty="0">
                <a:effectLst>
                  <a:glow rad="50800">
                    <a:srgbClr val="FF0000">
                      <a:alpha val="22000"/>
                    </a:srgbClr>
                  </a:glow>
                </a:effectLst>
                <a:latin typeface="+mn-lt"/>
                <a:ea typeface="+mn-ea"/>
                <a:cs typeface="+mn-cs"/>
              </a:rPr>
              <a:t>Algorithm for Correlation Function </a:t>
            </a:r>
          </a:p>
          <a:p>
            <a:pPr algn="ctr" fontAlgn="auto">
              <a:spcBef>
                <a:spcPts val="0"/>
              </a:spcBef>
              <a:spcAft>
                <a:spcPts val="0"/>
              </a:spcAft>
              <a:defRPr/>
            </a:pPr>
            <a:r>
              <a:rPr lang="en-US" dirty="0">
                <a:effectLst>
                  <a:glow rad="50800">
                    <a:srgbClr val="FF0000">
                      <a:alpha val="22000"/>
                    </a:srgbClr>
                  </a:glow>
                </a:effectLst>
                <a:latin typeface="+mn-lt"/>
                <a:ea typeface="+mn-ea"/>
                <a:cs typeface="+mn-cs"/>
              </a:rPr>
              <a:t>of Unevenly Sampled Data</a:t>
            </a:r>
          </a:p>
        </p:txBody>
      </p:sp>
      <p:sp>
        <p:nvSpPr>
          <p:cNvPr id="30727" name="TextBox 9"/>
          <p:cNvSpPr txBox="1">
            <a:spLocks noChangeArrowheads="1"/>
          </p:cNvSpPr>
          <p:nvPr/>
        </p:nvSpPr>
        <p:spPr bwMode="auto">
          <a:xfrm>
            <a:off x="6248400" y="1752600"/>
            <a:ext cx="3224213" cy="3140075"/>
          </a:xfrm>
          <a:prstGeom prst="rect">
            <a:avLst/>
          </a:prstGeom>
          <a:noFill/>
          <a:ln w="9525">
            <a:noFill/>
            <a:miter lim="800000"/>
            <a:headEnd/>
            <a:tailEnd/>
          </a:ln>
        </p:spPr>
        <p:txBody>
          <a:bodyPr>
            <a:prstTxWarp prst="textNoShape">
              <a:avLst/>
            </a:prstTxWarp>
            <a:spAutoFit/>
          </a:bodyPr>
          <a:lstStyle/>
          <a:p>
            <a:pPr>
              <a:buClr>
                <a:srgbClr val="FF0000"/>
              </a:buClr>
              <a:buSzPct val="100000"/>
            </a:pPr>
            <a:r>
              <a:rPr lang="en-US">
                <a:latin typeface="Calibri" pitchFamily="-65" charset="0"/>
              </a:rPr>
              <a:t> </a:t>
            </a:r>
            <a:r>
              <a:rPr lang="en-US" sz="3600">
                <a:latin typeface="Calibri" pitchFamily="-65" charset="0"/>
              </a:rPr>
              <a:t>Auto-</a:t>
            </a:r>
          </a:p>
          <a:p>
            <a:pPr>
              <a:buClr>
                <a:srgbClr val="FF0000"/>
              </a:buClr>
              <a:buSzPct val="100000"/>
              <a:buFont typeface="Wingdings" pitchFamily="-65" charset="2"/>
              <a:buChar char="§"/>
            </a:pPr>
            <a:r>
              <a:rPr lang="en-US">
                <a:latin typeface="Calibri" pitchFamily="-65" charset="0"/>
              </a:rPr>
              <a:t> Correlation Function</a:t>
            </a:r>
          </a:p>
          <a:p>
            <a:pPr>
              <a:buClr>
                <a:srgbClr val="FF0000"/>
              </a:buClr>
              <a:buSzPct val="100000"/>
              <a:buFont typeface="Wingdings" pitchFamily="-65" charset="2"/>
              <a:buChar char="§"/>
            </a:pPr>
            <a:r>
              <a:rPr lang="en-US">
                <a:latin typeface="Calibri" pitchFamily="-65" charset="0"/>
              </a:rPr>
              <a:t> Fourier Power Spectrum</a:t>
            </a:r>
          </a:p>
          <a:p>
            <a:pPr>
              <a:buClr>
                <a:srgbClr val="FF0000"/>
              </a:buClr>
              <a:buSzPct val="100000"/>
              <a:buFont typeface="Wingdings" pitchFamily="-65" charset="2"/>
              <a:buChar char="§"/>
            </a:pPr>
            <a:r>
              <a:rPr lang="en-US">
                <a:latin typeface="Calibri" pitchFamily="-65" charset="0"/>
              </a:rPr>
              <a:t> Fourier Phase Spectrum</a:t>
            </a:r>
          </a:p>
          <a:p>
            <a:pPr>
              <a:buClr>
                <a:srgbClr val="FF0000"/>
              </a:buClr>
              <a:buSzPct val="100000"/>
              <a:buFont typeface="Wingdings" pitchFamily="-65" charset="2"/>
              <a:buChar char="§"/>
            </a:pPr>
            <a:r>
              <a:rPr lang="en-US">
                <a:latin typeface="Calibri" pitchFamily="-65" charset="0"/>
              </a:rPr>
              <a:t> Wavelet scalgram</a:t>
            </a:r>
          </a:p>
          <a:p>
            <a:pPr>
              <a:buClr>
                <a:srgbClr val="FF0000"/>
              </a:buClr>
              <a:buSzPct val="100000"/>
              <a:buFont typeface="Wingdings" pitchFamily="-65" charset="2"/>
              <a:buChar char="§"/>
            </a:pPr>
            <a:r>
              <a:rPr lang="en-US">
                <a:latin typeface="Calibri" pitchFamily="-65" charset="0"/>
              </a:rPr>
              <a:t> Wavelet scaleogram</a:t>
            </a:r>
          </a:p>
          <a:p>
            <a:pPr>
              <a:buClr>
                <a:srgbClr val="FF0000"/>
              </a:buClr>
              <a:buSzPct val="100000"/>
              <a:buFont typeface="Wingdings" pitchFamily="-65" charset="2"/>
              <a:buChar char="§"/>
            </a:pPr>
            <a:r>
              <a:rPr lang="en-US">
                <a:latin typeface="Calibri" pitchFamily="-65" charset="0"/>
              </a:rPr>
              <a:t> Structure Function</a:t>
            </a:r>
          </a:p>
          <a:p>
            <a:pPr>
              <a:buClr>
                <a:srgbClr val="FF0000"/>
              </a:buClr>
              <a:buSzPct val="100000"/>
              <a:buFont typeface="Wingdings" pitchFamily="-65" charset="2"/>
              <a:buChar char="§"/>
            </a:pPr>
            <a:r>
              <a:rPr lang="en-US">
                <a:latin typeface="Calibri" pitchFamily="-65" charset="0"/>
              </a:rPr>
              <a:t> Time-Frequency Distribution</a:t>
            </a:r>
          </a:p>
          <a:p>
            <a:pPr>
              <a:buClr>
                <a:srgbClr val="FF0000"/>
              </a:buClr>
              <a:buSzPct val="100000"/>
              <a:buFont typeface="Wingdings" pitchFamily="-65" charset="2"/>
              <a:buChar char="§"/>
            </a:pPr>
            <a:r>
              <a:rPr lang="en-US">
                <a:latin typeface="Calibri" pitchFamily="-65" charset="0"/>
              </a:rPr>
              <a:t> Time-Scale Distribution</a:t>
            </a:r>
          </a:p>
          <a:p>
            <a:pPr>
              <a:buClr>
                <a:srgbClr val="FF0000"/>
              </a:buClr>
              <a:buSzPct val="100000"/>
              <a:buFont typeface="Wingdings" pitchFamily="-65" charset="2"/>
              <a:buChar char="§"/>
            </a:pPr>
            <a:r>
              <a:rPr lang="en-US">
                <a:latin typeface="Calibri" pitchFamily="-65" charset="0"/>
              </a:rPr>
              <a:t> …</a:t>
            </a:r>
          </a:p>
          <a:p>
            <a:endParaRPr lang="en-US">
              <a:latin typeface="Calibri" pitchFamily="-65" charset="0"/>
            </a:endParaRPr>
          </a:p>
        </p:txBody>
      </p:sp>
      <p:sp>
        <p:nvSpPr>
          <p:cNvPr id="12" name="Bent-Up Arrow 11"/>
          <p:cNvSpPr/>
          <p:nvPr/>
        </p:nvSpPr>
        <p:spPr>
          <a:xfrm rot="5400000">
            <a:off x="626269" y="3031331"/>
            <a:ext cx="850900" cy="731838"/>
          </a:xfrm>
          <a:prstGeom prst="bentUp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29" name="TextBox 12"/>
          <p:cNvSpPr txBox="1">
            <a:spLocks noChangeArrowheads="1"/>
          </p:cNvSpPr>
          <p:nvPr/>
        </p:nvSpPr>
        <p:spPr bwMode="auto">
          <a:xfrm>
            <a:off x="0" y="6488113"/>
            <a:ext cx="1398588" cy="369887"/>
          </a:xfrm>
          <a:prstGeom prst="rect">
            <a:avLst/>
          </a:prstGeom>
          <a:noFill/>
          <a:ln w="9525">
            <a:noFill/>
            <a:miter lim="800000"/>
            <a:headEnd/>
            <a:tailEnd/>
          </a:ln>
        </p:spPr>
        <p:txBody>
          <a:bodyPr wrap="none">
            <a:prstTxWarp prst="textNoShape">
              <a:avLst/>
            </a:prstTxWarp>
            <a:spAutoFit/>
          </a:bodyPr>
          <a:lstStyle/>
          <a:p>
            <a:r>
              <a:rPr lang="en-US">
                <a:latin typeface="Calibri" pitchFamily="-65" charset="0"/>
              </a:rPr>
              <a:t>Jeff Scargle</a:t>
            </a:r>
          </a:p>
        </p:txBody>
      </p:sp>
      <p:cxnSp>
        <p:nvCxnSpPr>
          <p:cNvPr id="16" name="Straight Arrow Connector 15"/>
          <p:cNvCxnSpPr/>
          <p:nvPr/>
        </p:nvCxnSpPr>
        <p:spPr>
          <a:xfrm rot="5400000" flipH="1" flipV="1">
            <a:off x="3967163" y="5262563"/>
            <a:ext cx="903287" cy="1587"/>
          </a:xfrm>
          <a:prstGeom prst="straightConnector1">
            <a:avLst/>
          </a:prstGeom>
          <a:ln w="38100">
            <a:tailEnd type="diamond"/>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rtlCol="0">
            <a:normAutofit fontScale="90000"/>
          </a:bodyPr>
          <a:lstStyle/>
          <a:p>
            <a:pPr eaLnBrk="1" fontAlgn="auto" hangingPunct="1">
              <a:spcAft>
                <a:spcPts val="0"/>
              </a:spcAft>
              <a:defRPr/>
            </a:pPr>
            <a:r>
              <a:rPr lang="en-US">
                <a:ea typeface="+mj-ea"/>
                <a:cs typeface="+mj-cs"/>
              </a:rPr>
              <a:t>Astronomical Time Series Analysis Issues</a:t>
            </a:r>
          </a:p>
        </p:txBody>
      </p:sp>
      <p:sp>
        <p:nvSpPr>
          <p:cNvPr id="3" name="Content Placeholder 2"/>
          <p:cNvSpPr>
            <a:spLocks noGrp="1"/>
          </p:cNvSpPr>
          <p:nvPr>
            <p:ph idx="1"/>
          </p:nvPr>
        </p:nvSpPr>
        <p:spPr>
          <a:xfrm>
            <a:off x="0" y="1066800"/>
            <a:ext cx="9144000" cy="5791200"/>
          </a:xfrm>
        </p:spPr>
        <p:txBody>
          <a:bodyPr rtlCol="0">
            <a:normAutofit/>
          </a:bodyPr>
          <a:lstStyle/>
          <a:p>
            <a:pPr eaLnBrk="1" fontAlgn="auto" hangingPunct="1">
              <a:spcAft>
                <a:spcPts val="0"/>
              </a:spcAft>
              <a:buClr>
                <a:srgbClr val="FF0000"/>
              </a:buClr>
              <a:buFont typeface="Wingdings" charset="2"/>
              <a:buChar char=""/>
              <a:defRPr/>
            </a:pPr>
            <a:r>
              <a:rPr lang="en-US">
                <a:ea typeface="+mn-ea"/>
                <a:cs typeface="+mn-cs"/>
              </a:rPr>
              <a:t> Uneven Sampling</a:t>
            </a:r>
          </a:p>
          <a:p>
            <a:pPr eaLnBrk="1" fontAlgn="auto" hangingPunct="1">
              <a:spcAft>
                <a:spcPts val="0"/>
              </a:spcAft>
              <a:buClr>
                <a:srgbClr val="FF0000"/>
              </a:buClr>
              <a:buFont typeface="Wingdings" charset="2"/>
              <a:buChar char=""/>
              <a:defRPr/>
            </a:pPr>
            <a:r>
              <a:rPr lang="en-US">
                <a:ea typeface="+mn-ea"/>
                <a:cs typeface="+mn-cs"/>
              </a:rPr>
              <a:t> Data Gaps</a:t>
            </a:r>
          </a:p>
          <a:p>
            <a:pPr eaLnBrk="1" fontAlgn="auto" hangingPunct="1">
              <a:spcAft>
                <a:spcPts val="0"/>
              </a:spcAft>
              <a:buClr>
                <a:srgbClr val="FF0000"/>
              </a:buClr>
              <a:buFont typeface="Wingdings" charset="2"/>
              <a:buChar char=""/>
              <a:defRPr/>
            </a:pPr>
            <a:r>
              <a:rPr lang="en-US">
                <a:ea typeface="+mn-ea"/>
                <a:cs typeface="+mn-cs"/>
              </a:rPr>
              <a:t> Observational Errors</a:t>
            </a:r>
          </a:p>
          <a:p>
            <a:pPr eaLnBrk="1" fontAlgn="auto" hangingPunct="1">
              <a:spcAft>
                <a:spcPts val="0"/>
              </a:spcAft>
              <a:buClr>
                <a:srgbClr val="FF0000"/>
              </a:buClr>
              <a:buFont typeface="Wingdings" charset="2"/>
              <a:buChar char=""/>
              <a:defRPr/>
            </a:pPr>
            <a:r>
              <a:rPr lang="en-US">
                <a:ea typeface="+mn-ea"/>
                <a:cs typeface="+mn-cs"/>
              </a:rPr>
              <a:t> Variable Observational Errors - “heteroskedasticity”  </a:t>
            </a:r>
          </a:p>
          <a:p>
            <a:pPr eaLnBrk="1" fontAlgn="auto" hangingPunct="1">
              <a:spcAft>
                <a:spcPts val="0"/>
              </a:spcAft>
              <a:buClr>
                <a:srgbClr val="FF0000"/>
              </a:buClr>
              <a:buFont typeface="Wingdings" charset="2"/>
              <a:buChar char=""/>
              <a:defRPr/>
            </a:pPr>
            <a:r>
              <a:rPr lang="en-US">
                <a:ea typeface="+mn-ea"/>
                <a:cs typeface="+mn-cs"/>
              </a:rPr>
              <a:t> Exposure Variation</a:t>
            </a:r>
          </a:p>
          <a:p>
            <a:pPr eaLnBrk="1" fontAlgn="auto" hangingPunct="1">
              <a:spcAft>
                <a:spcPts val="0"/>
              </a:spcAft>
              <a:buClr>
                <a:srgbClr val="FF0000"/>
              </a:buClr>
              <a:buFont typeface="Wingdings" charset="2"/>
              <a:buChar char=""/>
              <a:defRPr/>
            </a:pPr>
            <a:r>
              <a:rPr lang="en-US">
                <a:ea typeface="+mn-ea"/>
                <a:cs typeface="+mn-cs"/>
              </a:rPr>
              <a:t> Data Modes: </a:t>
            </a:r>
            <a:r>
              <a:rPr lang="en-US">
                <a:ea typeface="+mn-ea"/>
              </a:rPr>
              <a:t>Events, Bin Counts, Measurements, …</a:t>
            </a:r>
          </a:p>
          <a:p>
            <a:pPr eaLnBrk="1" fontAlgn="auto" hangingPunct="1">
              <a:spcAft>
                <a:spcPts val="0"/>
              </a:spcAft>
              <a:buClr>
                <a:srgbClr val="FF0000"/>
              </a:buClr>
              <a:buFont typeface="Wingdings" charset="2"/>
              <a:buChar char=""/>
              <a:defRPr/>
            </a:pPr>
            <a:r>
              <a:rPr lang="en-US"/>
              <a:t> Background</a:t>
            </a:r>
          </a:p>
          <a:p>
            <a:pPr eaLnBrk="1" fontAlgn="auto" hangingPunct="1">
              <a:spcAft>
                <a:spcPts val="0"/>
              </a:spcAft>
              <a:buClr>
                <a:srgbClr val="FF0000"/>
              </a:buClr>
              <a:buFont typeface="Wingdings" charset="2"/>
              <a:buChar char=""/>
              <a:defRPr/>
            </a:pPr>
            <a:r>
              <a:rPr lang="en-US">
                <a:ea typeface="+mn-ea"/>
              </a:rPr>
              <a:t> Multivariate Time Series</a:t>
            </a:r>
          </a:p>
          <a:p>
            <a:pPr eaLnBrk="1" fontAlgn="auto" hangingPunct="1">
              <a:spcAft>
                <a:spcPts val="0"/>
              </a:spcAft>
              <a:buClr>
                <a:srgbClr val="FF0000"/>
              </a:buClr>
              <a:buFont typeface="Wingdings" charset="2"/>
              <a:buChar char=""/>
              <a:defRPr/>
            </a:pPr>
            <a:r>
              <a:rPr lang="en-US"/>
              <a:t> Data on the Circle</a:t>
            </a:r>
            <a:r>
              <a:rPr lang="en-US">
                <a:ea typeface="+mn-ea"/>
              </a:rPr>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1066800"/>
            <a:ext cx="1690688" cy="461963"/>
          </a:xfrm>
          <a:prstGeom prst="rect">
            <a:avLst/>
          </a:prstGeom>
          <a:noFill/>
        </p:spPr>
        <p:txBody>
          <a:bodyPr wrap="none">
            <a:spAutoFit/>
          </a:bodyPr>
          <a:lstStyle/>
          <a:p>
            <a:pPr fontAlgn="auto">
              <a:spcBef>
                <a:spcPts val="0"/>
              </a:spcBef>
              <a:spcAft>
                <a:spcPts val="0"/>
              </a:spcAft>
              <a:defRPr/>
            </a:pPr>
            <a:r>
              <a:rPr lang="en-US" u="heavy" dirty="0">
                <a:latin typeface="+mn-lt"/>
                <a:ea typeface="+mn-ea"/>
                <a:cs typeface="+mn-cs"/>
              </a:rPr>
              <a:t>Data Mode</a:t>
            </a:r>
          </a:p>
          <a:p>
            <a:pPr fontAlgn="auto">
              <a:spcBef>
                <a:spcPts val="0"/>
              </a:spcBef>
              <a:spcAft>
                <a:spcPts val="0"/>
              </a:spcAft>
              <a:defRPr/>
            </a:pPr>
            <a:endParaRPr lang="en-US" dirty="0">
              <a:latin typeface="+mn-lt"/>
              <a:ea typeface="+mn-ea"/>
              <a:cs typeface="+mn-cs"/>
            </a:endParaRPr>
          </a:p>
        </p:txBody>
      </p:sp>
      <p:sp>
        <p:nvSpPr>
          <p:cNvPr id="31747" name="TextBox 4"/>
          <p:cNvSpPr txBox="1">
            <a:spLocks noChangeArrowheads="1"/>
          </p:cNvSpPr>
          <p:nvPr/>
        </p:nvSpPr>
        <p:spPr bwMode="auto">
          <a:xfrm>
            <a:off x="76200" y="1524000"/>
            <a:ext cx="2312988" cy="1477963"/>
          </a:xfrm>
          <a:prstGeom prst="rect">
            <a:avLst/>
          </a:prstGeom>
          <a:noFill/>
          <a:ln w="9525">
            <a:noFill/>
            <a:miter lim="800000"/>
            <a:headEnd/>
            <a:tailEnd/>
          </a:ln>
        </p:spPr>
        <p:txBody>
          <a:bodyPr wrap="none">
            <a:prstTxWarp prst="textNoShape">
              <a:avLst/>
            </a:prstTxWarp>
            <a:spAutoFit/>
          </a:bodyPr>
          <a:lstStyle/>
          <a:p>
            <a:pPr>
              <a:buClr>
                <a:srgbClr val="FF0000"/>
              </a:buClr>
              <a:buSzPct val="100000"/>
              <a:buFont typeface="Wingdings" pitchFamily="-65" charset="2"/>
              <a:buChar char="§"/>
            </a:pPr>
            <a:r>
              <a:rPr lang="en-US">
                <a:latin typeface="Calibri" pitchFamily="-65" charset="0"/>
              </a:rPr>
              <a:t> Photon events</a:t>
            </a:r>
          </a:p>
          <a:p>
            <a:pPr>
              <a:buClr>
                <a:srgbClr val="FF0000"/>
              </a:buClr>
              <a:buSzPct val="100000"/>
              <a:buFont typeface="Wingdings" pitchFamily="-65" charset="2"/>
              <a:buChar char="§"/>
            </a:pPr>
            <a:r>
              <a:rPr lang="en-US">
                <a:latin typeface="Calibri" pitchFamily="-65" charset="0"/>
              </a:rPr>
              <a:t> Time-to-Spill</a:t>
            </a:r>
          </a:p>
          <a:p>
            <a:pPr>
              <a:buClr>
                <a:srgbClr val="FF0000"/>
              </a:buClr>
              <a:buSzPct val="100000"/>
              <a:buFont typeface="Wingdings" pitchFamily="-65" charset="2"/>
              <a:buChar char="§"/>
            </a:pPr>
            <a:r>
              <a:rPr lang="en-US">
                <a:latin typeface="Calibri" pitchFamily="-65" charset="0"/>
              </a:rPr>
              <a:t> Counts in bins</a:t>
            </a:r>
          </a:p>
          <a:p>
            <a:pPr>
              <a:buClr>
                <a:srgbClr val="FF0000"/>
              </a:buClr>
              <a:buSzPct val="100000"/>
              <a:buFont typeface="Wingdings" pitchFamily="-65" charset="2"/>
              <a:buChar char="§"/>
            </a:pPr>
            <a:r>
              <a:rPr lang="en-US">
                <a:latin typeface="Calibri" pitchFamily="-65" charset="0"/>
              </a:rPr>
              <a:t> Flux measurements</a:t>
            </a:r>
          </a:p>
          <a:p>
            <a:pPr>
              <a:buClr>
                <a:srgbClr val="FF0000"/>
              </a:buClr>
              <a:buSzPct val="100000"/>
              <a:buFont typeface="Wingdings" pitchFamily="-65" charset="2"/>
              <a:buChar char="§"/>
            </a:pPr>
            <a:r>
              <a:rPr lang="en-US">
                <a:latin typeface="Calibri" pitchFamily="-65" charset="0"/>
              </a:rPr>
              <a:t> Any Mode/Sampling!</a:t>
            </a:r>
          </a:p>
          <a:p>
            <a:endParaRPr lang="en-US">
              <a:latin typeface="Calibri" pitchFamily="-65" charset="0"/>
            </a:endParaRPr>
          </a:p>
        </p:txBody>
      </p:sp>
      <p:sp>
        <p:nvSpPr>
          <p:cNvPr id="7" name="Rectangle 6"/>
          <p:cNvSpPr/>
          <p:nvPr/>
        </p:nvSpPr>
        <p:spPr>
          <a:xfrm>
            <a:off x="2438400" y="2133600"/>
            <a:ext cx="3800475" cy="2592388"/>
          </a:xfrm>
          <a:prstGeom prst="rect">
            <a:avLst/>
          </a:prstGeom>
          <a:noFill/>
          <a:ln w="57150" cmpd="sng"/>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49" name="TextBox 7"/>
          <p:cNvSpPr txBox="1">
            <a:spLocks noChangeArrowheads="1"/>
          </p:cNvSpPr>
          <p:nvPr/>
        </p:nvSpPr>
        <p:spPr bwMode="auto">
          <a:xfrm>
            <a:off x="2459038" y="2514600"/>
            <a:ext cx="3789362" cy="1754188"/>
          </a:xfrm>
          <a:prstGeom prst="rect">
            <a:avLst/>
          </a:prstGeom>
          <a:noFill/>
          <a:ln w="9525">
            <a:noFill/>
            <a:miter lim="800000"/>
            <a:headEnd/>
            <a:tailEnd/>
          </a:ln>
        </p:spPr>
        <p:txBody>
          <a:bodyPr wrap="none">
            <a:prstTxWarp prst="textNoShape">
              <a:avLst/>
            </a:prstTxWarp>
            <a:spAutoFit/>
          </a:bodyPr>
          <a:lstStyle/>
          <a:p>
            <a:pPr algn="ctr"/>
            <a:r>
              <a:rPr lang="en-US" sz="3600">
                <a:latin typeface="Calibri" pitchFamily="-65" charset="0"/>
              </a:rPr>
              <a:t>Universal </a:t>
            </a:r>
          </a:p>
          <a:p>
            <a:pPr algn="ctr"/>
            <a:r>
              <a:rPr lang="en-US" sz="3600">
                <a:latin typeface="Calibri" pitchFamily="-65" charset="0"/>
              </a:rPr>
              <a:t>Time Series </a:t>
            </a:r>
          </a:p>
          <a:p>
            <a:pPr algn="ctr"/>
            <a:r>
              <a:rPr lang="en-US" sz="3600">
                <a:latin typeface="Calibri" pitchFamily="-65" charset="0"/>
              </a:rPr>
              <a:t>Analysis Machine</a:t>
            </a:r>
          </a:p>
        </p:txBody>
      </p:sp>
      <p:sp>
        <p:nvSpPr>
          <p:cNvPr id="9" name="TextBox 8"/>
          <p:cNvSpPr txBox="1"/>
          <p:nvPr/>
        </p:nvSpPr>
        <p:spPr>
          <a:xfrm>
            <a:off x="2590800" y="5629870"/>
            <a:ext cx="3648592" cy="923330"/>
          </a:xfrm>
          <a:prstGeom prst="rect">
            <a:avLst/>
          </a:prstGeom>
          <a:noFill/>
        </p:spPr>
        <p:txBody>
          <a:bodyPr wrap="none">
            <a:spAutoFit/>
          </a:bodyPr>
          <a:lstStyle/>
          <a:p>
            <a:pPr algn="ctr" fontAlgn="auto">
              <a:spcBef>
                <a:spcPts val="0"/>
              </a:spcBef>
              <a:spcAft>
                <a:spcPts val="0"/>
              </a:spcAft>
              <a:defRPr/>
            </a:pPr>
            <a:r>
              <a:rPr lang="en-US" dirty="0">
                <a:effectLst>
                  <a:glow rad="50800">
                    <a:srgbClr val="FF0000">
                      <a:alpha val="22000"/>
                    </a:srgbClr>
                  </a:glow>
                </a:effectLst>
                <a:latin typeface="+mn-lt"/>
                <a:ea typeface="+mn-ea"/>
                <a:cs typeface="+mn-cs"/>
              </a:rPr>
              <a:t>Extension of </a:t>
            </a:r>
            <a:r>
              <a:rPr lang="en-US" dirty="0" err="1">
                <a:effectLst>
                  <a:glow rad="50800">
                    <a:srgbClr val="FF0000">
                      <a:alpha val="22000"/>
                    </a:srgbClr>
                  </a:glow>
                </a:effectLst>
                <a:latin typeface="+mn-lt"/>
                <a:ea typeface="+mn-ea"/>
                <a:cs typeface="+mn-cs"/>
              </a:rPr>
              <a:t>Edelson</a:t>
            </a:r>
            <a:r>
              <a:rPr lang="en-US" dirty="0">
                <a:effectLst>
                  <a:glow rad="50800">
                    <a:srgbClr val="FF0000">
                      <a:alpha val="22000"/>
                    </a:srgbClr>
                  </a:glow>
                </a:effectLst>
                <a:latin typeface="+mn-lt"/>
                <a:ea typeface="+mn-ea"/>
                <a:cs typeface="+mn-cs"/>
              </a:rPr>
              <a:t> &amp; </a:t>
            </a:r>
            <a:r>
              <a:rPr lang="en-US" dirty="0" err="1">
                <a:effectLst>
                  <a:glow rad="50800">
                    <a:srgbClr val="FF0000">
                      <a:alpha val="22000"/>
                    </a:srgbClr>
                  </a:glow>
                </a:effectLst>
                <a:latin typeface="+mn-lt"/>
                <a:ea typeface="+mn-ea"/>
                <a:cs typeface="+mn-cs"/>
              </a:rPr>
              <a:t>Krolik</a:t>
            </a:r>
            <a:r>
              <a:rPr lang="en-US" dirty="0">
                <a:effectLst>
                  <a:glow rad="50800">
                    <a:srgbClr val="FF0000">
                      <a:alpha val="22000"/>
                    </a:srgbClr>
                  </a:glow>
                </a:effectLst>
                <a:latin typeface="+mn-lt"/>
                <a:ea typeface="+mn-ea"/>
                <a:cs typeface="+mn-cs"/>
              </a:rPr>
              <a:t> </a:t>
            </a:r>
          </a:p>
          <a:p>
            <a:pPr algn="ctr" fontAlgn="auto">
              <a:spcBef>
                <a:spcPts val="0"/>
              </a:spcBef>
              <a:spcAft>
                <a:spcPts val="0"/>
              </a:spcAft>
              <a:defRPr/>
            </a:pPr>
            <a:r>
              <a:rPr lang="en-US" dirty="0">
                <a:effectLst>
                  <a:glow rad="50800">
                    <a:srgbClr val="FF0000">
                      <a:alpha val="22000"/>
                    </a:srgbClr>
                  </a:glow>
                </a:effectLst>
                <a:latin typeface="+mn-lt"/>
                <a:ea typeface="+mn-ea"/>
                <a:cs typeface="+mn-cs"/>
              </a:rPr>
              <a:t>Algorithm for Correlation Function </a:t>
            </a:r>
          </a:p>
          <a:p>
            <a:pPr algn="ctr" fontAlgn="auto">
              <a:spcBef>
                <a:spcPts val="0"/>
              </a:spcBef>
              <a:spcAft>
                <a:spcPts val="0"/>
              </a:spcAft>
              <a:defRPr/>
            </a:pPr>
            <a:r>
              <a:rPr lang="en-US" dirty="0">
                <a:effectLst>
                  <a:glow rad="50800">
                    <a:srgbClr val="FF0000">
                      <a:alpha val="22000"/>
                    </a:srgbClr>
                  </a:glow>
                </a:effectLst>
                <a:latin typeface="+mn-lt"/>
                <a:ea typeface="+mn-ea"/>
                <a:cs typeface="+mn-cs"/>
              </a:rPr>
              <a:t>of Unevenly Sampled Data</a:t>
            </a:r>
          </a:p>
        </p:txBody>
      </p:sp>
      <p:sp>
        <p:nvSpPr>
          <p:cNvPr id="31751" name="TextBox 9"/>
          <p:cNvSpPr txBox="1">
            <a:spLocks noChangeArrowheads="1"/>
          </p:cNvSpPr>
          <p:nvPr/>
        </p:nvSpPr>
        <p:spPr bwMode="auto">
          <a:xfrm>
            <a:off x="6248400" y="1752600"/>
            <a:ext cx="3224213" cy="3140075"/>
          </a:xfrm>
          <a:prstGeom prst="rect">
            <a:avLst/>
          </a:prstGeom>
          <a:noFill/>
          <a:ln w="9525">
            <a:noFill/>
            <a:miter lim="800000"/>
            <a:headEnd/>
            <a:tailEnd/>
          </a:ln>
        </p:spPr>
        <p:txBody>
          <a:bodyPr wrap="none">
            <a:prstTxWarp prst="textNoShape">
              <a:avLst/>
            </a:prstTxWarp>
            <a:spAutoFit/>
          </a:bodyPr>
          <a:lstStyle/>
          <a:p>
            <a:pPr>
              <a:buClr>
                <a:srgbClr val="FF0000"/>
              </a:buClr>
              <a:buSzPct val="100000"/>
            </a:pPr>
            <a:r>
              <a:rPr lang="en-US">
                <a:latin typeface="Calibri" pitchFamily="-65" charset="0"/>
              </a:rPr>
              <a:t> </a:t>
            </a:r>
            <a:r>
              <a:rPr lang="en-US" sz="3600">
                <a:latin typeface="Calibri" pitchFamily="-65" charset="0"/>
              </a:rPr>
              <a:t>Cross-</a:t>
            </a:r>
          </a:p>
          <a:p>
            <a:pPr>
              <a:buClr>
                <a:srgbClr val="FF0000"/>
              </a:buClr>
              <a:buSzPct val="100000"/>
              <a:buFont typeface="Wingdings" pitchFamily="-65" charset="2"/>
              <a:buChar char="§"/>
            </a:pPr>
            <a:r>
              <a:rPr lang="en-US">
                <a:latin typeface="Calibri" pitchFamily="-65" charset="0"/>
              </a:rPr>
              <a:t> Correlation Function</a:t>
            </a:r>
          </a:p>
          <a:p>
            <a:pPr>
              <a:buClr>
                <a:srgbClr val="FF0000"/>
              </a:buClr>
              <a:buSzPct val="100000"/>
              <a:buFont typeface="Wingdings" pitchFamily="-65" charset="2"/>
              <a:buChar char="§"/>
            </a:pPr>
            <a:r>
              <a:rPr lang="en-US">
                <a:latin typeface="Calibri" pitchFamily="-65" charset="0"/>
              </a:rPr>
              <a:t> Fourier Power Spectrum</a:t>
            </a:r>
          </a:p>
          <a:p>
            <a:pPr>
              <a:buClr>
                <a:srgbClr val="FF0000"/>
              </a:buClr>
              <a:buSzPct val="100000"/>
              <a:buFont typeface="Wingdings" pitchFamily="-65" charset="2"/>
              <a:buChar char="§"/>
            </a:pPr>
            <a:r>
              <a:rPr lang="en-US">
                <a:latin typeface="Calibri" pitchFamily="-65" charset="0"/>
              </a:rPr>
              <a:t> Fourier Phase Spectrum</a:t>
            </a:r>
          </a:p>
          <a:p>
            <a:pPr>
              <a:buClr>
                <a:srgbClr val="FF0000"/>
              </a:buClr>
              <a:buSzPct val="100000"/>
              <a:buFont typeface="Wingdings" pitchFamily="-65" charset="2"/>
              <a:buChar char="§"/>
            </a:pPr>
            <a:r>
              <a:rPr lang="en-US">
                <a:latin typeface="Calibri" pitchFamily="-65" charset="0"/>
              </a:rPr>
              <a:t> Wavelet scalgram</a:t>
            </a:r>
          </a:p>
          <a:p>
            <a:pPr>
              <a:buClr>
                <a:srgbClr val="FF0000"/>
              </a:buClr>
              <a:buSzPct val="100000"/>
              <a:buFont typeface="Wingdings" pitchFamily="-65" charset="2"/>
              <a:buChar char="§"/>
            </a:pPr>
            <a:r>
              <a:rPr lang="en-US">
                <a:latin typeface="Calibri" pitchFamily="-65" charset="0"/>
              </a:rPr>
              <a:t> Wavelet scaleogram</a:t>
            </a:r>
          </a:p>
          <a:p>
            <a:pPr>
              <a:buClr>
                <a:srgbClr val="FF0000"/>
              </a:buClr>
              <a:buSzPct val="100000"/>
              <a:buFont typeface="Wingdings" pitchFamily="-65" charset="2"/>
              <a:buChar char="§"/>
            </a:pPr>
            <a:r>
              <a:rPr lang="en-US">
                <a:latin typeface="Calibri" pitchFamily="-65" charset="0"/>
              </a:rPr>
              <a:t> Structure Function</a:t>
            </a:r>
          </a:p>
          <a:p>
            <a:pPr>
              <a:buClr>
                <a:srgbClr val="FF0000"/>
              </a:buClr>
              <a:buSzPct val="100000"/>
              <a:buFont typeface="Wingdings" pitchFamily="-65" charset="2"/>
              <a:buChar char="§"/>
            </a:pPr>
            <a:r>
              <a:rPr lang="en-US">
                <a:latin typeface="Calibri" pitchFamily="-65" charset="0"/>
              </a:rPr>
              <a:t> Time-Frequency Distribution</a:t>
            </a:r>
          </a:p>
          <a:p>
            <a:pPr>
              <a:buClr>
                <a:srgbClr val="FF0000"/>
              </a:buClr>
              <a:buSzPct val="100000"/>
              <a:buFont typeface="Wingdings" pitchFamily="-65" charset="2"/>
              <a:buChar char="§"/>
            </a:pPr>
            <a:r>
              <a:rPr lang="en-US">
                <a:latin typeface="Calibri" pitchFamily="-65" charset="0"/>
              </a:rPr>
              <a:t> Time-Scale Distribution</a:t>
            </a:r>
          </a:p>
          <a:p>
            <a:pPr>
              <a:buClr>
                <a:srgbClr val="FF0000"/>
              </a:buClr>
              <a:buSzPct val="100000"/>
              <a:buFont typeface="Wingdings" pitchFamily="-65" charset="2"/>
              <a:buChar char="§"/>
            </a:pPr>
            <a:r>
              <a:rPr lang="en-US">
                <a:latin typeface="Calibri" pitchFamily="-65" charset="0"/>
              </a:rPr>
              <a:t> …</a:t>
            </a:r>
          </a:p>
          <a:p>
            <a:endParaRPr lang="en-US">
              <a:latin typeface="Calibri" pitchFamily="-65" charset="0"/>
            </a:endParaRPr>
          </a:p>
        </p:txBody>
      </p:sp>
      <p:sp>
        <p:nvSpPr>
          <p:cNvPr id="31752" name="TextBox 12"/>
          <p:cNvSpPr txBox="1">
            <a:spLocks noChangeArrowheads="1"/>
          </p:cNvSpPr>
          <p:nvPr/>
        </p:nvSpPr>
        <p:spPr bwMode="auto">
          <a:xfrm>
            <a:off x="0" y="6488113"/>
            <a:ext cx="1398588" cy="369887"/>
          </a:xfrm>
          <a:prstGeom prst="rect">
            <a:avLst/>
          </a:prstGeom>
          <a:noFill/>
          <a:ln w="9525">
            <a:noFill/>
            <a:miter lim="800000"/>
            <a:headEnd/>
            <a:tailEnd/>
          </a:ln>
        </p:spPr>
        <p:txBody>
          <a:bodyPr wrap="none">
            <a:prstTxWarp prst="textNoShape">
              <a:avLst/>
            </a:prstTxWarp>
            <a:spAutoFit/>
          </a:bodyPr>
          <a:lstStyle/>
          <a:p>
            <a:r>
              <a:rPr lang="en-US">
                <a:latin typeface="Calibri" pitchFamily="-65" charset="0"/>
              </a:rPr>
              <a:t>Jeff Scargle</a:t>
            </a:r>
          </a:p>
        </p:txBody>
      </p:sp>
      <p:cxnSp>
        <p:nvCxnSpPr>
          <p:cNvPr id="16" name="Straight Arrow Connector 15"/>
          <p:cNvCxnSpPr/>
          <p:nvPr/>
        </p:nvCxnSpPr>
        <p:spPr>
          <a:xfrm rot="5400000" flipH="1" flipV="1">
            <a:off x="3892550" y="5262563"/>
            <a:ext cx="903287" cy="1588"/>
          </a:xfrm>
          <a:prstGeom prst="straightConnector1">
            <a:avLst/>
          </a:prstGeom>
          <a:ln w="38100">
            <a:tailEnd type="diamond"/>
          </a:ln>
        </p:spPr>
        <p:style>
          <a:lnRef idx="2">
            <a:schemeClr val="accent1"/>
          </a:lnRef>
          <a:fillRef idx="0">
            <a:schemeClr val="accent1"/>
          </a:fillRef>
          <a:effectRef idx="1">
            <a:schemeClr val="accent1"/>
          </a:effectRef>
          <a:fontRef idx="minor">
            <a:schemeClr val="tx1"/>
          </a:fontRef>
        </p:style>
      </p:cxnSp>
      <p:sp>
        <p:nvSpPr>
          <p:cNvPr id="31754" name="TextBox 14"/>
          <p:cNvSpPr txBox="1">
            <a:spLocks noChangeArrowheads="1"/>
          </p:cNvSpPr>
          <p:nvPr/>
        </p:nvSpPr>
        <p:spPr bwMode="auto">
          <a:xfrm>
            <a:off x="149225" y="4570413"/>
            <a:ext cx="2312988" cy="1477962"/>
          </a:xfrm>
          <a:prstGeom prst="rect">
            <a:avLst/>
          </a:prstGeom>
          <a:noFill/>
          <a:ln w="9525">
            <a:noFill/>
            <a:miter lim="800000"/>
            <a:headEnd/>
            <a:tailEnd/>
          </a:ln>
        </p:spPr>
        <p:txBody>
          <a:bodyPr wrap="none">
            <a:prstTxWarp prst="textNoShape">
              <a:avLst/>
            </a:prstTxWarp>
            <a:spAutoFit/>
          </a:bodyPr>
          <a:lstStyle/>
          <a:p>
            <a:pPr>
              <a:buClr>
                <a:srgbClr val="FF0000"/>
              </a:buClr>
              <a:buSzPct val="100000"/>
              <a:buFont typeface="Wingdings" pitchFamily="-65" charset="2"/>
              <a:buChar char="§"/>
            </a:pPr>
            <a:r>
              <a:rPr lang="en-US">
                <a:latin typeface="Calibri" pitchFamily="-65" charset="0"/>
              </a:rPr>
              <a:t> Photon events</a:t>
            </a:r>
          </a:p>
          <a:p>
            <a:pPr>
              <a:buClr>
                <a:srgbClr val="FF0000"/>
              </a:buClr>
              <a:buSzPct val="100000"/>
              <a:buFont typeface="Wingdings" pitchFamily="-65" charset="2"/>
              <a:buChar char="§"/>
            </a:pPr>
            <a:r>
              <a:rPr lang="en-US">
                <a:latin typeface="Calibri" pitchFamily="-65" charset="0"/>
              </a:rPr>
              <a:t> Time-to-Spill</a:t>
            </a:r>
          </a:p>
          <a:p>
            <a:pPr>
              <a:buClr>
                <a:srgbClr val="FF0000"/>
              </a:buClr>
              <a:buSzPct val="100000"/>
              <a:buFont typeface="Wingdings" pitchFamily="-65" charset="2"/>
              <a:buChar char="§"/>
            </a:pPr>
            <a:r>
              <a:rPr lang="en-US">
                <a:latin typeface="Calibri" pitchFamily="-65" charset="0"/>
              </a:rPr>
              <a:t> Counts in bins</a:t>
            </a:r>
          </a:p>
          <a:p>
            <a:pPr>
              <a:buClr>
                <a:srgbClr val="FF0000"/>
              </a:buClr>
              <a:buSzPct val="100000"/>
              <a:buFont typeface="Wingdings" pitchFamily="-65" charset="2"/>
              <a:buChar char="§"/>
            </a:pPr>
            <a:r>
              <a:rPr lang="en-US">
                <a:latin typeface="Calibri" pitchFamily="-65" charset="0"/>
              </a:rPr>
              <a:t> Flux measurements</a:t>
            </a:r>
          </a:p>
          <a:p>
            <a:pPr>
              <a:buClr>
                <a:srgbClr val="FF0000"/>
              </a:buClr>
              <a:buSzPct val="100000"/>
              <a:buFont typeface="Wingdings" pitchFamily="-65" charset="2"/>
              <a:buChar char="§"/>
            </a:pPr>
            <a:r>
              <a:rPr lang="en-US">
                <a:latin typeface="Calibri" pitchFamily="-65" charset="0"/>
              </a:rPr>
              <a:t> Any Mode/Sampling!</a:t>
            </a:r>
          </a:p>
          <a:p>
            <a:endParaRPr lang="en-US">
              <a:latin typeface="Calibri" pitchFamily="-65" charset="0"/>
            </a:endParaRPr>
          </a:p>
        </p:txBody>
      </p:sp>
      <p:sp>
        <p:nvSpPr>
          <p:cNvPr id="18" name="Bent-Up Arrow 17"/>
          <p:cNvSpPr/>
          <p:nvPr/>
        </p:nvSpPr>
        <p:spPr>
          <a:xfrm rot="5400000">
            <a:off x="626364" y="3031236"/>
            <a:ext cx="850392" cy="731520"/>
          </a:xfrm>
          <a:prstGeom prst="bentUpArrow">
            <a:avLst/>
          </a:prstGeom>
          <a:effectLst>
            <a:outerShdw blurRad="40000" dist="23000" dir="5400000" rotWithShape="0">
              <a:srgbClr val="000000">
                <a:alpha val="35000"/>
              </a:srgbClr>
            </a:outerShdw>
            <a:reflection dir="5400000" sy="-100000" algn="bl" rotWithShape="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56" name="TextBox 18"/>
          <p:cNvSpPr txBox="1">
            <a:spLocks noChangeArrowheads="1"/>
          </p:cNvSpPr>
          <p:nvPr/>
        </p:nvSpPr>
        <p:spPr bwMode="auto">
          <a:xfrm>
            <a:off x="149225" y="3636963"/>
            <a:ext cx="2073275" cy="369887"/>
          </a:xfrm>
          <a:prstGeom prst="rect">
            <a:avLst/>
          </a:prstGeom>
          <a:noFill/>
          <a:ln w="9525">
            <a:noFill/>
            <a:miter lim="800000"/>
            <a:headEnd/>
            <a:tailEnd/>
          </a:ln>
        </p:spPr>
        <p:txBody>
          <a:bodyPr wrap="none">
            <a:prstTxWarp prst="textNoShape">
              <a:avLst/>
            </a:prstTxWarp>
            <a:spAutoFit/>
          </a:bodyPr>
          <a:lstStyle/>
          <a:p>
            <a:r>
              <a:rPr lang="en-US" b="1" i="1">
                <a:solidFill>
                  <a:srgbClr val="FF0000"/>
                </a:solidFill>
                <a:latin typeface="Calibri" pitchFamily="-65" charset="0"/>
              </a:rPr>
              <a:t>any combination</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kepler_1926.jpg"/>
          <p:cNvPicPr>
            <a:picLocks noChangeAspect="1"/>
          </p:cNvPicPr>
          <p:nvPr/>
        </p:nvPicPr>
        <p:blipFill>
          <a:blip r:embed="rId2"/>
          <a:stretch>
            <a:fillRect/>
          </a:stretch>
        </p:blipFill>
        <p:spPr>
          <a:xfrm>
            <a:off x="0" y="152400"/>
            <a:ext cx="9144000" cy="6858000"/>
          </a:xfrm>
          <a:prstGeom prst="rect">
            <a:avLst/>
          </a:prstGeom>
        </p:spPr>
      </p:pic>
      <p:sp>
        <p:nvSpPr>
          <p:cNvPr id="4" name="Rectangle 3"/>
          <p:cNvSpPr/>
          <p:nvPr/>
        </p:nvSpPr>
        <p:spPr>
          <a:xfrm>
            <a:off x="457200" y="-237530"/>
            <a:ext cx="9144000" cy="923330"/>
          </a:xfrm>
          <a:prstGeom prst="rect">
            <a:avLst/>
          </a:prstGeom>
        </p:spPr>
        <p:txBody>
          <a:bodyPr wrap="square">
            <a:spAutoFit/>
          </a:bodyPr>
          <a:lstStyle/>
          <a:p>
            <a:endParaRPr lang="en-US" smtClean="0"/>
          </a:p>
          <a:p>
            <a:r>
              <a:rPr lang="en-US" smtClean="0"/>
              <a:t> </a:t>
            </a:r>
            <a:r>
              <a:rPr lang="en-US" b="1" smtClean="0"/>
              <a:t>Kepler observations of rapid optical variability in the BL Lac object W2R1926+42 </a:t>
            </a:r>
          </a:p>
          <a:p>
            <a:r>
              <a:rPr lang="en-US" smtClean="0"/>
              <a:t>R. Edelson, R. Mushotzky, S. Vaughan, J. Scargle, P. Gandhi, M. Malkan, W. Baumgartner  </a:t>
            </a: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kepler_1926_sp_0.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8"/>
            <a:ext cx="8229600" cy="1143000"/>
          </a:xfrm>
        </p:spPr>
        <p:txBody>
          <a:bodyPr/>
          <a:lstStyle/>
          <a:p>
            <a:endParaRPr lang="en-US"/>
          </a:p>
        </p:txBody>
      </p:sp>
      <p:sp>
        <p:nvSpPr>
          <p:cNvPr id="3" name="Content Placeholder 2"/>
          <p:cNvSpPr>
            <a:spLocks noGrp="1"/>
          </p:cNvSpPr>
          <p:nvPr>
            <p:ph idx="1"/>
          </p:nvPr>
        </p:nvSpPr>
        <p:spPr>
          <a:xfrm>
            <a:off x="457200" y="1905000"/>
            <a:ext cx="8229600" cy="4525963"/>
          </a:xfrm>
        </p:spPr>
        <p:txBody>
          <a:bodyPr/>
          <a:lstStyle/>
          <a:p>
            <a:endParaRPr lang="en-US"/>
          </a:p>
        </p:txBody>
      </p:sp>
      <p:pic>
        <p:nvPicPr>
          <p:cNvPr id="4" name="Picture 3"/>
          <p:cNvPicPr>
            <a:picLocks noChangeAspect="1"/>
          </p:cNvPicPr>
          <p:nvPr/>
        </p:nvPicPr>
        <p:blipFill>
          <a:blip r:embed="rId2"/>
          <a:stretch>
            <a:fillRect/>
          </a:stretch>
        </p:blipFill>
        <p:spPr>
          <a:xfrm>
            <a:off x="0" y="3016968"/>
            <a:ext cx="9144000" cy="4145832"/>
          </a:xfrm>
          <a:prstGeom prst="rect">
            <a:avLst/>
          </a:prstGeom>
        </p:spPr>
      </p:pic>
      <p:pic>
        <p:nvPicPr>
          <p:cNvPr id="5" name="Picture 4"/>
          <p:cNvPicPr>
            <a:picLocks noChangeAspect="1"/>
          </p:cNvPicPr>
          <p:nvPr/>
        </p:nvPicPr>
        <p:blipFill>
          <a:blip r:embed="rId3"/>
          <a:stretch>
            <a:fillRect/>
          </a:stretch>
        </p:blipFill>
        <p:spPr>
          <a:xfrm>
            <a:off x="0" y="-1106106"/>
            <a:ext cx="9144000" cy="415410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TextBox 8"/>
          <p:cNvSpPr txBox="1">
            <a:spLocks noChangeArrowheads="1"/>
          </p:cNvSpPr>
          <p:nvPr/>
        </p:nvSpPr>
        <p:spPr bwMode="auto">
          <a:xfrm>
            <a:off x="838200" y="1086683"/>
            <a:ext cx="7239000" cy="4247317"/>
          </a:xfrm>
          <a:prstGeom prst="rect">
            <a:avLst/>
          </a:prstGeom>
          <a:noFill/>
          <a:ln w="9525">
            <a:noFill/>
            <a:miter lim="800000"/>
            <a:headEnd/>
            <a:tailEnd/>
          </a:ln>
        </p:spPr>
        <p:txBody>
          <a:bodyPr>
            <a:prstTxWarp prst="textNoShape">
              <a:avLst/>
            </a:prstTxWarp>
            <a:spAutoFit/>
          </a:bodyPr>
          <a:lstStyle/>
          <a:p>
            <a:pPr algn="ctr"/>
            <a:r>
              <a:rPr lang="en-US" sz="3600" smtClean="0"/>
              <a:t>Solar Cycle Variability and </a:t>
            </a:r>
          </a:p>
          <a:p>
            <a:pPr algn="ctr"/>
            <a:r>
              <a:rPr lang="en-US" sz="3600" smtClean="0"/>
              <a:t>Surface Diﬀerential Rotation from </a:t>
            </a:r>
          </a:p>
          <a:p>
            <a:pPr algn="ctr"/>
            <a:r>
              <a:rPr lang="en-US" sz="3600" smtClean="0"/>
              <a:t>Ca II K-Line Time Series Data</a:t>
            </a:r>
          </a:p>
          <a:p>
            <a:endParaRPr lang="en-US" sz="3600" smtClean="0"/>
          </a:p>
          <a:p>
            <a:pPr algn="ctr"/>
            <a:r>
              <a:rPr lang="en-US" sz="2400" b="1" i="1">
                <a:latin typeface="Calibri" pitchFamily="-65" charset="0"/>
              </a:rPr>
              <a:t>Jeff Scargle, Ames Research Center</a:t>
            </a:r>
          </a:p>
          <a:p>
            <a:pPr algn="ctr"/>
            <a:r>
              <a:rPr lang="en-US" sz="2400" b="1" i="1">
                <a:latin typeface="Calibri" pitchFamily="-65" charset="0"/>
              </a:rPr>
              <a:t>Stephen Keil, National Solar Observatory</a:t>
            </a:r>
          </a:p>
          <a:p>
            <a:pPr algn="ctr"/>
            <a:r>
              <a:rPr lang="en-US" sz="2400" b="1" i="1">
                <a:latin typeface="Calibri" pitchFamily="-65" charset="0"/>
              </a:rPr>
              <a:t>Pete Worden, Ames Research Center</a:t>
            </a:r>
          </a:p>
          <a:p>
            <a:endParaRPr lang="en-US" b="1">
              <a:latin typeface="Calibri" pitchFamily="-65" charset="0"/>
            </a:endParaRPr>
          </a:p>
          <a:p>
            <a:r>
              <a:rPr lang="en-US" smtClean="0">
                <a:latin typeface="Calibri" pitchFamily="-65" charset="0"/>
              </a:rPr>
              <a:t>			Submitted to Astrophysical Journal</a:t>
            </a:r>
            <a:endParaRPr lang="en-US">
              <a:latin typeface="Calibri" pitchFamily="-65" charset="0"/>
            </a:endParaRPr>
          </a:p>
          <a:p>
            <a:endParaRPr lang="en-US">
              <a:latin typeface="Calibri" pitchFamily="-65" charset="0"/>
            </a:endParaRPr>
          </a:p>
          <a:p>
            <a:pPr algn="ctr"/>
            <a:endParaRPr lang="en-US">
              <a:latin typeface="Calibri" pitchFamily="-65"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76200"/>
            <a:ext cx="8229600" cy="1143000"/>
          </a:xfrm>
        </p:spPr>
        <p:txBody>
          <a:bodyPr/>
          <a:lstStyle/>
          <a:p>
            <a:r>
              <a:rPr lang="en-US" sz="4000" smtClean="0">
                <a:latin typeface="Times New Roman" pitchFamily="-65" charset="0"/>
              </a:rPr>
              <a:t>Ca II K-line Monitoring Program</a:t>
            </a:r>
          </a:p>
        </p:txBody>
      </p:sp>
      <p:sp>
        <p:nvSpPr>
          <p:cNvPr id="14339" name="Content Placeholder 2"/>
          <p:cNvSpPr>
            <a:spLocks noGrp="1"/>
          </p:cNvSpPr>
          <p:nvPr>
            <p:ph idx="1"/>
          </p:nvPr>
        </p:nvSpPr>
        <p:spPr>
          <a:xfrm>
            <a:off x="228600" y="1295400"/>
            <a:ext cx="8686800" cy="5257800"/>
          </a:xfrm>
        </p:spPr>
        <p:txBody>
          <a:bodyPr/>
          <a:lstStyle/>
          <a:p>
            <a:r>
              <a:rPr lang="en-US" smtClean="0"/>
              <a:t>National Solar Observatory/Sacramento Peak disk-integrated Calcium II K-line data</a:t>
            </a:r>
          </a:p>
          <a:p>
            <a:r>
              <a:rPr lang="en-US" smtClean="0"/>
              <a:t>November 1976 – December 2012</a:t>
            </a:r>
          </a:p>
          <a:p>
            <a:r>
              <a:rPr lang="en-US" smtClean="0"/>
              <a:t>Data: </a:t>
            </a:r>
            <a:r>
              <a:rPr lang="en-US" smtClean="0">
                <a:hlinkClick r:id="rId2"/>
              </a:rPr>
              <a:t>http://nsosp.nso.edu/data/cak_mon.html</a:t>
            </a:r>
            <a:endParaRPr lang="en-US" smtClean="0"/>
          </a:p>
          <a:p>
            <a:r>
              <a:rPr lang="en-US" smtClean="0"/>
              <a:t>Keil, Henry and Fleck, Synoptic Solar Physics, ASP Conference Series (1998</a:t>
            </a:r>
            <a:r>
              <a:rPr lang="en-US" sz="2600" smtClean="0"/>
              <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smtClean="0"/>
          </a:p>
        </p:txBody>
      </p:sp>
      <p:pic>
        <p:nvPicPr>
          <p:cNvPr id="16387" name="Content Placeholder 3" descr="donahue_keil_2.gif"/>
          <p:cNvPicPr>
            <a:picLocks noGrp="1" noChangeAspect="1"/>
          </p:cNvPicPr>
          <p:nvPr>
            <p:ph idx="1"/>
          </p:nvPr>
        </p:nvPicPr>
        <p:blipFill>
          <a:blip r:embed="rId2"/>
          <a:srcRect/>
          <a:stretch>
            <a:fillRect/>
          </a:stretch>
        </p:blipFill>
        <p:spPr>
          <a:xfrm>
            <a:off x="0" y="0"/>
            <a:ext cx="9296400" cy="1394460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fontScale="90000"/>
          </a:bodyPr>
          <a:lstStyle/>
          <a:p>
            <a:pPr fontAlgn="auto">
              <a:spcAft>
                <a:spcPts val="0"/>
              </a:spcAft>
              <a:defRPr/>
            </a:pPr>
            <a:r>
              <a:rPr lang="en-US" b="1" dirty="0" smtClean="0">
                <a:ea typeface="+mj-ea"/>
                <a:cs typeface="+mj-cs"/>
              </a:rPr>
              <a:t>Measured K-line Parameters </a:t>
            </a:r>
            <a:br>
              <a:rPr lang="en-US" b="1" dirty="0" smtClean="0">
                <a:ea typeface="+mj-ea"/>
                <a:cs typeface="+mj-cs"/>
              </a:rPr>
            </a:br>
            <a:endParaRPr lang="en-US" dirty="0">
              <a:ea typeface="+mj-ea"/>
              <a:cs typeface="+mj-cs"/>
            </a:endParaRPr>
          </a:p>
        </p:txBody>
      </p:sp>
      <p:sp>
        <p:nvSpPr>
          <p:cNvPr id="35843" name="Content Placeholder 2"/>
          <p:cNvSpPr>
            <a:spLocks noGrp="1"/>
          </p:cNvSpPr>
          <p:nvPr>
            <p:ph idx="1"/>
          </p:nvPr>
        </p:nvSpPr>
        <p:spPr>
          <a:xfrm>
            <a:off x="0" y="762000"/>
            <a:ext cx="9144000" cy="5943600"/>
          </a:xfrm>
        </p:spPr>
        <p:txBody>
          <a:bodyPr rtlCol="0">
            <a:normAutofit fontScale="85000" lnSpcReduction="10000"/>
          </a:bodyPr>
          <a:lstStyle/>
          <a:p>
            <a:pPr fontAlgn="auto">
              <a:spcAft>
                <a:spcPts val="0"/>
              </a:spcAft>
              <a:buFont typeface="Arial"/>
              <a:buChar char="•"/>
              <a:defRPr/>
            </a:pPr>
            <a:r>
              <a:rPr lang="en-US" sz="2800" b="1" dirty="0" smtClean="0">
                <a:ea typeface="+mn-ea"/>
                <a:cs typeface="+mn-cs"/>
              </a:rPr>
              <a:t>EM : Emission Index: equivalent width in 1Å band centered on core</a:t>
            </a:r>
          </a:p>
          <a:p>
            <a:pPr fontAlgn="auto">
              <a:spcAft>
                <a:spcPts val="0"/>
              </a:spcAft>
              <a:buFont typeface="Arial"/>
              <a:buChar char="•"/>
              <a:defRPr/>
            </a:pPr>
            <a:endParaRPr lang="en-US" sz="2800" b="1" dirty="0" smtClean="0">
              <a:ea typeface="+mn-ea"/>
              <a:cs typeface="+mn-cs"/>
            </a:endParaRPr>
          </a:p>
          <a:p>
            <a:pPr fontAlgn="auto">
              <a:spcAft>
                <a:spcPts val="0"/>
              </a:spcAft>
              <a:buFont typeface="Arial"/>
              <a:buChar char="•"/>
              <a:defRPr/>
            </a:pPr>
            <a:r>
              <a:rPr lang="en-US" sz="2800" b="1" dirty="0" smtClean="0">
                <a:ea typeface="+mn-ea"/>
                <a:cs typeface="+mn-cs"/>
              </a:rPr>
              <a:t>K</a:t>
            </a:r>
            <a:r>
              <a:rPr lang="en-US" sz="2800" b="1" baseline="-25000" dirty="0" smtClean="0">
                <a:ea typeface="+mn-ea"/>
                <a:cs typeface="+mn-cs"/>
              </a:rPr>
              <a:t>3 </a:t>
            </a:r>
            <a:r>
              <a:rPr lang="en-US" sz="2800" b="1" dirty="0" smtClean="0">
                <a:ea typeface="+mn-ea"/>
                <a:cs typeface="+mn-cs"/>
              </a:rPr>
              <a:t>: Intensity in the core</a:t>
            </a:r>
          </a:p>
          <a:p>
            <a:pPr fontAlgn="auto">
              <a:spcAft>
                <a:spcPts val="0"/>
              </a:spcAft>
              <a:buFont typeface="Arial"/>
              <a:buChar char="•"/>
              <a:defRPr/>
            </a:pPr>
            <a:endParaRPr lang="en-US" sz="2800" b="1" dirty="0" smtClean="0">
              <a:ea typeface="+mn-ea"/>
              <a:cs typeface="+mn-cs"/>
            </a:endParaRPr>
          </a:p>
          <a:p>
            <a:pPr fontAlgn="auto">
              <a:spcAft>
                <a:spcPts val="0"/>
              </a:spcAft>
              <a:buFont typeface="Arial"/>
              <a:buChar char="•"/>
              <a:defRPr/>
            </a:pPr>
            <a:r>
              <a:rPr lang="en-US" sz="2800" b="1" dirty="0" smtClean="0">
                <a:ea typeface="+mn-ea"/>
                <a:cs typeface="+mn-cs"/>
              </a:rPr>
              <a:t>K</a:t>
            </a:r>
            <a:r>
              <a:rPr lang="en-US" sz="2800" b="1" baseline="-25000" dirty="0" smtClean="0">
                <a:ea typeface="+mn-ea"/>
                <a:cs typeface="+mn-cs"/>
              </a:rPr>
              <a:t>2V</a:t>
            </a:r>
            <a:r>
              <a:rPr lang="en-US" sz="2800" b="1" dirty="0" smtClean="0">
                <a:ea typeface="+mn-ea"/>
                <a:cs typeface="+mn-cs"/>
              </a:rPr>
              <a:t>/K</a:t>
            </a:r>
            <a:r>
              <a:rPr lang="en-US" sz="2800" b="1" baseline="-25000" dirty="0" smtClean="0">
                <a:ea typeface="+mn-ea"/>
                <a:cs typeface="+mn-cs"/>
              </a:rPr>
              <a:t>3</a:t>
            </a:r>
            <a:r>
              <a:rPr lang="en-US" sz="2800" b="1" dirty="0" smtClean="0">
                <a:ea typeface="+mn-ea"/>
                <a:cs typeface="+mn-cs"/>
              </a:rPr>
              <a:t> : Relative strength of blue K</a:t>
            </a:r>
            <a:r>
              <a:rPr lang="en-US" sz="2800" b="1" baseline="-25000" dirty="0" smtClean="0">
                <a:ea typeface="+mn-ea"/>
                <a:cs typeface="+mn-cs"/>
              </a:rPr>
              <a:t>2</a:t>
            </a:r>
            <a:r>
              <a:rPr lang="en-US" sz="2800" b="1" dirty="0" smtClean="0">
                <a:ea typeface="+mn-ea"/>
                <a:cs typeface="+mn-cs"/>
              </a:rPr>
              <a:t> emission peak relative to K</a:t>
            </a:r>
            <a:r>
              <a:rPr lang="en-US" sz="2800" b="1" baseline="-25000" dirty="0" smtClean="0">
                <a:ea typeface="+mn-ea"/>
                <a:cs typeface="+mn-cs"/>
              </a:rPr>
              <a:t>3</a:t>
            </a:r>
            <a:endParaRPr lang="en-US" sz="2800" b="1" dirty="0" smtClean="0">
              <a:ea typeface="+mn-ea"/>
              <a:cs typeface="+mn-cs"/>
            </a:endParaRPr>
          </a:p>
          <a:p>
            <a:pPr fontAlgn="auto">
              <a:spcAft>
                <a:spcPts val="0"/>
              </a:spcAft>
              <a:buFont typeface="Arial"/>
              <a:buChar char="•"/>
              <a:defRPr/>
            </a:pPr>
            <a:endParaRPr lang="en-US" sz="2800" b="1" dirty="0" smtClean="0">
              <a:ea typeface="+mn-ea"/>
              <a:cs typeface="+mn-cs"/>
            </a:endParaRPr>
          </a:p>
          <a:p>
            <a:pPr fontAlgn="auto">
              <a:spcAft>
                <a:spcPts val="0"/>
              </a:spcAft>
              <a:buFont typeface="Arial"/>
              <a:buChar char="•"/>
              <a:defRPr/>
            </a:pPr>
            <a:r>
              <a:rPr lang="en-US" sz="2800" b="1" dirty="0" smtClean="0">
                <a:ea typeface="+mn-ea"/>
                <a:cs typeface="+mn-cs"/>
              </a:rPr>
              <a:t>K</a:t>
            </a:r>
            <a:r>
              <a:rPr lang="en-US" sz="2800" b="1" baseline="-25000" dirty="0" smtClean="0">
                <a:ea typeface="+mn-ea"/>
                <a:cs typeface="+mn-cs"/>
              </a:rPr>
              <a:t>2V</a:t>
            </a:r>
            <a:r>
              <a:rPr lang="en-US" sz="2800" b="1" dirty="0" smtClean="0">
                <a:ea typeface="+mn-ea"/>
                <a:cs typeface="+mn-cs"/>
              </a:rPr>
              <a:t>-K</a:t>
            </a:r>
            <a:r>
              <a:rPr lang="en-US" sz="2800" b="1" baseline="-25000" dirty="0" smtClean="0">
                <a:ea typeface="+mn-ea"/>
                <a:cs typeface="+mn-cs"/>
              </a:rPr>
              <a:t>2R</a:t>
            </a:r>
            <a:r>
              <a:rPr lang="en-US" sz="2800" b="1" dirty="0" smtClean="0">
                <a:ea typeface="+mn-ea"/>
                <a:cs typeface="+mn-cs"/>
              </a:rPr>
              <a:t> : Separation of blue and red K</a:t>
            </a:r>
            <a:r>
              <a:rPr lang="en-US" sz="2800" b="1" baseline="-25000" dirty="0" smtClean="0">
                <a:ea typeface="+mn-ea"/>
                <a:cs typeface="+mn-cs"/>
              </a:rPr>
              <a:t>1</a:t>
            </a:r>
            <a:r>
              <a:rPr lang="en-US" sz="2800" b="1" dirty="0" smtClean="0">
                <a:ea typeface="+mn-ea"/>
                <a:cs typeface="+mn-cs"/>
              </a:rPr>
              <a:t> emission maxima</a:t>
            </a:r>
          </a:p>
          <a:p>
            <a:pPr fontAlgn="auto">
              <a:spcAft>
                <a:spcPts val="0"/>
              </a:spcAft>
              <a:buFont typeface="Arial"/>
              <a:buChar char="•"/>
              <a:defRPr/>
            </a:pPr>
            <a:endParaRPr lang="en-US" sz="2800" b="1" dirty="0" smtClean="0">
              <a:ea typeface="+mn-ea"/>
              <a:cs typeface="+mn-cs"/>
            </a:endParaRPr>
          </a:p>
          <a:p>
            <a:pPr fontAlgn="auto">
              <a:spcAft>
                <a:spcPts val="0"/>
              </a:spcAft>
              <a:buFont typeface="Arial"/>
              <a:buChar char="•"/>
              <a:defRPr/>
            </a:pPr>
            <a:r>
              <a:rPr lang="en-US" sz="2800" b="1" dirty="0" smtClean="0">
                <a:ea typeface="+mn-ea"/>
                <a:cs typeface="+mn-cs"/>
              </a:rPr>
              <a:t>K</a:t>
            </a:r>
            <a:r>
              <a:rPr lang="en-US" sz="2800" b="1" baseline="-25000" dirty="0" smtClean="0">
                <a:ea typeface="+mn-ea"/>
                <a:cs typeface="+mn-cs"/>
              </a:rPr>
              <a:t>1V</a:t>
            </a:r>
            <a:r>
              <a:rPr lang="en-US" sz="2800" b="1" dirty="0" smtClean="0">
                <a:ea typeface="+mn-ea"/>
                <a:cs typeface="+mn-cs"/>
              </a:rPr>
              <a:t>-K</a:t>
            </a:r>
            <a:r>
              <a:rPr lang="en-US" sz="2800" b="1" baseline="-25000" dirty="0" smtClean="0">
                <a:ea typeface="+mn-ea"/>
                <a:cs typeface="+mn-cs"/>
              </a:rPr>
              <a:t>1R</a:t>
            </a:r>
            <a:r>
              <a:rPr lang="en-US" sz="2800" b="1" dirty="0" smtClean="0">
                <a:ea typeface="+mn-ea"/>
                <a:cs typeface="+mn-cs"/>
              </a:rPr>
              <a:t> : Separation of blue and red K</a:t>
            </a:r>
            <a:r>
              <a:rPr lang="en-US" sz="2800" b="1" baseline="-25000" dirty="0" smtClean="0">
                <a:ea typeface="+mn-ea"/>
                <a:cs typeface="+mn-cs"/>
              </a:rPr>
              <a:t>1</a:t>
            </a:r>
            <a:r>
              <a:rPr lang="en-US" sz="2800" b="1" dirty="0" smtClean="0">
                <a:ea typeface="+mn-ea"/>
                <a:cs typeface="+mn-cs"/>
              </a:rPr>
              <a:t> minima</a:t>
            </a:r>
          </a:p>
          <a:p>
            <a:pPr fontAlgn="auto">
              <a:spcAft>
                <a:spcPts val="0"/>
              </a:spcAft>
              <a:buFont typeface="Arial"/>
              <a:buChar char="•"/>
              <a:defRPr/>
            </a:pPr>
            <a:endParaRPr lang="en-US" sz="2800" b="1" dirty="0" smtClean="0">
              <a:ea typeface="+mn-ea"/>
              <a:cs typeface="+mn-cs"/>
            </a:endParaRPr>
          </a:p>
          <a:p>
            <a:pPr fontAlgn="auto">
              <a:spcAft>
                <a:spcPts val="0"/>
              </a:spcAft>
              <a:buFont typeface="Arial"/>
              <a:buChar char="•"/>
              <a:defRPr/>
            </a:pPr>
            <a:r>
              <a:rPr lang="en-US" sz="2800" b="1" dirty="0" smtClean="0">
                <a:ea typeface="+mn-ea"/>
                <a:cs typeface="+mn-cs"/>
              </a:rPr>
              <a:t>K</a:t>
            </a:r>
            <a:r>
              <a:rPr lang="en-US" sz="2800" b="1" baseline="-25000" dirty="0" smtClean="0">
                <a:ea typeface="+mn-ea"/>
                <a:cs typeface="+mn-cs"/>
              </a:rPr>
              <a:t>2V</a:t>
            </a:r>
            <a:r>
              <a:rPr lang="en-US" sz="2800" b="1" dirty="0" smtClean="0">
                <a:ea typeface="+mn-ea"/>
                <a:cs typeface="+mn-cs"/>
              </a:rPr>
              <a:t>/K</a:t>
            </a:r>
            <a:r>
              <a:rPr lang="en-US" sz="2800" b="1" baseline="-25000" dirty="0" smtClean="0">
                <a:ea typeface="+mn-ea"/>
                <a:cs typeface="+mn-cs"/>
              </a:rPr>
              <a:t>2R</a:t>
            </a:r>
            <a:r>
              <a:rPr lang="en-US" sz="2800" b="1" dirty="0" smtClean="0">
                <a:ea typeface="+mn-ea"/>
                <a:cs typeface="+mn-cs"/>
              </a:rPr>
              <a:t> : Line asymmetry, ratio of blue/red emission peaks</a:t>
            </a:r>
          </a:p>
          <a:p>
            <a:pPr fontAlgn="auto">
              <a:spcAft>
                <a:spcPts val="0"/>
              </a:spcAft>
              <a:buFont typeface="Arial"/>
              <a:buChar char="•"/>
              <a:defRPr/>
            </a:pPr>
            <a:endParaRPr lang="en-US" sz="2800" b="1" dirty="0" smtClean="0">
              <a:ea typeface="+mn-ea"/>
              <a:cs typeface="+mn-cs"/>
            </a:endParaRPr>
          </a:p>
          <a:p>
            <a:pPr fontAlgn="auto">
              <a:spcAft>
                <a:spcPts val="0"/>
              </a:spcAft>
              <a:buFont typeface="Arial"/>
              <a:buChar char="•"/>
              <a:defRPr/>
            </a:pPr>
            <a:r>
              <a:rPr lang="en-US" sz="2800" b="1" dirty="0" smtClean="0">
                <a:ea typeface="+mn-ea"/>
                <a:cs typeface="+mn-cs"/>
              </a:rPr>
              <a:t>WB : Wilson-</a:t>
            </a:r>
            <a:r>
              <a:rPr lang="en-US" sz="2800" b="1" dirty="0" err="1" smtClean="0">
                <a:ea typeface="+mn-ea"/>
                <a:cs typeface="+mn-cs"/>
              </a:rPr>
              <a:t>Bappu</a:t>
            </a:r>
            <a:r>
              <a:rPr lang="en-US" sz="2800" b="1" dirty="0" smtClean="0">
                <a:ea typeface="+mn-ea"/>
                <a:cs typeface="+mn-cs"/>
              </a:rPr>
              <a:t> parameter, width between outer edges of emission peaks</a:t>
            </a:r>
            <a:endParaRPr lang="en-US" sz="2800" dirty="0" smtClean="0">
              <a:ea typeface="+mn-ea"/>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gaps.eps"/>
          <p:cNvPicPr>
            <a:picLocks noGrp="1" noChangeAspect="1"/>
          </p:cNvPicPr>
          <p:nvPr>
            <p:ph idx="1"/>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35189" y="0"/>
            <a:ext cx="8427811" cy="6858000"/>
          </a:xfrm>
        </p:spPr>
      </p:pic>
      <p:sp>
        <p:nvSpPr>
          <p:cNvPr id="7" name="Title 6"/>
          <p:cNvSpPr>
            <a:spLocks noGrp="1"/>
          </p:cNvSpPr>
          <p:nvPr>
            <p:ph type="title"/>
          </p:nvPr>
        </p:nvSpPr>
        <p:spPr/>
        <p:txBody>
          <a:bodyPr/>
          <a:lstStyle/>
          <a:p>
            <a:r>
              <a:rPr lang="en-US" sz="3600">
                <a:solidFill>
                  <a:srgbClr val="0000FF"/>
                </a:solidFill>
              </a:rPr>
              <a:t>Lots of Data Gaps!</a:t>
            </a:r>
          </a:p>
        </p:txBody>
      </p:sp>
      <p:sp>
        <p:nvSpPr>
          <p:cNvPr id="8" name="TextBox 7"/>
          <p:cNvSpPr txBox="1"/>
          <p:nvPr/>
        </p:nvSpPr>
        <p:spPr>
          <a:xfrm>
            <a:off x="0" y="2362200"/>
            <a:ext cx="553998" cy="964116"/>
          </a:xfrm>
          <a:prstGeom prst="rect">
            <a:avLst/>
          </a:prstGeom>
          <a:noFill/>
        </p:spPr>
        <p:txBody>
          <a:bodyPr vert="vert270" wrap="none" rtlCol="0">
            <a:spAutoFit/>
          </a:bodyPr>
          <a:lstStyle/>
          <a:p>
            <a:r>
              <a:rPr lang="en-US" sz="2400" b="1">
                <a:solidFill>
                  <a:srgbClr val="0000FF"/>
                </a:solidFill>
              </a:rPr>
              <a:t>Log N</a:t>
            </a:r>
          </a:p>
        </p:txBody>
      </p:sp>
      <p:sp>
        <p:nvSpPr>
          <p:cNvPr id="10" name="Striped Right Arrow 9"/>
          <p:cNvSpPr/>
          <p:nvPr/>
        </p:nvSpPr>
        <p:spPr>
          <a:xfrm>
            <a:off x="6344097" y="4533900"/>
            <a:ext cx="1892808" cy="68580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496497" y="4648200"/>
            <a:ext cx="1352103" cy="369332"/>
          </a:xfrm>
          <a:prstGeom prst="rect">
            <a:avLst/>
          </a:prstGeom>
          <a:noFill/>
        </p:spPr>
        <p:txBody>
          <a:bodyPr wrap="none" rtlCol="0">
            <a:spAutoFit/>
          </a:bodyPr>
          <a:lstStyle/>
          <a:p>
            <a:r>
              <a:rPr lang="en-US"/>
              <a:t>A few more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457200" y="1011733"/>
            <a:ext cx="8077200" cy="5693867"/>
          </a:xfrm>
          <a:prstGeom prst="rect">
            <a:avLst/>
          </a:prstGeom>
        </p:spPr>
        <p:txBody>
          <a:bodyPr wrap="square">
            <a:spAutoFit/>
          </a:bodyPr>
          <a:lstStyle/>
          <a:p>
            <a:r>
              <a:rPr lang="en-US" sz="2800"/>
              <a:t>         229         370         542         814        1025        1223</a:t>
            </a:r>
          </a:p>
          <a:p>
            <a:r>
              <a:rPr lang="en-US" sz="2800"/>
              <a:t>         270         409         682         834        1033        1250</a:t>
            </a:r>
          </a:p>
          <a:p>
            <a:r>
              <a:rPr lang="en-US" sz="2800"/>
              <a:t>         274         412         701         838        1074        1268</a:t>
            </a:r>
          </a:p>
          <a:p>
            <a:r>
              <a:rPr lang="en-US" sz="2800"/>
              <a:t>         281         422         712         880        1103        1269</a:t>
            </a:r>
          </a:p>
          <a:p>
            <a:r>
              <a:rPr lang="en-US" sz="2800"/>
              <a:t>         291         458         732         884        1127        1275</a:t>
            </a:r>
          </a:p>
          <a:p>
            <a:r>
              <a:rPr lang="en-US" sz="2800"/>
              <a:t>         322         470         735         981        1156        1291</a:t>
            </a:r>
          </a:p>
          <a:p>
            <a:r>
              <a:rPr lang="en-US" sz="2800"/>
              <a:t> …</a:t>
            </a:r>
          </a:p>
          <a:p>
            <a:r>
              <a:rPr lang="en-US" sz="2800"/>
              <a:t>      289454  289457  289486  289500  289582  289645</a:t>
            </a:r>
          </a:p>
          <a:p>
            <a:r>
              <a:rPr lang="en-US" sz="2800"/>
              <a:t>      289652  289689  289691  289698  289738  289744</a:t>
            </a:r>
          </a:p>
          <a:p>
            <a:r>
              <a:rPr lang="en-US" sz="2800"/>
              <a:t>      289758  289759  289776  289778  289779  289804</a:t>
            </a:r>
          </a:p>
          <a:p>
            <a:endParaRPr lang="en-US" sz="2800"/>
          </a:p>
          <a:p>
            <a:endParaRPr lang="en-US" sz="2800"/>
          </a:p>
          <a:p>
            <a:pPr algn="ctr"/>
            <a:r>
              <a:rPr lang="en-US" sz="2800"/>
              <a:t>Unit: 2 microseconds    Origin: Trigger time</a:t>
            </a:r>
          </a:p>
        </p:txBody>
      </p:sp>
      <p:sp>
        <p:nvSpPr>
          <p:cNvPr id="6" name="TextBox 5"/>
          <p:cNvSpPr txBox="1"/>
          <p:nvPr/>
        </p:nvSpPr>
        <p:spPr>
          <a:xfrm>
            <a:off x="1066800" y="152400"/>
            <a:ext cx="6907285" cy="523220"/>
          </a:xfrm>
          <a:prstGeom prst="rect">
            <a:avLst/>
          </a:prstGeom>
          <a:noFill/>
        </p:spPr>
        <p:txBody>
          <a:bodyPr wrap="none" rtlCol="0">
            <a:spAutoFit/>
          </a:bodyPr>
          <a:lstStyle/>
          <a:p>
            <a:r>
              <a:rPr lang="en-US" sz="2800"/>
              <a:t>Time-Tags for Photons from BATSE Burst  0551</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c_17.pdf"/>
          <p:cNvPicPr>
            <a:picLocks noGrp="1" noChangeAspect="1"/>
          </p:cNvPicPr>
          <p:nvPr>
            <p:ph idx="1"/>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369497" y="-30164"/>
            <a:ext cx="6021903" cy="6888163"/>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c_comp_17.pdf"/>
          <p:cNvPicPr>
            <a:picLocks noGrp="1" noChangeAspect="1"/>
          </p:cNvPicPr>
          <p:nvPr>
            <p:ph idx="1"/>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828800" y="0"/>
            <a:ext cx="5715000" cy="6892798"/>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US" smtClean="0"/>
          </a:p>
        </p:txBody>
      </p:sp>
      <p:pic>
        <p:nvPicPr>
          <p:cNvPr id="18435" name="Content Placeholder 3" descr="slide_2a.jpg"/>
          <p:cNvPicPr>
            <a:picLocks noGrp="1" noChangeAspect="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n-US" smtClean="0"/>
          </a:p>
        </p:txBody>
      </p:sp>
      <p:pic>
        <p:nvPicPr>
          <p:cNvPr id="35843" name="Content Placeholder 3" descr="em_tf.pdf"/>
          <p:cNvPicPr>
            <a:picLocks noGrp="1" noChangeAspect="1"/>
          </p:cNvPicPr>
          <p:nvPr>
            <p:ph idx="1"/>
          </p:nvPr>
        </p:nvPicPr>
        <p:blipFill>
          <a:blip r:embed="rId2"/>
          <a:srcRect/>
          <a:stretch>
            <a:fillRect/>
          </a:stretch>
        </p:blipFill>
        <p:spPr>
          <a:xfrm>
            <a:off x="76200" y="-155901"/>
            <a:ext cx="8723982" cy="7090101"/>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en-US" smtClean="0"/>
          </a:p>
        </p:txBody>
      </p:sp>
      <p:pic>
        <p:nvPicPr>
          <p:cNvPr id="22531" name="Content Placeholder 3" descr="var1_tf.jpg"/>
          <p:cNvPicPr>
            <a:picLocks noGrp="1" noChangeAspect="1"/>
          </p:cNvPicPr>
          <p:nvPr>
            <p:ph idx="1"/>
          </p:nvPr>
        </p:nvPicPr>
        <p:blipFill>
          <a:blip r:embed="rId2"/>
          <a:srcRect/>
          <a:stretch>
            <a:fillRect/>
          </a:stretch>
        </p:blipFill>
        <p:spPr>
          <a:xfrm>
            <a:off x="-14288" y="0"/>
            <a:ext cx="9158288" cy="6869113"/>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1" descr="aa_em_main_norm.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sync_17_out.pdf"/>
          <p:cNvPicPr>
            <a:picLocks noGrp="1" noChangeAspect="1"/>
          </p:cNvPicPr>
          <p:nvPr>
            <p:ph idx="1"/>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914400"/>
            <a:ext cx="9089010" cy="5943600"/>
          </a:xfrm>
        </p:spPr>
      </p:pic>
      <p:sp>
        <p:nvSpPr>
          <p:cNvPr id="4" name="TextBox 3"/>
          <p:cNvSpPr txBox="1"/>
          <p:nvPr/>
        </p:nvSpPr>
        <p:spPr>
          <a:xfrm>
            <a:off x="76200" y="83403"/>
            <a:ext cx="9067800" cy="523220"/>
          </a:xfrm>
          <a:prstGeom prst="rect">
            <a:avLst/>
          </a:prstGeom>
          <a:noFill/>
        </p:spPr>
        <p:txBody>
          <a:bodyPr wrap="square" rtlCol="0">
            <a:spAutoFit/>
          </a:bodyPr>
          <a:lstStyle/>
          <a:p>
            <a:pPr algn="ctr"/>
            <a:r>
              <a:rPr lang="en-US" sz="2800" b="1" i="1"/>
              <a:t>Synchrosqueezing Algorithm: Brevdo and Daubechies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28600" y="838200"/>
          <a:ext cx="8686800" cy="5760050"/>
        </p:xfrm>
        <a:graphic>
          <a:graphicData uri="http://schemas.openxmlformats.org/drawingml/2006/table">
            <a:tbl>
              <a:tblPr firstRow="1" bandRow="1">
                <a:tableStyleId>{5C22544A-7EE6-4342-B048-85BDC9FD1C3A}</a:tableStyleId>
              </a:tblPr>
              <a:tblGrid>
                <a:gridCol w="2171700"/>
                <a:gridCol w="2171700"/>
                <a:gridCol w="2171700"/>
                <a:gridCol w="2171700"/>
              </a:tblGrid>
              <a:tr h="617159">
                <a:tc>
                  <a:txBody>
                    <a:bodyPr/>
                    <a:lstStyle/>
                    <a:p>
                      <a:endParaRPr lang="en-US" sz="2400" u="heavy">
                        <a:solidFill>
                          <a:srgbClr val="FF0000"/>
                        </a:solidFill>
                        <a:uFillTx/>
                      </a:endParaRPr>
                    </a:p>
                  </a:txBody>
                  <a:tcPr>
                    <a:noFill/>
                  </a:tcPr>
                </a:tc>
                <a:tc>
                  <a:txBody>
                    <a:bodyPr/>
                    <a:lstStyle/>
                    <a:p>
                      <a:r>
                        <a:rPr lang="en-US" sz="2400" u="heavy">
                          <a:solidFill>
                            <a:srgbClr val="FF0000"/>
                          </a:solidFill>
                          <a:uFillTx/>
                        </a:rPr>
                        <a:t>Amplitude</a:t>
                      </a:r>
                    </a:p>
                  </a:txBody>
                  <a:tcPr>
                    <a:noFill/>
                  </a:tcPr>
                </a:tc>
                <a:tc>
                  <a:txBody>
                    <a:bodyPr/>
                    <a:lstStyle/>
                    <a:p>
                      <a:r>
                        <a:rPr lang="en-US" sz="2400" u="heavy">
                          <a:solidFill>
                            <a:srgbClr val="FF0000"/>
                          </a:solidFill>
                          <a:uFillTx/>
                        </a:rPr>
                        <a:t>Time</a:t>
                      </a:r>
                      <a:r>
                        <a:rPr lang="en-US" sz="2400" u="heavy" baseline="0">
                          <a:solidFill>
                            <a:srgbClr val="FF0000"/>
                          </a:solidFill>
                          <a:uFillTx/>
                        </a:rPr>
                        <a:t> </a:t>
                      </a:r>
                      <a:r>
                        <a:rPr lang="en-US" sz="2400" u="heavy">
                          <a:solidFill>
                            <a:srgbClr val="FF0000"/>
                          </a:solidFill>
                          <a:uFillTx/>
                        </a:rPr>
                        <a:t>Scale</a:t>
                      </a:r>
                    </a:p>
                  </a:txBody>
                  <a:tcPr>
                    <a:noFill/>
                  </a:tcPr>
                </a:tc>
                <a:tc>
                  <a:txBody>
                    <a:bodyPr/>
                    <a:lstStyle/>
                    <a:p>
                      <a:r>
                        <a:rPr lang="en-US" sz="2400" u="heavy">
                          <a:solidFill>
                            <a:srgbClr val="FF0000"/>
                          </a:solidFill>
                          <a:uFillTx/>
                        </a:rPr>
                        <a:t>Nature</a:t>
                      </a:r>
                    </a:p>
                  </a:txBody>
                  <a:tcPr>
                    <a:noFill/>
                  </a:tcPr>
                </a:tc>
              </a:tr>
              <a:tr h="837024">
                <a:tc>
                  <a:txBody>
                    <a:bodyPr/>
                    <a:lstStyle/>
                    <a:p>
                      <a:r>
                        <a:rPr lang="en-US" sz="2400"/>
                        <a:t>Solar Cycle</a:t>
                      </a:r>
                    </a:p>
                  </a:txBody>
                  <a:tcPr/>
                </a:tc>
                <a:tc>
                  <a:txBody>
                    <a:bodyPr/>
                    <a:lstStyle/>
                    <a:p>
                      <a:r>
                        <a:rPr lang="en-US" sz="2400"/>
                        <a:t>Large</a:t>
                      </a:r>
                    </a:p>
                  </a:txBody>
                  <a:tcPr/>
                </a:tc>
                <a:tc>
                  <a:txBody>
                    <a:bodyPr/>
                    <a:lstStyle/>
                    <a:p>
                      <a:r>
                        <a:rPr lang="en-US" sz="2400"/>
                        <a:t>Long </a:t>
                      </a:r>
                    </a:p>
                    <a:p>
                      <a:r>
                        <a:rPr lang="en-US" sz="2400"/>
                        <a:t>(~ 11 years)</a:t>
                      </a:r>
                    </a:p>
                  </a:txBody>
                  <a:tcPr/>
                </a:tc>
                <a:tc>
                  <a:txBody>
                    <a:bodyPr/>
                    <a:lstStyle/>
                    <a:p>
                      <a:r>
                        <a:rPr lang="en-US" sz="2400"/>
                        <a:t>Deterministic</a:t>
                      </a:r>
                    </a:p>
                  </a:txBody>
                  <a:tcPr/>
                </a:tc>
              </a:tr>
              <a:tr h="771573">
                <a:tc>
                  <a:txBody>
                    <a:bodyPr/>
                    <a:lstStyle/>
                    <a:p>
                      <a:r>
                        <a:rPr lang="en-US" sz="2400"/>
                        <a:t>Rieger Periodicity</a:t>
                      </a:r>
                    </a:p>
                    <a:p>
                      <a:r>
                        <a:rPr lang="en-US" sz="2400"/>
                        <a:t>et</a:t>
                      </a:r>
                      <a:r>
                        <a:rPr lang="en-US" sz="2400" baseline="0"/>
                        <a:t>c.</a:t>
                      </a:r>
                      <a:endParaRPr lang="en-US" sz="2400"/>
                    </a:p>
                  </a:txBody>
                  <a:tcPr/>
                </a:tc>
                <a:tc>
                  <a:txBody>
                    <a:bodyPr/>
                    <a:lstStyle/>
                    <a:p>
                      <a:r>
                        <a:rPr lang="en-US" sz="2400"/>
                        <a:t>Medium</a:t>
                      </a:r>
                    </a:p>
                  </a:txBody>
                  <a:tcPr/>
                </a:tc>
                <a:tc>
                  <a:txBody>
                    <a:bodyPr/>
                    <a:lstStyle/>
                    <a:p>
                      <a:r>
                        <a:rPr lang="en-US" sz="2400"/>
                        <a:t>Intermediate</a:t>
                      </a:r>
                    </a:p>
                    <a:p>
                      <a:r>
                        <a:rPr lang="en-US" sz="2400"/>
                        <a:t>(~ 100 days)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a:t>Quasi-Periodic</a:t>
                      </a:r>
                    </a:p>
                    <a:p>
                      <a:endParaRPr lang="en-US" sz="2400"/>
                    </a:p>
                  </a:txBody>
                  <a:tcPr/>
                </a:tc>
              </a:tr>
              <a:tr h="711219">
                <a:tc>
                  <a:txBody>
                    <a:bodyPr/>
                    <a:lstStyle/>
                    <a:p>
                      <a:r>
                        <a:rPr lang="en-US" sz="2400"/>
                        <a:t>Flicker Noise</a:t>
                      </a:r>
                    </a:p>
                  </a:txBody>
                  <a:tcPr/>
                </a:tc>
                <a:tc>
                  <a:txBody>
                    <a:bodyPr/>
                    <a:lstStyle/>
                    <a:p>
                      <a:r>
                        <a:rPr lang="en-US" sz="2400"/>
                        <a:t>Small</a:t>
                      </a:r>
                    </a:p>
                  </a:txBody>
                  <a:tcPr/>
                </a:tc>
                <a:tc>
                  <a:txBody>
                    <a:bodyPr/>
                    <a:lstStyle/>
                    <a:p>
                      <a:r>
                        <a:rPr lang="en-US" sz="2400"/>
                        <a:t>Short </a:t>
                      </a:r>
                    </a:p>
                    <a:p>
                      <a:r>
                        <a:rPr lang="en-US" sz="2400"/>
                        <a:t>(&lt;~ year)</a:t>
                      </a:r>
                    </a:p>
                  </a:txBody>
                  <a:tcPr/>
                </a:tc>
                <a:tc>
                  <a:txBody>
                    <a:bodyPr/>
                    <a:lstStyle/>
                    <a:p>
                      <a:r>
                        <a:rPr lang="en-US" sz="2400"/>
                        <a:t>Random</a:t>
                      </a:r>
                    </a:p>
                  </a:txBody>
                  <a:tcPr/>
                </a:tc>
              </a:tr>
              <a:tr h="1186053">
                <a:tc>
                  <a:txBody>
                    <a:bodyPr/>
                    <a:lstStyle/>
                    <a:p>
                      <a:r>
                        <a:rPr lang="en-US" sz="2400"/>
                        <a:t>(Differential) Rotational</a:t>
                      </a:r>
                      <a:r>
                        <a:rPr lang="en-US" sz="2400" baseline="0"/>
                        <a:t> Modulation</a:t>
                      </a:r>
                      <a:endParaRPr lang="en-US" sz="2400"/>
                    </a:p>
                  </a:txBody>
                  <a:tcPr/>
                </a:tc>
                <a:tc>
                  <a:txBody>
                    <a:bodyPr/>
                    <a:lstStyle/>
                    <a:p>
                      <a:r>
                        <a:rPr lang="en-US" sz="2400"/>
                        <a:t>Medium</a:t>
                      </a:r>
                    </a:p>
                  </a:txBody>
                  <a:tcPr/>
                </a:tc>
                <a:tc>
                  <a:txBody>
                    <a:bodyPr/>
                    <a:lstStyle/>
                    <a:p>
                      <a:r>
                        <a:rPr lang="en-US" sz="2400"/>
                        <a:t>Short </a:t>
                      </a:r>
                    </a:p>
                    <a:p>
                      <a:r>
                        <a:rPr lang="en-US" sz="2400"/>
                        <a:t>(~ 27 days)</a:t>
                      </a:r>
                    </a:p>
                  </a:txBody>
                  <a:tcPr/>
                </a:tc>
                <a:tc>
                  <a:txBody>
                    <a:bodyPr/>
                    <a:lstStyle/>
                    <a:p>
                      <a:r>
                        <a:rPr lang="en-US" sz="2400"/>
                        <a:t>Quasi Periodic</a:t>
                      </a:r>
                    </a:p>
                  </a:txBody>
                  <a:tcPr/>
                </a:tc>
              </a:tr>
              <a:tr h="1058571">
                <a:tc>
                  <a:txBody>
                    <a:bodyPr/>
                    <a:lstStyle/>
                    <a:p>
                      <a:r>
                        <a:rPr lang="en-US" sz="2400"/>
                        <a:t>Observation Errors</a:t>
                      </a:r>
                    </a:p>
                  </a:txBody>
                  <a:tcPr/>
                </a:tc>
                <a:tc>
                  <a:txBody>
                    <a:bodyPr/>
                    <a:lstStyle/>
                    <a:p>
                      <a:r>
                        <a:rPr lang="en-US" sz="2400"/>
                        <a:t>Small</a:t>
                      </a:r>
                    </a:p>
                  </a:txBody>
                  <a:tcPr/>
                </a:tc>
                <a:tc>
                  <a:txBody>
                    <a:bodyPr/>
                    <a:lstStyle/>
                    <a:p>
                      <a:r>
                        <a:rPr lang="en-US" sz="2400"/>
                        <a:t>Instantaneous</a:t>
                      </a:r>
                    </a:p>
                  </a:txBody>
                  <a:tcPr/>
                </a:tc>
                <a:tc>
                  <a:txBody>
                    <a:bodyPr/>
                    <a:lstStyle/>
                    <a:p>
                      <a:r>
                        <a:rPr lang="en-US" sz="2400"/>
                        <a:t>Random</a:t>
                      </a:r>
                    </a:p>
                  </a:txBody>
                  <a:tcPr/>
                </a:tc>
              </a:tr>
            </a:tbl>
          </a:graphicData>
        </a:graphic>
      </p:graphicFrame>
      <p:sp>
        <p:nvSpPr>
          <p:cNvPr id="5" name="Title 4"/>
          <p:cNvSpPr>
            <a:spLocks noGrp="1"/>
          </p:cNvSpPr>
          <p:nvPr>
            <p:ph type="title"/>
          </p:nvPr>
        </p:nvSpPr>
        <p:spPr>
          <a:xfrm>
            <a:off x="457200" y="-152400"/>
            <a:ext cx="8229600" cy="1143000"/>
          </a:xfrm>
        </p:spPr>
        <p:txBody>
          <a:bodyPr/>
          <a:lstStyle/>
          <a:p>
            <a:r>
              <a:rPr lang="en-US" sz="3600"/>
              <a:t>Processes Underlying K-line Variations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Picasso-The_Guitar_Player-Analytic-Cubism.jpg"/>
          <p:cNvPicPr>
            <a:picLocks noChangeAspect="1"/>
          </p:cNvPicPr>
          <p:nvPr/>
        </p:nvPicPr>
        <p:blipFill>
          <a:blip r:embed="rId2"/>
          <a:stretch>
            <a:fillRect/>
          </a:stretch>
        </p:blipFill>
        <p:spPr>
          <a:xfrm>
            <a:off x="-152400" y="-228600"/>
            <a:ext cx="10422337" cy="7467600"/>
          </a:xfrm>
          <a:prstGeom prst="rect">
            <a:avLst/>
          </a:prstGeom>
        </p:spPr>
      </p:pic>
      <p:pic>
        <p:nvPicPr>
          <p:cNvPr id="4" name="Picture 1"/>
          <p:cNvPicPr>
            <a:picLocks noChangeAspect="1" noChangeArrowheads="1"/>
          </p:cNvPicPr>
          <p:nvPr/>
        </p:nvPicPr>
        <p:blipFill>
          <a:blip r:embed="rId3">
            <a:alphaModFix amt="88000"/>
          </a:blip>
          <a:srcRect/>
          <a:stretch>
            <a:fillRect/>
          </a:stretch>
        </p:blipFill>
        <p:spPr bwMode="auto">
          <a:xfrm>
            <a:off x="-59136" y="-228600"/>
            <a:ext cx="10422336" cy="78344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Picasso-The_Guitar_Player-Analytic-Cubism.jpg"/>
          <p:cNvPicPr>
            <a:picLocks noChangeAspect="1"/>
          </p:cNvPicPr>
          <p:nvPr/>
        </p:nvPicPr>
        <p:blipFill>
          <a:blip r:embed="rId2"/>
          <a:stretch>
            <a:fillRect/>
          </a:stretch>
        </p:blipFill>
        <p:spPr>
          <a:xfrm>
            <a:off x="-152400" y="-228600"/>
            <a:ext cx="10422337" cy="7467600"/>
          </a:xfrm>
          <a:prstGeom prst="rect">
            <a:avLst/>
          </a:prstGeom>
        </p:spPr>
      </p:pic>
      <p:pic>
        <p:nvPicPr>
          <p:cNvPr id="4" name="Picture 1"/>
          <p:cNvPicPr>
            <a:picLocks noChangeAspect="1" noChangeArrowheads="1"/>
          </p:cNvPicPr>
          <p:nvPr/>
        </p:nvPicPr>
        <p:blipFill>
          <a:blip r:embed="rId3">
            <a:alphaModFix amt="68000"/>
          </a:blip>
          <a:srcRect/>
          <a:stretch>
            <a:fillRect/>
          </a:stretch>
        </p:blipFill>
        <p:spPr bwMode="auto">
          <a:xfrm>
            <a:off x="-59136" y="-228600"/>
            <a:ext cx="10422336" cy="78344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data_fig_1a.jpg"/>
          <p:cNvPicPr>
            <a:picLocks noGrp="1" noChangeAspect="1"/>
          </p:cNvPicPr>
          <p:nvPr>
            <p:ph idx="1"/>
          </p:nvPr>
        </p:nvPicPr>
        <p:blipFill>
          <a:blip r:embed="rId2"/>
          <a:stretch>
            <a:fillRect/>
          </a:stretch>
        </p:blipFill>
        <p:spPr>
          <a:xfrm>
            <a:off x="0" y="228600"/>
            <a:ext cx="9144000" cy="6858000"/>
          </a:xfrm>
        </p:spPr>
      </p:pic>
      <p:sp>
        <p:nvSpPr>
          <p:cNvPr id="7" name="TextBox 6"/>
          <p:cNvSpPr txBox="1"/>
          <p:nvPr/>
        </p:nvSpPr>
        <p:spPr>
          <a:xfrm>
            <a:off x="1066800" y="76200"/>
            <a:ext cx="7146069" cy="461665"/>
          </a:xfrm>
          <a:prstGeom prst="rect">
            <a:avLst/>
          </a:prstGeom>
          <a:noFill/>
        </p:spPr>
        <p:txBody>
          <a:bodyPr wrap="none" rtlCol="0">
            <a:spAutoFit/>
          </a:bodyPr>
          <a:lstStyle/>
          <a:p>
            <a:r>
              <a:rPr lang="en-US" sz="2400" b="1" i="1">
                <a:solidFill>
                  <a:srgbClr val="FF0000"/>
                </a:solidFill>
              </a:rPr>
              <a:t>Step 0: Investigate the distribution of sample intervals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Picasso-The_Guitar_Player-Analytic-Cubism.jpg"/>
          <p:cNvPicPr>
            <a:picLocks noChangeAspect="1"/>
          </p:cNvPicPr>
          <p:nvPr/>
        </p:nvPicPr>
        <p:blipFill>
          <a:blip r:embed="rId2"/>
          <a:stretch>
            <a:fillRect/>
          </a:stretch>
        </p:blipFill>
        <p:spPr>
          <a:xfrm>
            <a:off x="-152400" y="-228600"/>
            <a:ext cx="10422337" cy="74676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0" y="0"/>
          <a:ext cx="9067800" cy="6778630"/>
        </p:xfrm>
        <a:graphic>
          <a:graphicData uri="http://schemas.openxmlformats.org/drawingml/2006/table">
            <a:tbl>
              <a:tblPr/>
              <a:tblGrid>
                <a:gridCol w="1511300"/>
                <a:gridCol w="1511300"/>
                <a:gridCol w="1511300"/>
                <a:gridCol w="1511300"/>
                <a:gridCol w="1511300"/>
                <a:gridCol w="1511300"/>
              </a:tblGrid>
              <a:tr h="6778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charset="0"/>
                          <a:ea typeface="ＭＳ Ｐゴシック" charset="-128"/>
                          <a:cs typeface="ＭＳ Ｐゴシック" charset="-128"/>
                        </a:rPr>
                        <a:t>Function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charset="0"/>
                          <a:ea typeface="ＭＳ Ｐゴシック" charset="-128"/>
                          <a:cs typeface="ＭＳ Ｐゴシック" charset="-128"/>
                        </a:rPr>
                        <a:t>Domain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charset="0"/>
                          <a:ea typeface="ＭＳ Ｐゴシック" charset="-128"/>
                          <a:cs typeface="ＭＳ Ｐゴシック" charset="-128"/>
                        </a:rPr>
                        <a:t>Range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charset="0"/>
                          <a:ea typeface="ＭＳ Ｐゴシック" charset="-128"/>
                          <a:cs typeface="ＭＳ Ｐゴシック" charset="-128"/>
                        </a:rPr>
                        <a:t>Auto-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charset="0"/>
                          <a:ea typeface="ＭＳ Ｐゴシック" charset="-128"/>
                          <a:cs typeface="ＭＳ Ｐゴシック" charset="-128"/>
                        </a:rPr>
                        <a:t>Cross-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charset="0"/>
                          <a:ea typeface="ＭＳ Ｐゴシック" charset="-128"/>
                          <a:cs typeface="ＭＳ Ｐゴシック" charset="-128"/>
                        </a:rPr>
                        <a:t>Physical Interp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6778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Bayesian blk. Light Curve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Time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Flux</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multivar. BB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Flares, events etc.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778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Scatter Plot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Flux 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Flux 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128"/>
                        <a:cs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Dependency</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(not just cor.)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6778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Correlation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Lag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&lt;X</a:t>
                      </a:r>
                      <a:r>
                        <a:rPr kumimoji="0" lang="en-US" sz="1800" b="0" i="0" u="none" strike="noStrike" cap="none" normalizeH="0" baseline="30000" smtClean="0">
                          <a:ln>
                            <a:noFill/>
                          </a:ln>
                          <a:solidFill>
                            <a:srgbClr val="000000"/>
                          </a:solidFill>
                          <a:effectLst/>
                          <a:latin typeface="Calibri" charset="0"/>
                          <a:ea typeface="ＭＳ Ｐゴシック" charset="-128"/>
                          <a:cs typeface="ＭＳ Ｐゴシック" charset="-128"/>
                        </a:rPr>
                        <a:t>2</a:t>
                      </a: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&gt; &lt;XY&gt;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Correlated behavior/lags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778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Spectrum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Frequency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Power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Periodicity</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1/f noise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67786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128"/>
                        <a:cs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128"/>
                        <a:cs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Phase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Shifts, lags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778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Structure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Lag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&lt;X</a:t>
                      </a:r>
                      <a:r>
                        <a:rPr kumimoji="0" lang="en-US" sz="1800" b="0" i="0" u="none" strike="noStrike" cap="none" normalizeH="0" baseline="30000" smtClean="0">
                          <a:ln>
                            <a:noFill/>
                          </a:ln>
                          <a:solidFill>
                            <a:srgbClr val="000000"/>
                          </a:solidFill>
                          <a:effectLst/>
                          <a:latin typeface="Calibri" charset="0"/>
                          <a:ea typeface="ＭＳ Ｐゴシック" charset="-128"/>
                          <a:cs typeface="ＭＳ Ｐゴシック" charset="-128"/>
                        </a:rPr>
                        <a:t>2</a:t>
                      </a: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&gt; &lt;XY&gt;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Correlated behavior/lags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6778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Scalogram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Scale/Time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Power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Dynamic behavior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778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Scalegram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Scale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Power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1/f noise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QPOs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6778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Distribution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Time/scale/ frequency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Power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Dynamic behavior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endParaRPr lang="en-US"/>
          </a:p>
        </p:txBody>
      </p:sp>
      <p:pic>
        <p:nvPicPr>
          <p:cNvPr id="36867" name="Content Placeholder 4" descr="all_210.jpg"/>
          <p:cNvPicPr>
            <a:picLocks noGrp="1" noChangeAspect="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763000" cy="6553200"/>
          </a:xfrm>
        </p:spPr>
        <p:txBody>
          <a:bodyPr>
            <a:normAutofit fontScale="47500" lnSpcReduction="20000"/>
          </a:bodyPr>
          <a:lstStyle/>
          <a:p>
            <a:pPr algn="ctr">
              <a:buNone/>
            </a:pPr>
            <a:r>
              <a:rPr lang="en-US" sz="5895" smtClean="0"/>
              <a:t>Bayesian Blocks Bibliogrpahy</a:t>
            </a:r>
          </a:p>
          <a:p>
            <a:pPr>
              <a:buNone/>
            </a:pPr>
            <a:endParaRPr lang="en-US" sz="1600" smtClean="0"/>
          </a:p>
          <a:p>
            <a:pPr>
              <a:buNone/>
            </a:pPr>
            <a:r>
              <a:rPr lang="en-US" sz="3459" b="1" i="1" smtClean="0"/>
              <a:t>Studies in Astronomical Time Series Analysis. </a:t>
            </a:r>
          </a:p>
          <a:p>
            <a:pPr>
              <a:buNone/>
            </a:pPr>
            <a:r>
              <a:rPr lang="en-US" sz="3459" b="1" i="1" smtClean="0"/>
              <a:t>VI. Bayesian Block Representations</a:t>
            </a:r>
          </a:p>
          <a:p>
            <a:pPr>
              <a:buNone/>
            </a:pPr>
            <a:r>
              <a:rPr lang="en-US" sz="3459" smtClean="0"/>
              <a:t>Scargle, J., Norris, J., Jackson, B. and Chiang, J.</a:t>
            </a:r>
          </a:p>
          <a:p>
            <a:pPr>
              <a:buNone/>
            </a:pPr>
            <a:r>
              <a:rPr lang="en-US" sz="3459" smtClean="0"/>
              <a:t>The Astrophysical Journal, 764, 167 (2013)</a:t>
            </a:r>
            <a:endParaRPr lang="en-US" sz="3459"/>
          </a:p>
          <a:p>
            <a:pPr>
              <a:buNone/>
            </a:pPr>
            <a:r>
              <a:rPr lang="en-US" sz="3459"/>
              <a:t>Our Blog: </a:t>
            </a:r>
            <a:r>
              <a:rPr lang="en-US" sz="3459">
                <a:hlinkClick r:id="rId2"/>
              </a:rPr>
              <a:t>http://bayesianblocks.blogspot.com/</a:t>
            </a:r>
            <a:endParaRPr lang="en-US" sz="3459"/>
          </a:p>
          <a:p>
            <a:pPr>
              <a:buNone/>
            </a:pPr>
            <a:endParaRPr lang="en-US" sz="3459"/>
          </a:p>
          <a:p>
            <a:pPr>
              <a:buNone/>
            </a:pPr>
            <a:r>
              <a:rPr lang="en-US" sz="3459" smtClean="0"/>
              <a:t>Jake Vanderplas’ Blog </a:t>
            </a:r>
            <a:r>
              <a:rPr lang="en-US" sz="3459" b="1" i="1" smtClean="0"/>
              <a:t>Dynamic Programming in Python: Bayesian Blocks </a:t>
            </a:r>
            <a:endParaRPr lang="en-US" sz="3459" b="1" i="1"/>
          </a:p>
          <a:p>
            <a:pPr>
              <a:buNone/>
            </a:pPr>
            <a:r>
              <a:rPr lang="en-US" sz="3459">
                <a:hlinkClick r:id="rId3"/>
              </a:rPr>
              <a:t>http://jakevdp.github.com/blog/2012/09/12/dynamic-programming-in-python/</a:t>
            </a:r>
            <a:endParaRPr lang="en-US" sz="3459"/>
          </a:p>
          <a:p>
            <a:pPr>
              <a:buNone/>
            </a:pPr>
            <a:endParaRPr lang="en-US" sz="3459"/>
          </a:p>
          <a:p>
            <a:pPr>
              <a:buNone/>
            </a:pPr>
            <a:r>
              <a:rPr lang="en-US" sz="3459" smtClean="0"/>
              <a:t>Starship Asterisk* APOD and General Astronomy Discussion Forum</a:t>
            </a:r>
          </a:p>
          <a:p>
            <a:pPr>
              <a:buNone/>
            </a:pPr>
            <a:r>
              <a:rPr lang="en-US" sz="3459" b="1" smtClean="0"/>
              <a:t>Bayesian Blocks: Detecting local variability in time series</a:t>
            </a:r>
            <a:endParaRPr lang="en-US" sz="3459" b="1" i="1"/>
          </a:p>
          <a:p>
            <a:pPr>
              <a:buNone/>
            </a:pPr>
            <a:r>
              <a:rPr lang="en-US" sz="3459">
                <a:hlinkClick r:id="rId4"/>
              </a:rPr>
              <a:t>http://asterisk.apod.com/viewtopic.php?f=35&amp;t=29458</a:t>
            </a:r>
            <a:endParaRPr lang="en-US" sz="3459"/>
          </a:p>
          <a:p>
            <a:pPr>
              <a:buNone/>
            </a:pPr>
            <a:endParaRPr lang="en-US" sz="3459"/>
          </a:p>
          <a:p>
            <a:pPr>
              <a:buNone/>
            </a:pPr>
            <a:r>
              <a:rPr lang="en-US" sz="3459" b="1" smtClean="0"/>
              <a:t>An algorithm for optimal partitioning of data on an interval</a:t>
            </a:r>
          </a:p>
          <a:p>
            <a:pPr>
              <a:buNone/>
            </a:pPr>
            <a:r>
              <a:rPr lang="en-US" sz="3459" smtClean="0"/>
              <a:t>Jackson, Scargle, Barnes, Arabhi, Gioumousis, Gwin, Sangtrakulcharoen, Tan, Tun Tao Tsai</a:t>
            </a:r>
            <a:endParaRPr lang="en-US" sz="3459" b="1" smtClean="0"/>
          </a:p>
          <a:p>
            <a:pPr>
              <a:buNone/>
            </a:pPr>
            <a:r>
              <a:rPr lang="en-US" sz="3459" smtClean="0"/>
              <a:t>IEEE Signal Processing Letters, 2005, 12, 105</a:t>
            </a:r>
          </a:p>
          <a:p>
            <a:pPr>
              <a:buNone/>
            </a:pPr>
            <a:endParaRPr lang="en-US" sz="3459" smtClean="0"/>
          </a:p>
          <a:p>
            <a:pPr>
              <a:buNone/>
            </a:pPr>
            <a:r>
              <a:rPr lang="en-US" sz="3459" b="1" smtClean="0"/>
              <a:t>Studies in Astronomical Time Series Analysis. </a:t>
            </a:r>
          </a:p>
          <a:p>
            <a:pPr>
              <a:buNone/>
            </a:pPr>
            <a:r>
              <a:rPr lang="en-US" sz="3459" b="1" smtClean="0"/>
              <a:t>V. Bayesian Blocks, a New Method to Analyze Structure in Photon Counting Data	</a:t>
            </a:r>
          </a:p>
          <a:p>
            <a:pPr>
              <a:buNone/>
            </a:pPr>
            <a:r>
              <a:rPr lang="en-US" sz="3459" u="sng" smtClean="0"/>
              <a:t>Scargle, 1998,  </a:t>
            </a:r>
            <a:r>
              <a:rPr lang="en-US" sz="3459" smtClean="0"/>
              <a:t>Astrophysical Journal, 504, 405 </a:t>
            </a:r>
            <a:endParaRPr lang="en-US" sz="3459" u="sng" smtClean="0">
              <a:hlinkClick r:id="rId5"/>
            </a:endParaRPr>
          </a:p>
          <a:p>
            <a:pPr>
              <a:buNone/>
            </a:pPr>
            <a:endParaRPr lang="en-US" sz="1600" b="1" smtClean="0"/>
          </a:p>
          <a:p>
            <a:pPr>
              <a:buNone/>
            </a:pPr>
            <a:endParaRPr lang="en-US" sz="1600" b="1" smtClean="0"/>
          </a:p>
        </p:txBody>
      </p:sp>
      <p:cxnSp>
        <p:nvCxnSpPr>
          <p:cNvPr id="5" name="Straight Connector 4"/>
          <p:cNvCxnSpPr/>
          <p:nvPr/>
        </p:nvCxnSpPr>
        <p:spPr>
          <a:xfrm>
            <a:off x="381000" y="5257800"/>
            <a:ext cx="3581400" cy="762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ata_fig_1.jpg"/>
          <p:cNvPicPr>
            <a:picLocks noGrp="1" noChangeAspect="1"/>
          </p:cNvPicPr>
          <p:nvPr>
            <p:ph idx="1"/>
          </p:nvPr>
        </p:nvPicPr>
        <p:blipFill>
          <a:blip r:embed="rId2"/>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data_fig_2.jpg"/>
          <p:cNvPicPr>
            <a:picLocks noGrp="1" noChangeAspect="1"/>
          </p:cNvPicPr>
          <p:nvPr>
            <p:ph idx="1"/>
          </p:nvPr>
        </p:nvPicPr>
        <p:blipFill>
          <a:blip r:embed="rId2"/>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ata_fig_3.jpg"/>
          <p:cNvPicPr>
            <a:picLocks noGrp="1" noChangeAspect="1"/>
          </p:cNvPicPr>
          <p:nvPr>
            <p:ph idx="1"/>
          </p:nvPr>
        </p:nvPicPr>
        <p:blipFill>
          <a:blip r:embed="rId2"/>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data_fig_4.jpg"/>
          <p:cNvPicPr>
            <a:picLocks noGrp="1" noChangeAspect="1"/>
          </p:cNvPicPr>
          <p:nvPr>
            <p:ph idx="1"/>
          </p:nvPr>
        </p:nvPicPr>
        <p:blipFill>
          <a:blip r:embed="rId2"/>
          <a:stretch>
            <a:fillRect/>
          </a:stretch>
        </p:blipFill>
        <p:spPr>
          <a:xfrm>
            <a:off x="0" y="76200"/>
            <a:ext cx="9144000" cy="6858000"/>
          </a:xfrm>
        </p:spPr>
      </p:pic>
      <p:sp>
        <p:nvSpPr>
          <p:cNvPr id="9" name="TextBox 8"/>
          <p:cNvSpPr txBox="1"/>
          <p:nvPr/>
        </p:nvSpPr>
        <p:spPr>
          <a:xfrm>
            <a:off x="3454137" y="76200"/>
            <a:ext cx="2284763" cy="461665"/>
          </a:xfrm>
          <a:prstGeom prst="rect">
            <a:avLst/>
          </a:prstGeom>
          <a:noFill/>
        </p:spPr>
        <p:txBody>
          <a:bodyPr wrap="none" rtlCol="0">
            <a:spAutoFit/>
          </a:bodyPr>
          <a:lstStyle/>
          <a:p>
            <a:r>
              <a:rPr lang="en-US" sz="2400" b="1" i="1">
                <a:solidFill>
                  <a:srgbClr val="FF0000"/>
                </a:solidFill>
              </a:rPr>
              <a:t>Bayesian Blocks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3530</TotalTime>
  <Words>2262</Words>
  <Application>Microsoft Macintosh PowerPoint</Application>
  <PresentationFormat>On-screen Show (4:3)</PresentationFormat>
  <Paragraphs>417</Paragraphs>
  <Slides>53</Slides>
  <Notes>13</Notes>
  <HiddenSlides>0</HiddenSlides>
  <MMClips>0</MMClips>
  <ScaleCrop>false</ScaleCrop>
  <HeadingPairs>
    <vt:vector size="4" baseType="variant">
      <vt:variant>
        <vt:lpstr>Design Template</vt:lpstr>
      </vt:variant>
      <vt:variant>
        <vt:i4>1</vt:i4>
      </vt:variant>
      <vt:variant>
        <vt:lpstr>Slide Titles</vt:lpstr>
      </vt:variant>
      <vt:variant>
        <vt:i4>53</vt:i4>
      </vt:variant>
    </vt:vector>
  </HeadingPairs>
  <TitlesOfParts>
    <vt:vector size="54" baseType="lpstr">
      <vt:lpstr>Office Theme</vt:lpstr>
      <vt:lpstr>Adventures in Modern Time Series Analysis From the Sun to the Crab Nebula and Beyond Jeffrey.D.Scargle@nasa.gov  Brad Jackson, Jay Norris, Jim Chiang, Tom Loredo, Joe Bredekamp Alanna Connors   Applied Information Systems Research Program (NASA) Keck Institute for Space Studies (Caltech) Institute for Pure and Applied Mathematics (UCLA) Center for Applied Mathematics and Computer Science (SJSU) Statistical and Mathematical Sciences Institute (Duke) Banff International Research Station  </vt:lpstr>
      <vt:lpstr>Outline</vt:lpstr>
      <vt:lpstr>Astronomical Time Series Analysis Issues</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Fermi Highlights and Discoveries</vt:lpstr>
      <vt:lpstr>The Crab Nebula</vt:lpstr>
      <vt:lpstr>Previous Flares viewed by Fermi LAT</vt:lpstr>
      <vt:lpstr>April 2011 Flare</vt:lpstr>
      <vt:lpstr>Spectrum during the April 2011 flare</vt:lpstr>
      <vt:lpstr>Slide 22</vt:lpstr>
      <vt:lpstr>Spectral Evolution</vt:lpstr>
      <vt:lpstr>Searching for the Emission Region Sept 2010</vt:lpstr>
      <vt:lpstr>Persistent Variability</vt:lpstr>
      <vt:lpstr>Summary</vt:lpstr>
      <vt:lpstr>Algorithm Categories  …</vt:lpstr>
      <vt:lpstr>Slide 28</vt:lpstr>
      <vt:lpstr>Slide 29</vt:lpstr>
      <vt:lpstr>Slide 30</vt:lpstr>
      <vt:lpstr>Slide 31</vt:lpstr>
      <vt:lpstr>Slide 32</vt:lpstr>
      <vt:lpstr>Slide 33</vt:lpstr>
      <vt:lpstr>Slide 34</vt:lpstr>
      <vt:lpstr>Slide 35</vt:lpstr>
      <vt:lpstr>Ca II K-line Monitoring Program</vt:lpstr>
      <vt:lpstr>Slide 37</vt:lpstr>
      <vt:lpstr>Measured K-line Parameters  </vt:lpstr>
      <vt:lpstr>Lots of Data Gaps!</vt:lpstr>
      <vt:lpstr>Slide 40</vt:lpstr>
      <vt:lpstr>Slide 41</vt:lpstr>
      <vt:lpstr>Slide 42</vt:lpstr>
      <vt:lpstr>Slide 43</vt:lpstr>
      <vt:lpstr>Slide 44</vt:lpstr>
      <vt:lpstr>Slide 45</vt:lpstr>
      <vt:lpstr>Slide 46</vt:lpstr>
      <vt:lpstr>Processes Underlying K-line Variations</vt:lpstr>
      <vt:lpstr>Slide 48</vt:lpstr>
      <vt:lpstr>Slide 49</vt:lpstr>
      <vt:lpstr>Slide 50</vt:lpstr>
      <vt:lpstr>Slide 51</vt:lpstr>
      <vt:lpstr>Slide 52</vt:lpstr>
      <vt:lpstr>Slide 53</vt:lpstr>
    </vt:vector>
  </TitlesOfParts>
  <Company>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jeffadmin</dc:creator>
  <cp:lastModifiedBy>jeffadmin</cp:lastModifiedBy>
  <cp:revision>153</cp:revision>
  <dcterms:created xsi:type="dcterms:W3CDTF">2013-03-02T00:09:01Z</dcterms:created>
  <dcterms:modified xsi:type="dcterms:W3CDTF">2013-03-02T15:56:30Z</dcterms:modified>
</cp:coreProperties>
</file>