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 autoCompressPictures="0">
  <p:sldMasterIdLst>
    <p:sldMasterId id="2147483661" r:id="rId1"/>
  </p:sldMasterIdLst>
  <p:notesMasterIdLst>
    <p:notesMasterId r:id="rId66"/>
  </p:notesMasterIdLst>
  <p:sldIdLst>
    <p:sldId id="555" r:id="rId2"/>
    <p:sldId id="651" r:id="rId3"/>
    <p:sldId id="739" r:id="rId4"/>
    <p:sldId id="655" r:id="rId5"/>
    <p:sldId id="740" r:id="rId6"/>
    <p:sldId id="658" r:id="rId7"/>
    <p:sldId id="513" r:id="rId8"/>
    <p:sldId id="691" r:id="rId9"/>
    <p:sldId id="744" r:id="rId10"/>
    <p:sldId id="518" r:id="rId11"/>
    <p:sldId id="525" r:id="rId12"/>
    <p:sldId id="689" r:id="rId13"/>
    <p:sldId id="688" r:id="rId14"/>
    <p:sldId id="447" r:id="rId15"/>
    <p:sldId id="677" r:id="rId16"/>
    <p:sldId id="663" r:id="rId17"/>
    <p:sldId id="721" r:id="rId18"/>
    <p:sldId id="722" r:id="rId19"/>
    <p:sldId id="720" r:id="rId20"/>
    <p:sldId id="612" r:id="rId21"/>
    <p:sldId id="664" r:id="rId22"/>
    <p:sldId id="530" r:id="rId23"/>
    <p:sldId id="682" r:id="rId24"/>
    <p:sldId id="684" r:id="rId25"/>
    <p:sldId id="686" r:id="rId26"/>
    <p:sldId id="558" r:id="rId27"/>
    <p:sldId id="614" r:id="rId28"/>
    <p:sldId id="615" r:id="rId29"/>
    <p:sldId id="645" r:id="rId30"/>
    <p:sldId id="616" r:id="rId31"/>
    <p:sldId id="452" r:id="rId32"/>
    <p:sldId id="700" r:id="rId33"/>
    <p:sldId id="702" r:id="rId34"/>
    <p:sldId id="703" r:id="rId35"/>
    <p:sldId id="667" r:id="rId36"/>
    <p:sldId id="670" r:id="rId37"/>
    <p:sldId id="672" r:id="rId38"/>
    <p:sldId id="630" r:id="rId39"/>
    <p:sldId id="705" r:id="rId40"/>
    <p:sldId id="707" r:id="rId41"/>
    <p:sldId id="741" r:id="rId42"/>
    <p:sldId id="742" r:id="rId43"/>
    <p:sldId id="743" r:id="rId44"/>
    <p:sldId id="624" r:id="rId45"/>
    <p:sldId id="731" r:id="rId46"/>
    <p:sldId id="708" r:id="rId47"/>
    <p:sldId id="610" r:id="rId48"/>
    <p:sldId id="668" r:id="rId49"/>
    <p:sldId id="726" r:id="rId50"/>
    <p:sldId id="723" r:id="rId51"/>
    <p:sldId id="727" r:id="rId52"/>
    <p:sldId id="724" r:id="rId53"/>
    <p:sldId id="453" r:id="rId54"/>
    <p:sldId id="636" r:id="rId55"/>
    <p:sldId id="617" r:id="rId56"/>
    <p:sldId id="635" r:id="rId57"/>
    <p:sldId id="728" r:id="rId58"/>
    <p:sldId id="729" r:id="rId59"/>
    <p:sldId id="725" r:id="rId60"/>
    <p:sldId id="631" r:id="rId61"/>
    <p:sldId id="627" r:id="rId62"/>
    <p:sldId id="633" r:id="rId63"/>
    <p:sldId id="553" r:id="rId64"/>
    <p:sldId id="713" r:id="rId65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3084" userDrawn="1">
          <p15:clr>
            <a:srgbClr val="A4A3A4"/>
          </p15:clr>
        </p15:guide>
        <p15:guide id="2" pos="2744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icrosoft Office User" initials="Office" lastIdx="1" clrIdx="0"/>
  <p:cmAuthor id="2" name="Microsoft Office User" initials="Office [2]" lastIdx="1" clrIdx="1"/>
  <p:cmAuthor id="3" name="Microsoft Office User" initials="Office [3]" lastIdx="1" clrIdx="2"/>
  <p:cmAuthor id="4" name="Microsoft Office User" initials="Office [4]" lastIdx="1" clrIdx="3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B7DFB6"/>
    <a:srgbClr val="B5B5B8"/>
    <a:srgbClr val="00B0F0"/>
    <a:srgbClr val="FF004E"/>
    <a:srgbClr val="101010"/>
    <a:srgbClr val="1A1A1A"/>
    <a:srgbClr val="87A999"/>
    <a:srgbClr val="95BAA9"/>
    <a:srgbClr val="73737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D8CFD105-F266-472C-82F1-028E72A3B20D}">
  <a:tblStyle styleId="{D8CFD105-F266-472C-82F1-028E72A3B20D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958" autoAdjust="0"/>
    <p:restoredTop sz="86395" autoAdjust="0"/>
  </p:normalViewPr>
  <p:slideViewPr>
    <p:cSldViewPr snapToGrid="0" showGuides="1">
      <p:cViewPr varScale="1">
        <p:scale>
          <a:sx n="203" d="100"/>
          <a:sy n="203" d="100"/>
        </p:scale>
        <p:origin x="808" y="184"/>
      </p:cViewPr>
      <p:guideLst>
        <p:guide orient="horz" pos="3084"/>
        <p:guide pos="2744"/>
      </p:guideLst>
    </p:cSldViewPr>
  </p:slideViewPr>
  <p:outlineViewPr>
    <p:cViewPr>
      <p:scale>
        <a:sx n="100" d="100"/>
        <a:sy n="100" d="100"/>
      </p:scale>
      <p:origin x="0" y="-10122"/>
    </p:cViewPr>
  </p:outlineViewPr>
  <p:notesTextViewPr>
    <p:cViewPr>
      <p:scale>
        <a:sx n="150" d="100"/>
        <a:sy n="15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presProps" Target="presProps.xml"/><Relationship Id="rId7" Type="http://schemas.openxmlformats.org/officeDocument/2006/relationships/slide" Target="slides/slide6.xml"/><Relationship Id="rId71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commentAuthors" Target="commentAuthor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3"/>
          <p:cNvSpPr>
            <a:spLocks noGrp="1" noRot="1" noChangeAspect="1"/>
          </p:cNvSpPr>
          <p:nvPr>
            <p:ph type="sldImg" idx="2"/>
          </p:nvPr>
        </p:nvSpPr>
        <p:spPr>
          <a:xfrm>
            <a:off x="381175" y="685800"/>
            <a:ext cx="60963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Shape 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Tijdelijke aanduiding voor notiti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39700" indent="0">
              <a:buNone/>
            </a:pPr>
            <a:endParaRPr lang="en-GB" dirty="0"/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D7EF3B-E90C-4340-9AA2-923EE3C6001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8145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Shape 114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5" name="Shape 11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2042112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Tijdelijke aanduiding voor notiti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39700" indent="0">
              <a:buNone/>
            </a:pPr>
            <a:endParaRPr lang="en-GB" dirty="0"/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D7EF3B-E90C-4340-9AA2-923EE3C6001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78434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Tijdelijke aanduiding voor notiti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39700" indent="0">
              <a:buNone/>
            </a:pPr>
            <a:endParaRPr lang="en-GB" dirty="0"/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D7EF3B-E90C-4340-9AA2-923EE3C6001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59629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Tijdelijke aanduiding voor notiti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39700" indent="0">
              <a:buNone/>
            </a:pPr>
            <a:endParaRPr lang="en-GB" dirty="0"/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D7EF3B-E90C-4340-9AA2-923EE3C6001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045860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Tijdelijke aanduiding voor notiti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39700" indent="0">
              <a:buNone/>
            </a:pPr>
            <a:endParaRPr lang="en-GB" dirty="0"/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D7EF3B-E90C-4340-9AA2-923EE3C6001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14664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Tijdelijke aanduiding voor notiti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39700" indent="0">
              <a:buNone/>
            </a:pPr>
            <a:endParaRPr lang="en-GB" dirty="0"/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D7EF3B-E90C-4340-9AA2-923EE3C6001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50068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Tijdelijke aanduiding voor notiti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39700" indent="0">
              <a:buNone/>
            </a:pPr>
            <a:endParaRPr lang="en-GB" dirty="0"/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D7EF3B-E90C-4340-9AA2-923EE3C6001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370200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Tijdelijke aanduiding voor notiti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39700" indent="0">
              <a:buNone/>
            </a:pPr>
            <a:endParaRPr lang="en-GB" dirty="0"/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D7EF3B-E90C-4340-9AA2-923EE3C6001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171808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Tijdelijke aanduiding voor notiti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39700" indent="0">
              <a:buNone/>
            </a:pPr>
            <a:endParaRPr lang="en-GB" dirty="0"/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D7EF3B-E90C-4340-9AA2-923EE3C60011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896716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Tijdelijke aanduiding voor notiti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39700" indent="0">
              <a:buNone/>
            </a:pPr>
            <a:endParaRPr lang="en-GB" dirty="0"/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D7EF3B-E90C-4340-9AA2-923EE3C60011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662948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Tijdelijke aanduiding voor notiti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D7EF3B-E90C-4340-9AA2-923EE3C60011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807438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Tijdelijke aanduiding voor notiti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39700" indent="0">
              <a:buNone/>
            </a:pPr>
            <a:r>
              <a:rPr lang="nl-NL" dirty="0" err="1"/>
              <a:t>However</a:t>
            </a:r>
            <a:r>
              <a:rPr lang="nl-NL" dirty="0"/>
              <a:t>, </a:t>
            </a:r>
            <a:r>
              <a:rPr lang="nl-NL" dirty="0" err="1"/>
              <a:t>especially</a:t>
            </a:r>
            <a:r>
              <a:rPr lang="nl-NL" dirty="0"/>
              <a:t> in </a:t>
            </a:r>
            <a:r>
              <a:rPr lang="nl-NL" dirty="0" err="1"/>
              <a:t>the</a:t>
            </a:r>
            <a:r>
              <a:rPr lang="nl-NL" dirty="0"/>
              <a:t> case of a rare event </a:t>
            </a:r>
            <a:r>
              <a:rPr lang="nl-NL" dirty="0" err="1"/>
              <a:t>such</a:t>
            </a:r>
            <a:r>
              <a:rPr lang="nl-NL" dirty="0"/>
              <a:t> as BH-NS </a:t>
            </a:r>
            <a:r>
              <a:rPr lang="nl-NL" dirty="0" err="1"/>
              <a:t>the</a:t>
            </a:r>
            <a:r>
              <a:rPr lang="nl-NL" dirty="0"/>
              <a:t> </a:t>
            </a:r>
            <a:r>
              <a:rPr lang="nl-NL" dirty="0" err="1"/>
              <a:t>simulations</a:t>
            </a:r>
            <a:r>
              <a:rPr lang="nl-NL" dirty="0"/>
              <a:t> are </a:t>
            </a:r>
            <a:r>
              <a:rPr lang="nl-NL" dirty="0" err="1"/>
              <a:t>extremely</a:t>
            </a:r>
            <a:r>
              <a:rPr lang="nl-NL" dirty="0"/>
              <a:t> </a:t>
            </a:r>
            <a:r>
              <a:rPr lang="nl-NL" dirty="0" err="1"/>
              <a:t>expensive</a:t>
            </a:r>
            <a:r>
              <a:rPr lang="nl-NL" dirty="0"/>
              <a:t> </a:t>
            </a:r>
            <a:r>
              <a:rPr lang="nl-NL" dirty="0" err="1"/>
              <a:t>due</a:t>
            </a:r>
            <a:r>
              <a:rPr lang="nl-NL" dirty="0"/>
              <a:t> </a:t>
            </a:r>
            <a:r>
              <a:rPr lang="nl-NL" dirty="0" err="1"/>
              <a:t>to</a:t>
            </a:r>
            <a:r>
              <a:rPr lang="nl-NL" dirty="0"/>
              <a:t> 3 </a:t>
            </a:r>
            <a:r>
              <a:rPr lang="nl-NL" dirty="0" err="1"/>
              <a:t>challenges</a:t>
            </a:r>
            <a:r>
              <a:rPr lang="nl-NL" dirty="0"/>
              <a:t>:  </a:t>
            </a:r>
            <a:endParaRPr lang="en-GB" dirty="0"/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D7EF3B-E90C-4340-9AA2-923EE3C60011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8849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Tijdelijke aanduiding voor notiti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39700" indent="0">
              <a:buNone/>
            </a:pPr>
            <a:endParaRPr lang="en-GB" dirty="0"/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D7EF3B-E90C-4340-9AA2-923EE3C60011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21485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Tijdelijke aanduiding voor notiti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39700" indent="0">
              <a:buNone/>
            </a:pPr>
            <a:endParaRPr lang="en-GB" dirty="0"/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D7EF3B-E90C-4340-9AA2-923EE3C60011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120785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Tijdelijke aanduiding voor notiti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39700" indent="0">
              <a:buNone/>
            </a:pPr>
            <a:endParaRPr lang="en-GB" dirty="0"/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D7EF3B-E90C-4340-9AA2-923EE3C60011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460826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Tijdelijke aanduiding voor notiti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39700" indent="0">
              <a:buNone/>
            </a:pPr>
            <a:endParaRPr lang="en-GB" dirty="0"/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D7EF3B-E90C-4340-9AA2-923EE3C60011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32044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Tijdelijke aanduiding voor notiti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39700" indent="0">
              <a:buNone/>
            </a:pPr>
            <a:endParaRPr lang="en-GB" dirty="0"/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D7EF3B-E90C-4340-9AA2-923EE3C60011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86818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Tijdelijke aanduiding voor notiti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39700" indent="0">
              <a:buNone/>
            </a:pPr>
            <a:endParaRPr lang="en-GB" dirty="0"/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D7EF3B-E90C-4340-9AA2-923EE3C60011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603547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Shape 29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1" name="Shape 29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59234634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97384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Shape 29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1" name="Shape 29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91211113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Shape 29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1" name="Shape 29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43041943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Shape 29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1" name="Shape 29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45148598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Shape 29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1" name="Shape 29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29235126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Shape 29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1" name="Shape 29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23589426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Shape 8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4" name="Shape 8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06535761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Shape 114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5" name="Shape 11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9382656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Shape 114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5" name="Shape 11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896295128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Tijdelijke aanduiding voor notiti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39700" indent="0">
              <a:buNone/>
            </a:pPr>
            <a:endParaRPr lang="en-GB" dirty="0"/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D7EF3B-E90C-4340-9AA2-923EE3C60011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1566769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Tijdelijke aanduiding voor notiti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39700" indent="0">
              <a:buNone/>
            </a:pPr>
            <a:endParaRPr lang="en-GB" dirty="0"/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D7EF3B-E90C-4340-9AA2-923EE3C60011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6034509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Tijdelijke aanduiding voor notiti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39700" indent="0">
              <a:buNone/>
            </a:pPr>
            <a:endParaRPr lang="en-GB" dirty="0"/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D7EF3B-E90C-4340-9AA2-923EE3C60011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697011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Tijdelijke aanduiding voor notiti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39700" indent="0">
              <a:buNone/>
            </a:pPr>
            <a:endParaRPr lang="en-GB" dirty="0"/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D7EF3B-E90C-4340-9AA2-923EE3C60011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8473374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Shape 29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1" name="Shape 29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063668580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Tijdelijke aanduiding voor notiti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39700" indent="0">
              <a:buNone/>
            </a:pPr>
            <a:endParaRPr lang="en-GB" dirty="0"/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D7EF3B-E90C-4340-9AA2-923EE3C60011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8578355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Tijdelijke aanduiding voor notiti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39700" indent="0">
              <a:buNone/>
            </a:pPr>
            <a:endParaRPr lang="en-GB" dirty="0"/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D7EF3B-E90C-4340-9AA2-923EE3C60011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1749214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Tijdelijke aanduiding voor notiti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39700" indent="0">
              <a:buNone/>
            </a:pPr>
            <a:endParaRPr lang="en-GB" dirty="0"/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D7EF3B-E90C-4340-9AA2-923EE3C60011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4870777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Shape 29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1" name="Shape 29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304731872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Shape 29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1" name="Shape 29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57282360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Shape 29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1" name="Shape 29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166834501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Shape 29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1" name="Shape 29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nl-NL" dirty="0" err="1"/>
              <a:t>Emphasize</a:t>
            </a:r>
            <a:r>
              <a:rPr lang="nl-NL" dirty="0"/>
              <a:t> high </a:t>
            </a:r>
            <a:r>
              <a:rPr lang="nl-NL" dirty="0" err="1"/>
              <a:t>dimensional</a:t>
            </a:r>
            <a:r>
              <a:rPr lang="nl-NL" dirty="0"/>
              <a:t> </a:t>
            </a:r>
            <a:r>
              <a:rPr lang="nl-NL" dirty="0" err="1"/>
              <a:t>space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208270144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Shape 114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5" name="Shape 11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86322349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Shape 114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5" name="Shape 11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393711146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Shape 29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1" name="Shape 29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741904530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Shape 114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5" name="Shape 11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953831270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Shape 29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1" name="Shape 29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59233663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Shape 29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1" name="Shape 29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647597124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Shape 29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1" name="Shape 29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179979059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Shape 29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1" name="Shape 29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678771040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Shape 114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5" name="Shape 11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434273338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Shape 114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5" name="Shape 11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979641378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Tijdelijke aanduiding voor notiti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D7EF3B-E90C-4340-9AA2-923EE3C60011}" type="slidenum">
              <a:rPr lang="en-GB" smtClean="0"/>
              <a:t>64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6803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ubtitle">
  <p:cSld name="TITLE_1"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hape 13"/>
          <p:cNvSpPr/>
          <p:nvPr/>
        </p:nvSpPr>
        <p:spPr>
          <a:xfrm>
            <a:off x="0" y="0"/>
            <a:ext cx="9144000" cy="3745800"/>
          </a:xfrm>
          <a:prstGeom prst="rect">
            <a:avLst/>
          </a:prstGeom>
          <a:solidFill>
            <a:srgbClr val="FF004E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" name="Shape 14"/>
          <p:cNvSpPr/>
          <p:nvPr/>
        </p:nvSpPr>
        <p:spPr>
          <a:xfrm>
            <a:off x="579000" y="1722000"/>
            <a:ext cx="54300" cy="1363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rgbClr val="FFFFFF"/>
              </a:solidFill>
            </a:endParaRPr>
          </a:p>
        </p:txBody>
      </p:sp>
      <p:sp>
        <p:nvSpPr>
          <p:cNvPr id="15" name="Shape 15"/>
          <p:cNvSpPr txBox="1">
            <a:spLocks noGrp="1"/>
          </p:cNvSpPr>
          <p:nvPr>
            <p:ph type="ctrTitle"/>
          </p:nvPr>
        </p:nvSpPr>
        <p:spPr>
          <a:xfrm>
            <a:off x="826350" y="1519225"/>
            <a:ext cx="4638300" cy="11598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600"/>
              <a:buNone/>
              <a:defRPr sz="3600">
                <a:solidFill>
                  <a:srgbClr val="FFFFFF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600"/>
              <a:buNone/>
              <a:defRPr sz="3600">
                <a:solidFill>
                  <a:srgbClr val="FFFFFF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600"/>
              <a:buNone/>
              <a:defRPr sz="3600">
                <a:solidFill>
                  <a:srgbClr val="FFFFFF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600"/>
              <a:buNone/>
              <a:defRPr sz="3600">
                <a:solidFill>
                  <a:srgbClr val="FFFFFF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600"/>
              <a:buNone/>
              <a:defRPr sz="3600">
                <a:solidFill>
                  <a:srgbClr val="FFFFFF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600"/>
              <a:buNone/>
              <a:defRPr sz="3600">
                <a:solidFill>
                  <a:srgbClr val="FFFFFF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600"/>
              <a:buNone/>
              <a:defRPr sz="3600">
                <a:solidFill>
                  <a:srgbClr val="FFFFFF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600"/>
              <a:buNone/>
              <a:defRPr sz="3600">
                <a:solidFill>
                  <a:srgbClr val="FFFFFF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600"/>
              <a:buNone/>
              <a:defRPr sz="3600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16" name="Shape 16"/>
          <p:cNvSpPr txBox="1">
            <a:spLocks noGrp="1"/>
          </p:cNvSpPr>
          <p:nvPr>
            <p:ph type="subTitle" idx="1"/>
          </p:nvPr>
        </p:nvSpPr>
        <p:spPr>
          <a:xfrm>
            <a:off x="826350" y="2763850"/>
            <a:ext cx="7632000" cy="7848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>
                <a:solidFill>
                  <a:srgbClr val="000000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0"/>
              <a:buNone/>
              <a:defRPr sz="3000">
                <a:solidFill>
                  <a:srgbClr val="000000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0"/>
              <a:buNone/>
              <a:defRPr sz="3000">
                <a:solidFill>
                  <a:srgbClr val="000000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0"/>
              <a:buNone/>
              <a:defRPr sz="3000">
                <a:solidFill>
                  <a:srgbClr val="000000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0"/>
              <a:buNone/>
              <a:defRPr sz="3000">
                <a:solidFill>
                  <a:srgbClr val="000000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0"/>
              <a:buNone/>
              <a:defRPr sz="3000">
                <a:solidFill>
                  <a:srgbClr val="000000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0"/>
              <a:buNone/>
              <a:defRPr sz="3000">
                <a:solidFill>
                  <a:srgbClr val="000000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0"/>
              <a:buNone/>
              <a:defRPr sz="3000">
                <a:solidFill>
                  <a:srgbClr val="000000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0"/>
              <a:buNone/>
              <a:defRPr sz="3000">
                <a:solidFill>
                  <a:srgbClr val="000000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2 columns" type="twoColTx">
  <p:cSld name="TITLE_AND_TWO_COLUMNS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Shape 27"/>
          <p:cNvSpPr txBox="1">
            <a:spLocks noGrp="1"/>
          </p:cNvSpPr>
          <p:nvPr>
            <p:ph type="title"/>
          </p:nvPr>
        </p:nvSpPr>
        <p:spPr>
          <a:xfrm>
            <a:off x="844425" y="422500"/>
            <a:ext cx="3226800" cy="8574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9pPr>
          </a:lstStyle>
          <a:p>
            <a:endParaRPr/>
          </a:p>
        </p:txBody>
      </p:sp>
      <p:sp>
        <p:nvSpPr>
          <p:cNvPr id="28" name="Shape 28"/>
          <p:cNvSpPr txBox="1">
            <a:spLocks noGrp="1"/>
          </p:cNvSpPr>
          <p:nvPr>
            <p:ph type="body" idx="1"/>
          </p:nvPr>
        </p:nvSpPr>
        <p:spPr>
          <a:xfrm>
            <a:off x="844425" y="1584700"/>
            <a:ext cx="3267300" cy="32190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42900">
              <a:spcBef>
                <a:spcPts val="600"/>
              </a:spcBef>
              <a:spcAft>
                <a:spcPts val="0"/>
              </a:spcAft>
              <a:buSzPts val="1800"/>
              <a:buChar char="▪"/>
              <a:defRPr/>
            </a:lvl1pPr>
            <a:lvl2pPr marL="914400" lvl="1" indent="-342900">
              <a:spcBef>
                <a:spcPts val="0"/>
              </a:spcBef>
              <a:spcAft>
                <a:spcPts val="0"/>
              </a:spcAft>
              <a:buSzPts val="1800"/>
              <a:buChar char="▫"/>
              <a:defRPr/>
            </a:lvl2pPr>
            <a:lvl3pPr marL="1371600" lvl="2" indent="-342900">
              <a:spcBef>
                <a:spcPts val="0"/>
              </a:spcBef>
              <a:spcAft>
                <a:spcPts val="0"/>
              </a:spcAft>
              <a:buSzPts val="1800"/>
              <a:buChar char="▸"/>
              <a:defRPr/>
            </a:lvl3pPr>
            <a:lvl4pPr marL="1828800" lvl="3" indent="-342900">
              <a:spcBef>
                <a:spcPts val="0"/>
              </a:spcBef>
              <a:spcAft>
                <a:spcPts val="0"/>
              </a:spcAft>
              <a:buSzPts val="1800"/>
              <a:buChar char="▹"/>
              <a:defRPr/>
            </a:lvl4pPr>
            <a:lvl5pPr marL="2286000" lvl="4" indent="-342900">
              <a:spcBef>
                <a:spcPts val="0"/>
              </a:spcBef>
              <a:spcAft>
                <a:spcPts val="0"/>
              </a:spcAft>
              <a:buSzPts val="1800"/>
              <a:buChar char="▹"/>
              <a:defRPr/>
            </a:lvl5pPr>
            <a:lvl6pPr marL="2743200" lvl="5" indent="-342900">
              <a:spcBef>
                <a:spcPts val="0"/>
              </a:spcBef>
              <a:spcAft>
                <a:spcPts val="0"/>
              </a:spcAft>
              <a:buSzPts val="1800"/>
              <a:buChar char="▹"/>
              <a:defRPr/>
            </a:lvl6pPr>
            <a:lvl7pPr marL="3200400" lvl="6" indent="-342900">
              <a:spcBef>
                <a:spcPts val="0"/>
              </a:spcBef>
              <a:spcAft>
                <a:spcPts val="0"/>
              </a:spcAft>
              <a:buSzPts val="1800"/>
              <a:buChar char="▹"/>
              <a:defRPr/>
            </a:lvl7pPr>
            <a:lvl8pPr marL="3657600" lvl="7" indent="-342900">
              <a:spcBef>
                <a:spcPts val="0"/>
              </a:spcBef>
              <a:spcAft>
                <a:spcPts val="0"/>
              </a:spcAft>
              <a:buSzPts val="1800"/>
              <a:buChar char="▹"/>
              <a:defRPr/>
            </a:lvl8pPr>
            <a:lvl9pPr marL="4114800" lvl="8" indent="-342900">
              <a:spcBef>
                <a:spcPts val="0"/>
              </a:spcBef>
              <a:spcAft>
                <a:spcPts val="0"/>
              </a:spcAft>
              <a:buSzPts val="1800"/>
              <a:buChar char="▹"/>
              <a:defRPr/>
            </a:lvl9pPr>
          </a:lstStyle>
          <a:p>
            <a:endParaRPr/>
          </a:p>
        </p:txBody>
      </p:sp>
      <p:sp>
        <p:nvSpPr>
          <p:cNvPr id="29" name="Shape 29"/>
          <p:cNvSpPr txBox="1">
            <a:spLocks noGrp="1"/>
          </p:cNvSpPr>
          <p:nvPr>
            <p:ph type="body" idx="2"/>
          </p:nvPr>
        </p:nvSpPr>
        <p:spPr>
          <a:xfrm>
            <a:off x="4308498" y="1584700"/>
            <a:ext cx="3267300" cy="32190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42900">
              <a:spcBef>
                <a:spcPts val="600"/>
              </a:spcBef>
              <a:spcAft>
                <a:spcPts val="0"/>
              </a:spcAft>
              <a:buSzPts val="1800"/>
              <a:buChar char="▪"/>
              <a:defRPr/>
            </a:lvl1pPr>
            <a:lvl2pPr marL="914400" lvl="1" indent="-342900">
              <a:spcBef>
                <a:spcPts val="0"/>
              </a:spcBef>
              <a:spcAft>
                <a:spcPts val="0"/>
              </a:spcAft>
              <a:buSzPts val="1800"/>
              <a:buChar char="▫"/>
              <a:defRPr/>
            </a:lvl2pPr>
            <a:lvl3pPr marL="1371600" lvl="2" indent="-342900">
              <a:spcBef>
                <a:spcPts val="0"/>
              </a:spcBef>
              <a:spcAft>
                <a:spcPts val="0"/>
              </a:spcAft>
              <a:buSzPts val="1800"/>
              <a:buChar char="▸"/>
              <a:defRPr/>
            </a:lvl3pPr>
            <a:lvl4pPr marL="1828800" lvl="3" indent="-342900">
              <a:spcBef>
                <a:spcPts val="0"/>
              </a:spcBef>
              <a:spcAft>
                <a:spcPts val="0"/>
              </a:spcAft>
              <a:buSzPts val="1800"/>
              <a:buChar char="▹"/>
              <a:defRPr/>
            </a:lvl4pPr>
            <a:lvl5pPr marL="2286000" lvl="4" indent="-342900">
              <a:spcBef>
                <a:spcPts val="0"/>
              </a:spcBef>
              <a:spcAft>
                <a:spcPts val="0"/>
              </a:spcAft>
              <a:buSzPts val="1800"/>
              <a:buChar char="▹"/>
              <a:defRPr/>
            </a:lvl5pPr>
            <a:lvl6pPr marL="2743200" lvl="5" indent="-342900">
              <a:spcBef>
                <a:spcPts val="0"/>
              </a:spcBef>
              <a:spcAft>
                <a:spcPts val="0"/>
              </a:spcAft>
              <a:buSzPts val="1800"/>
              <a:buChar char="▹"/>
              <a:defRPr/>
            </a:lvl6pPr>
            <a:lvl7pPr marL="3200400" lvl="6" indent="-342900">
              <a:spcBef>
                <a:spcPts val="0"/>
              </a:spcBef>
              <a:spcAft>
                <a:spcPts val="0"/>
              </a:spcAft>
              <a:buSzPts val="1800"/>
              <a:buChar char="▹"/>
              <a:defRPr/>
            </a:lvl7pPr>
            <a:lvl8pPr marL="3657600" lvl="7" indent="-342900">
              <a:spcBef>
                <a:spcPts val="0"/>
              </a:spcBef>
              <a:spcAft>
                <a:spcPts val="0"/>
              </a:spcAft>
              <a:buSzPts val="1800"/>
              <a:buChar char="▹"/>
              <a:defRPr/>
            </a:lvl8pPr>
            <a:lvl9pPr marL="4114800" lvl="8" indent="-342900">
              <a:spcBef>
                <a:spcPts val="0"/>
              </a:spcBef>
              <a:spcAft>
                <a:spcPts val="0"/>
              </a:spcAft>
              <a:buSzPts val="1800"/>
              <a:buChar char="▹"/>
              <a:defRPr/>
            </a:lvl9pPr>
          </a:lstStyle>
          <a:p>
            <a:endParaRPr/>
          </a:p>
        </p:txBody>
      </p:sp>
      <p:sp>
        <p:nvSpPr>
          <p:cNvPr id="30" name="Shape 30"/>
          <p:cNvSpPr/>
          <p:nvPr/>
        </p:nvSpPr>
        <p:spPr>
          <a:xfrm>
            <a:off x="579000" y="579000"/>
            <a:ext cx="54300" cy="675600"/>
          </a:xfrm>
          <a:prstGeom prst="rect">
            <a:avLst/>
          </a:prstGeom>
          <a:solidFill>
            <a:srgbClr val="FF004E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" name="Shape 31"/>
          <p:cNvSpPr/>
          <p:nvPr/>
        </p:nvSpPr>
        <p:spPr>
          <a:xfrm>
            <a:off x="9089700" y="0"/>
            <a:ext cx="54300" cy="5143500"/>
          </a:xfrm>
          <a:prstGeom prst="rect">
            <a:avLst/>
          </a:prstGeom>
          <a:solidFill>
            <a:srgbClr val="FF004E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 color">
  <p:cSld name="BLANK_1"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Shape 61"/>
          <p:cNvSpPr/>
          <p:nvPr/>
        </p:nvSpPr>
        <p:spPr>
          <a:xfrm>
            <a:off x="0" y="0"/>
            <a:ext cx="9144000" cy="2593500"/>
          </a:xfrm>
          <a:prstGeom prst="rect">
            <a:avLst/>
          </a:prstGeom>
          <a:solidFill>
            <a:srgbClr val="FF004E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el en obje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/>
              <a:t>Klik om stijl te bewerken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nl-NL"/>
              <a:t>Tekststijl van het model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Floor Broekgaarden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93921-BE7F-4752-A5D1-A3E139A5B3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04622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6"/>
          <p:cNvSpPr txBox="1">
            <a:spLocks noGrp="1"/>
          </p:cNvSpPr>
          <p:nvPr>
            <p:ph type="title"/>
          </p:nvPr>
        </p:nvSpPr>
        <p:spPr>
          <a:xfrm>
            <a:off x="844425" y="422500"/>
            <a:ext cx="3226800" cy="8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SzPts val="2600"/>
              <a:buFont typeface="Titillium Web"/>
              <a:buNone/>
              <a:defRPr sz="2600" b="1">
                <a:latin typeface="Titillium Web"/>
                <a:ea typeface="Titillium Web"/>
                <a:cs typeface="Titillium Web"/>
                <a:sym typeface="Titillium Web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600"/>
              <a:buFont typeface="Titillium Web"/>
              <a:buNone/>
              <a:defRPr sz="2600" b="1">
                <a:latin typeface="Titillium Web"/>
                <a:ea typeface="Titillium Web"/>
                <a:cs typeface="Titillium Web"/>
                <a:sym typeface="Titillium Web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2600"/>
              <a:buFont typeface="Titillium Web"/>
              <a:buNone/>
              <a:defRPr sz="2600" b="1">
                <a:latin typeface="Titillium Web"/>
                <a:ea typeface="Titillium Web"/>
                <a:cs typeface="Titillium Web"/>
                <a:sym typeface="Titillium Web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2600"/>
              <a:buFont typeface="Titillium Web"/>
              <a:buNone/>
              <a:defRPr sz="2600" b="1">
                <a:latin typeface="Titillium Web"/>
                <a:ea typeface="Titillium Web"/>
                <a:cs typeface="Titillium Web"/>
                <a:sym typeface="Titillium Web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2600"/>
              <a:buFont typeface="Titillium Web"/>
              <a:buNone/>
              <a:defRPr sz="2600" b="1">
                <a:latin typeface="Titillium Web"/>
                <a:ea typeface="Titillium Web"/>
                <a:cs typeface="Titillium Web"/>
                <a:sym typeface="Titillium Web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2600"/>
              <a:buFont typeface="Titillium Web"/>
              <a:buNone/>
              <a:defRPr sz="2600" b="1">
                <a:latin typeface="Titillium Web"/>
                <a:ea typeface="Titillium Web"/>
                <a:cs typeface="Titillium Web"/>
                <a:sym typeface="Titillium Web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2600"/>
              <a:buFont typeface="Titillium Web"/>
              <a:buNone/>
              <a:defRPr sz="2600" b="1">
                <a:latin typeface="Titillium Web"/>
                <a:ea typeface="Titillium Web"/>
                <a:cs typeface="Titillium Web"/>
                <a:sym typeface="Titillium Web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2600"/>
              <a:buFont typeface="Titillium Web"/>
              <a:buNone/>
              <a:defRPr sz="2600" b="1">
                <a:latin typeface="Titillium Web"/>
                <a:ea typeface="Titillium Web"/>
                <a:cs typeface="Titillium Web"/>
                <a:sym typeface="Titillium Web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2600"/>
              <a:buFont typeface="Titillium Web"/>
              <a:buNone/>
              <a:defRPr sz="2600" b="1">
                <a:latin typeface="Titillium Web"/>
                <a:ea typeface="Titillium Web"/>
                <a:cs typeface="Titillium Web"/>
                <a:sym typeface="Titillium Web"/>
              </a:defRPr>
            </a:lvl9pPr>
          </a:lstStyle>
          <a:p>
            <a:endParaRPr/>
          </a:p>
        </p:txBody>
      </p:sp>
      <p:sp>
        <p:nvSpPr>
          <p:cNvPr id="7" name="Shape 7"/>
          <p:cNvSpPr txBox="1">
            <a:spLocks noGrp="1"/>
          </p:cNvSpPr>
          <p:nvPr>
            <p:ph type="body" idx="1"/>
          </p:nvPr>
        </p:nvSpPr>
        <p:spPr>
          <a:xfrm>
            <a:off x="723798" y="1586325"/>
            <a:ext cx="6092100" cy="314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lvl="0" indent="-342900">
              <a:spcBef>
                <a:spcPts val="600"/>
              </a:spcBef>
              <a:spcAft>
                <a:spcPts val="0"/>
              </a:spcAft>
              <a:buClr>
                <a:srgbClr val="FF004E"/>
              </a:buClr>
              <a:buSzPts val="1800"/>
              <a:buFont typeface="Titillium Web"/>
              <a:buChar char="▪"/>
              <a:defRPr sz="1800">
                <a:solidFill>
                  <a:schemeClr val="dk1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1pPr>
            <a:lvl2pPr marL="914400" lvl="1" indent="-342900">
              <a:spcBef>
                <a:spcPts val="0"/>
              </a:spcBef>
              <a:spcAft>
                <a:spcPts val="0"/>
              </a:spcAft>
              <a:buClr>
                <a:srgbClr val="FF004E"/>
              </a:buClr>
              <a:buSzPts val="1800"/>
              <a:buFont typeface="Titillium Web"/>
              <a:buChar char="▫"/>
              <a:defRPr sz="1800">
                <a:solidFill>
                  <a:schemeClr val="dk1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2pPr>
            <a:lvl3pPr marL="1371600" lvl="2" indent="-342900">
              <a:spcBef>
                <a:spcPts val="0"/>
              </a:spcBef>
              <a:spcAft>
                <a:spcPts val="0"/>
              </a:spcAft>
              <a:buClr>
                <a:srgbClr val="FF004E"/>
              </a:buClr>
              <a:buSzPts val="1800"/>
              <a:buFont typeface="Titillium Web"/>
              <a:buChar char="▸"/>
              <a:defRPr sz="1800">
                <a:solidFill>
                  <a:schemeClr val="dk1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3pPr>
            <a:lvl4pPr marL="1828800" lvl="3" indent="-342900">
              <a:spcBef>
                <a:spcPts val="0"/>
              </a:spcBef>
              <a:spcAft>
                <a:spcPts val="0"/>
              </a:spcAft>
              <a:buClr>
                <a:srgbClr val="FF004E"/>
              </a:buClr>
              <a:buSzPts val="1800"/>
              <a:buFont typeface="Titillium Web"/>
              <a:buChar char="▹"/>
              <a:defRPr sz="1800">
                <a:solidFill>
                  <a:schemeClr val="dk1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4pPr>
            <a:lvl5pPr marL="2286000" lvl="4" indent="-342900">
              <a:spcBef>
                <a:spcPts val="0"/>
              </a:spcBef>
              <a:spcAft>
                <a:spcPts val="0"/>
              </a:spcAft>
              <a:buClr>
                <a:srgbClr val="FF004E"/>
              </a:buClr>
              <a:buSzPts val="1800"/>
              <a:buFont typeface="Titillium Web"/>
              <a:buChar char="▹"/>
              <a:defRPr sz="1800">
                <a:solidFill>
                  <a:schemeClr val="dk1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5pPr>
            <a:lvl6pPr marL="2743200" lvl="5" indent="-342900">
              <a:spcBef>
                <a:spcPts val="0"/>
              </a:spcBef>
              <a:spcAft>
                <a:spcPts val="0"/>
              </a:spcAft>
              <a:buClr>
                <a:srgbClr val="FF004E"/>
              </a:buClr>
              <a:buSzPts val="1800"/>
              <a:buFont typeface="Titillium Web"/>
              <a:buChar char="▹"/>
              <a:defRPr sz="1800">
                <a:solidFill>
                  <a:schemeClr val="dk1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6pPr>
            <a:lvl7pPr marL="3200400" lvl="6" indent="-342900">
              <a:spcBef>
                <a:spcPts val="0"/>
              </a:spcBef>
              <a:spcAft>
                <a:spcPts val="0"/>
              </a:spcAft>
              <a:buClr>
                <a:srgbClr val="FF004E"/>
              </a:buClr>
              <a:buSzPts val="1800"/>
              <a:buFont typeface="Titillium Web"/>
              <a:buChar char="▹"/>
              <a:defRPr sz="1800">
                <a:solidFill>
                  <a:schemeClr val="dk1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7pPr>
            <a:lvl8pPr marL="3657600" lvl="7" indent="-342900">
              <a:spcBef>
                <a:spcPts val="0"/>
              </a:spcBef>
              <a:spcAft>
                <a:spcPts val="0"/>
              </a:spcAft>
              <a:buClr>
                <a:srgbClr val="FF004E"/>
              </a:buClr>
              <a:buSzPts val="1800"/>
              <a:buFont typeface="Titillium Web"/>
              <a:buChar char="▹"/>
              <a:defRPr sz="1800">
                <a:solidFill>
                  <a:schemeClr val="dk1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8pPr>
            <a:lvl9pPr marL="4114800" lvl="8" indent="-342900">
              <a:spcBef>
                <a:spcPts val="0"/>
              </a:spcBef>
              <a:spcAft>
                <a:spcPts val="0"/>
              </a:spcAft>
              <a:buClr>
                <a:srgbClr val="FF004E"/>
              </a:buClr>
              <a:buSzPts val="1800"/>
              <a:buFont typeface="Titillium Web"/>
              <a:buChar char="▹"/>
              <a:defRPr sz="1800">
                <a:solidFill>
                  <a:schemeClr val="dk1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2" r:id="rId2"/>
    <p:sldLayoutId id="2147483660" r:id="rId3"/>
    <p:sldLayoutId id="2147483662" r:id="rId4"/>
  </p:sldLayoutIdLst>
  <p:transition>
    <p:fade thruBlk="1"/>
  </p:transition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image" Target="../media/image1.jp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Relationship Id="rId9" Type="http://schemas.openxmlformats.org/officeDocument/2006/relationships/image" Target="../media/image6.tiff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microsoft.com/office/2007/relationships/media" Target="../media/media2.mp4"/><Relationship Id="rId7" Type="http://schemas.openxmlformats.org/officeDocument/2006/relationships/image" Target="../media/image7.png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6" Type="http://schemas.openxmlformats.org/officeDocument/2006/relationships/notesSlide" Target="../notesSlides/notesSlide2.xml"/><Relationship Id="rId5" Type="http://schemas.openxmlformats.org/officeDocument/2006/relationships/slideLayout" Target="../slideLayouts/slideLayout2.xml"/><Relationship Id="rId4" Type="http://schemas.microsoft.com/office/2007/relationships/media" Target="../media/media3.mp4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microsoft.com/office/2007/relationships/media" Target="../media/media4.mp4"/><Relationship Id="rId1" Type="http://schemas.openxmlformats.org/officeDocument/2006/relationships/video" Target="NULL" TargetMode="External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3.png"/><Relationship Id="rId5" Type="http://schemas.openxmlformats.org/officeDocument/2006/relationships/image" Target="../media/image19.png"/><Relationship Id="rId4" Type="http://schemas.openxmlformats.org/officeDocument/2006/relationships/image" Target="../media/image23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22.png"/><Relationship Id="rId7" Type="http://schemas.openxmlformats.org/officeDocument/2006/relationships/image" Target="../media/image3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9.png"/><Relationship Id="rId5" Type="http://schemas.openxmlformats.org/officeDocument/2006/relationships/image" Target="../media/image33.png"/><Relationship Id="rId4" Type="http://schemas.openxmlformats.org/officeDocument/2006/relationships/image" Target="../media/image23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image" Target="../media/image22.png"/><Relationship Id="rId7" Type="http://schemas.openxmlformats.org/officeDocument/2006/relationships/image" Target="../media/image3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4.png"/><Relationship Id="rId5" Type="http://schemas.openxmlformats.org/officeDocument/2006/relationships/image" Target="../media/image19.png"/><Relationship Id="rId4" Type="http://schemas.openxmlformats.org/officeDocument/2006/relationships/image" Target="../media/image23.jpeg"/><Relationship Id="rId9" Type="http://schemas.openxmlformats.org/officeDocument/2006/relationships/image" Target="../media/image3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image" Target="../media/image22.png"/><Relationship Id="rId7" Type="http://schemas.openxmlformats.org/officeDocument/2006/relationships/image" Target="../media/image3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8.png"/><Relationship Id="rId5" Type="http://schemas.openxmlformats.org/officeDocument/2006/relationships/image" Target="../media/image19.png"/><Relationship Id="rId10" Type="http://schemas.openxmlformats.org/officeDocument/2006/relationships/image" Target="../media/image41.png"/><Relationship Id="rId4" Type="http://schemas.openxmlformats.org/officeDocument/2006/relationships/image" Target="../media/image23.jpeg"/><Relationship Id="rId9" Type="http://schemas.openxmlformats.org/officeDocument/2006/relationships/image" Target="../media/image4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6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8.png"/><Relationship Id="rId4" Type="http://schemas.openxmlformats.org/officeDocument/2006/relationships/image" Target="../media/image26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7" Type="http://schemas.microsoft.com/office/2007/relationships/hdphoto" Target="../media/hdphoto2.wdp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6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tiff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2.tiff"/><Relationship Id="rId5" Type="http://schemas.openxmlformats.org/officeDocument/2006/relationships/image" Target="../media/image24.png"/><Relationship Id="rId4" Type="http://schemas.openxmlformats.org/officeDocument/2006/relationships/image" Target="../media/image31.tiff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4.tiff"/><Relationship Id="rId5" Type="http://schemas.openxmlformats.org/officeDocument/2006/relationships/image" Target="../media/image33.jpeg"/><Relationship Id="rId4" Type="http://schemas.microsoft.com/office/2007/relationships/hdphoto" Target="../media/hdphoto1.wdp"/></Relationships>
</file>

<file path=ppt/slides/_rels/slide23.xml.rels><?xml version="1.0" encoding="UTF-8" standalone="yes"?>
<Relationships xmlns="http://schemas.openxmlformats.org/package/2006/relationships"><Relationship Id="rId26" Type="http://schemas.openxmlformats.org/officeDocument/2006/relationships/image" Target="../media/image75.png"/><Relationship Id="rId21" Type="http://schemas.openxmlformats.org/officeDocument/2006/relationships/image" Target="../media/image70.png"/><Relationship Id="rId42" Type="http://schemas.openxmlformats.org/officeDocument/2006/relationships/image" Target="../media/image91.png"/><Relationship Id="rId47" Type="http://schemas.openxmlformats.org/officeDocument/2006/relationships/image" Target="../media/image96.png"/><Relationship Id="rId63" Type="http://schemas.openxmlformats.org/officeDocument/2006/relationships/image" Target="../media/image112.png"/><Relationship Id="rId68" Type="http://schemas.openxmlformats.org/officeDocument/2006/relationships/image" Target="../media/image117.png"/><Relationship Id="rId84" Type="http://schemas.openxmlformats.org/officeDocument/2006/relationships/image" Target="../media/image133.png"/><Relationship Id="rId89" Type="http://schemas.openxmlformats.org/officeDocument/2006/relationships/image" Target="../media/image138.png"/><Relationship Id="rId16" Type="http://schemas.openxmlformats.org/officeDocument/2006/relationships/image" Target="../media/image65.png"/><Relationship Id="rId11" Type="http://schemas.openxmlformats.org/officeDocument/2006/relationships/image" Target="../media/image60.png"/><Relationship Id="rId32" Type="http://schemas.openxmlformats.org/officeDocument/2006/relationships/image" Target="../media/image81.png"/><Relationship Id="rId37" Type="http://schemas.openxmlformats.org/officeDocument/2006/relationships/image" Target="../media/image86.png"/><Relationship Id="rId53" Type="http://schemas.openxmlformats.org/officeDocument/2006/relationships/image" Target="../media/image102.png"/><Relationship Id="rId58" Type="http://schemas.openxmlformats.org/officeDocument/2006/relationships/image" Target="../media/image107.png"/><Relationship Id="rId74" Type="http://schemas.openxmlformats.org/officeDocument/2006/relationships/image" Target="../media/image123.png"/><Relationship Id="rId79" Type="http://schemas.openxmlformats.org/officeDocument/2006/relationships/image" Target="../media/image128.png"/><Relationship Id="rId5" Type="http://schemas.openxmlformats.org/officeDocument/2006/relationships/image" Target="../media/image54.png"/><Relationship Id="rId90" Type="http://schemas.openxmlformats.org/officeDocument/2006/relationships/image" Target="../media/image139.png"/><Relationship Id="rId95" Type="http://schemas.openxmlformats.org/officeDocument/2006/relationships/image" Target="../media/image144.png"/><Relationship Id="rId22" Type="http://schemas.openxmlformats.org/officeDocument/2006/relationships/image" Target="../media/image71.png"/><Relationship Id="rId27" Type="http://schemas.openxmlformats.org/officeDocument/2006/relationships/image" Target="../media/image76.png"/><Relationship Id="rId43" Type="http://schemas.openxmlformats.org/officeDocument/2006/relationships/image" Target="../media/image92.png"/><Relationship Id="rId48" Type="http://schemas.openxmlformats.org/officeDocument/2006/relationships/image" Target="../media/image97.png"/><Relationship Id="rId64" Type="http://schemas.openxmlformats.org/officeDocument/2006/relationships/image" Target="../media/image113.png"/><Relationship Id="rId69" Type="http://schemas.openxmlformats.org/officeDocument/2006/relationships/image" Target="../media/image118.png"/><Relationship Id="rId8" Type="http://schemas.openxmlformats.org/officeDocument/2006/relationships/image" Target="../media/image57.png"/><Relationship Id="rId51" Type="http://schemas.openxmlformats.org/officeDocument/2006/relationships/image" Target="../media/image100.png"/><Relationship Id="rId72" Type="http://schemas.openxmlformats.org/officeDocument/2006/relationships/image" Target="../media/image121.png"/><Relationship Id="rId80" Type="http://schemas.openxmlformats.org/officeDocument/2006/relationships/image" Target="../media/image129.png"/><Relationship Id="rId85" Type="http://schemas.openxmlformats.org/officeDocument/2006/relationships/image" Target="../media/image134.png"/><Relationship Id="rId93" Type="http://schemas.openxmlformats.org/officeDocument/2006/relationships/image" Target="../media/image142.png"/><Relationship Id="rId3" Type="http://schemas.openxmlformats.org/officeDocument/2006/relationships/image" Target="../media/image52.png"/><Relationship Id="rId12" Type="http://schemas.openxmlformats.org/officeDocument/2006/relationships/image" Target="../media/image61.png"/><Relationship Id="rId17" Type="http://schemas.openxmlformats.org/officeDocument/2006/relationships/image" Target="../media/image66.png"/><Relationship Id="rId25" Type="http://schemas.openxmlformats.org/officeDocument/2006/relationships/image" Target="../media/image74.png"/><Relationship Id="rId33" Type="http://schemas.openxmlformats.org/officeDocument/2006/relationships/image" Target="../media/image82.png"/><Relationship Id="rId38" Type="http://schemas.openxmlformats.org/officeDocument/2006/relationships/image" Target="../media/image87.png"/><Relationship Id="rId46" Type="http://schemas.openxmlformats.org/officeDocument/2006/relationships/image" Target="../media/image95.png"/><Relationship Id="rId59" Type="http://schemas.openxmlformats.org/officeDocument/2006/relationships/image" Target="../media/image108.png"/><Relationship Id="rId67" Type="http://schemas.openxmlformats.org/officeDocument/2006/relationships/image" Target="../media/image116.png"/><Relationship Id="rId20" Type="http://schemas.openxmlformats.org/officeDocument/2006/relationships/image" Target="../media/image69.png"/><Relationship Id="rId41" Type="http://schemas.openxmlformats.org/officeDocument/2006/relationships/image" Target="../media/image90.png"/><Relationship Id="rId54" Type="http://schemas.openxmlformats.org/officeDocument/2006/relationships/image" Target="../media/image103.png"/><Relationship Id="rId62" Type="http://schemas.openxmlformats.org/officeDocument/2006/relationships/image" Target="../media/image111.png"/><Relationship Id="rId70" Type="http://schemas.openxmlformats.org/officeDocument/2006/relationships/image" Target="../media/image119.png"/><Relationship Id="rId75" Type="http://schemas.openxmlformats.org/officeDocument/2006/relationships/image" Target="../media/image124.png"/><Relationship Id="rId83" Type="http://schemas.openxmlformats.org/officeDocument/2006/relationships/image" Target="../media/image132.png"/><Relationship Id="rId88" Type="http://schemas.openxmlformats.org/officeDocument/2006/relationships/image" Target="../media/image137.png"/><Relationship Id="rId91" Type="http://schemas.openxmlformats.org/officeDocument/2006/relationships/image" Target="../media/image140.png"/><Relationship Id="rId96" Type="http://schemas.openxmlformats.org/officeDocument/2006/relationships/image" Target="../media/image14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5.png"/><Relationship Id="rId15" Type="http://schemas.openxmlformats.org/officeDocument/2006/relationships/image" Target="../media/image64.png"/><Relationship Id="rId23" Type="http://schemas.openxmlformats.org/officeDocument/2006/relationships/image" Target="../media/image72.png"/><Relationship Id="rId28" Type="http://schemas.openxmlformats.org/officeDocument/2006/relationships/image" Target="../media/image77.png"/><Relationship Id="rId36" Type="http://schemas.openxmlformats.org/officeDocument/2006/relationships/image" Target="../media/image85.png"/><Relationship Id="rId49" Type="http://schemas.openxmlformats.org/officeDocument/2006/relationships/image" Target="../media/image98.png"/><Relationship Id="rId57" Type="http://schemas.openxmlformats.org/officeDocument/2006/relationships/image" Target="../media/image106.png"/><Relationship Id="rId10" Type="http://schemas.openxmlformats.org/officeDocument/2006/relationships/image" Target="../media/image59.png"/><Relationship Id="rId31" Type="http://schemas.openxmlformats.org/officeDocument/2006/relationships/image" Target="../media/image80.png"/><Relationship Id="rId44" Type="http://schemas.openxmlformats.org/officeDocument/2006/relationships/image" Target="../media/image93.png"/><Relationship Id="rId52" Type="http://schemas.openxmlformats.org/officeDocument/2006/relationships/image" Target="../media/image101.png"/><Relationship Id="rId60" Type="http://schemas.openxmlformats.org/officeDocument/2006/relationships/image" Target="../media/image109.png"/><Relationship Id="rId65" Type="http://schemas.openxmlformats.org/officeDocument/2006/relationships/image" Target="../media/image114.png"/><Relationship Id="rId73" Type="http://schemas.openxmlformats.org/officeDocument/2006/relationships/image" Target="../media/image122.png"/><Relationship Id="rId78" Type="http://schemas.openxmlformats.org/officeDocument/2006/relationships/image" Target="../media/image127.png"/><Relationship Id="rId81" Type="http://schemas.openxmlformats.org/officeDocument/2006/relationships/image" Target="../media/image130.png"/><Relationship Id="rId86" Type="http://schemas.openxmlformats.org/officeDocument/2006/relationships/image" Target="../media/image135.png"/><Relationship Id="rId94" Type="http://schemas.openxmlformats.org/officeDocument/2006/relationships/image" Target="../media/image143.png"/><Relationship Id="rId4" Type="http://schemas.openxmlformats.org/officeDocument/2006/relationships/image" Target="../media/image53.png"/><Relationship Id="rId9" Type="http://schemas.openxmlformats.org/officeDocument/2006/relationships/image" Target="../media/image58.png"/><Relationship Id="rId13" Type="http://schemas.openxmlformats.org/officeDocument/2006/relationships/image" Target="../media/image62.png"/><Relationship Id="rId18" Type="http://schemas.openxmlformats.org/officeDocument/2006/relationships/image" Target="../media/image67.png"/><Relationship Id="rId39" Type="http://schemas.openxmlformats.org/officeDocument/2006/relationships/image" Target="../media/image88.png"/><Relationship Id="rId34" Type="http://schemas.openxmlformats.org/officeDocument/2006/relationships/image" Target="../media/image83.png"/><Relationship Id="rId50" Type="http://schemas.openxmlformats.org/officeDocument/2006/relationships/image" Target="../media/image99.png"/><Relationship Id="rId55" Type="http://schemas.openxmlformats.org/officeDocument/2006/relationships/image" Target="../media/image104.png"/><Relationship Id="rId76" Type="http://schemas.openxmlformats.org/officeDocument/2006/relationships/image" Target="../media/image125.png"/><Relationship Id="rId7" Type="http://schemas.openxmlformats.org/officeDocument/2006/relationships/image" Target="../media/image56.png"/><Relationship Id="rId71" Type="http://schemas.openxmlformats.org/officeDocument/2006/relationships/image" Target="../media/image120.png"/><Relationship Id="rId92" Type="http://schemas.openxmlformats.org/officeDocument/2006/relationships/image" Target="../media/image141.png"/><Relationship Id="rId2" Type="http://schemas.openxmlformats.org/officeDocument/2006/relationships/notesSlide" Target="../notesSlides/notesSlide21.xml"/><Relationship Id="rId29" Type="http://schemas.openxmlformats.org/officeDocument/2006/relationships/image" Target="../media/image78.png"/><Relationship Id="rId24" Type="http://schemas.openxmlformats.org/officeDocument/2006/relationships/image" Target="../media/image73.png"/><Relationship Id="rId40" Type="http://schemas.openxmlformats.org/officeDocument/2006/relationships/image" Target="../media/image89.png"/><Relationship Id="rId45" Type="http://schemas.openxmlformats.org/officeDocument/2006/relationships/image" Target="../media/image94.png"/><Relationship Id="rId66" Type="http://schemas.openxmlformats.org/officeDocument/2006/relationships/image" Target="../media/image115.png"/><Relationship Id="rId87" Type="http://schemas.openxmlformats.org/officeDocument/2006/relationships/image" Target="../media/image136.png"/><Relationship Id="rId61" Type="http://schemas.openxmlformats.org/officeDocument/2006/relationships/image" Target="../media/image110.png"/><Relationship Id="rId82" Type="http://schemas.openxmlformats.org/officeDocument/2006/relationships/image" Target="../media/image131.png"/><Relationship Id="rId19" Type="http://schemas.openxmlformats.org/officeDocument/2006/relationships/image" Target="../media/image68.png"/><Relationship Id="rId14" Type="http://schemas.openxmlformats.org/officeDocument/2006/relationships/image" Target="../media/image63.png"/><Relationship Id="rId30" Type="http://schemas.openxmlformats.org/officeDocument/2006/relationships/image" Target="../media/image79.png"/><Relationship Id="rId35" Type="http://schemas.openxmlformats.org/officeDocument/2006/relationships/image" Target="../media/image84.png"/><Relationship Id="rId56" Type="http://schemas.openxmlformats.org/officeDocument/2006/relationships/image" Target="../media/image105.png"/><Relationship Id="rId77" Type="http://schemas.openxmlformats.org/officeDocument/2006/relationships/image" Target="../media/image126.png"/></Relationships>
</file>

<file path=ppt/slides/_rels/slide24.xml.rels><?xml version="1.0" encoding="UTF-8" standalone="yes"?>
<Relationships xmlns="http://schemas.openxmlformats.org/package/2006/relationships"><Relationship Id="rId13" Type="http://schemas.openxmlformats.org/officeDocument/2006/relationships/image" Target="../media/image157.png"/><Relationship Id="rId18" Type="http://schemas.openxmlformats.org/officeDocument/2006/relationships/image" Target="../media/image162.png"/><Relationship Id="rId26" Type="http://schemas.openxmlformats.org/officeDocument/2006/relationships/image" Target="../media/image170.png"/><Relationship Id="rId39" Type="http://schemas.openxmlformats.org/officeDocument/2006/relationships/image" Target="../media/image183.png"/><Relationship Id="rId21" Type="http://schemas.openxmlformats.org/officeDocument/2006/relationships/image" Target="../media/image165.png"/><Relationship Id="rId34" Type="http://schemas.openxmlformats.org/officeDocument/2006/relationships/image" Target="../media/image178.png"/><Relationship Id="rId42" Type="http://schemas.openxmlformats.org/officeDocument/2006/relationships/image" Target="../media/image186.png"/><Relationship Id="rId47" Type="http://schemas.openxmlformats.org/officeDocument/2006/relationships/image" Target="../media/image191.png"/><Relationship Id="rId50" Type="http://schemas.openxmlformats.org/officeDocument/2006/relationships/image" Target="../media/image194.png"/><Relationship Id="rId55" Type="http://schemas.openxmlformats.org/officeDocument/2006/relationships/image" Target="../media/image199.png"/><Relationship Id="rId7" Type="http://schemas.openxmlformats.org/officeDocument/2006/relationships/image" Target="../media/image151.png"/><Relationship Id="rId2" Type="http://schemas.openxmlformats.org/officeDocument/2006/relationships/image" Target="../media/image146.png"/><Relationship Id="rId16" Type="http://schemas.openxmlformats.org/officeDocument/2006/relationships/image" Target="../media/image160.png"/><Relationship Id="rId29" Type="http://schemas.openxmlformats.org/officeDocument/2006/relationships/image" Target="../media/image173.png"/><Relationship Id="rId11" Type="http://schemas.openxmlformats.org/officeDocument/2006/relationships/image" Target="../media/image155.png"/><Relationship Id="rId24" Type="http://schemas.openxmlformats.org/officeDocument/2006/relationships/image" Target="../media/image168.png"/><Relationship Id="rId32" Type="http://schemas.openxmlformats.org/officeDocument/2006/relationships/image" Target="../media/image176.png"/><Relationship Id="rId37" Type="http://schemas.openxmlformats.org/officeDocument/2006/relationships/image" Target="../media/image181.png"/><Relationship Id="rId40" Type="http://schemas.openxmlformats.org/officeDocument/2006/relationships/image" Target="../media/image184.png"/><Relationship Id="rId45" Type="http://schemas.openxmlformats.org/officeDocument/2006/relationships/image" Target="../media/image189.png"/><Relationship Id="rId53" Type="http://schemas.openxmlformats.org/officeDocument/2006/relationships/image" Target="../media/image197.png"/><Relationship Id="rId58" Type="http://schemas.openxmlformats.org/officeDocument/2006/relationships/image" Target="../media/image202.png"/><Relationship Id="rId5" Type="http://schemas.openxmlformats.org/officeDocument/2006/relationships/image" Target="../media/image149.png"/><Relationship Id="rId19" Type="http://schemas.openxmlformats.org/officeDocument/2006/relationships/image" Target="../media/image163.png"/><Relationship Id="rId4" Type="http://schemas.openxmlformats.org/officeDocument/2006/relationships/image" Target="../media/image148.png"/><Relationship Id="rId9" Type="http://schemas.openxmlformats.org/officeDocument/2006/relationships/image" Target="../media/image153.png"/><Relationship Id="rId14" Type="http://schemas.openxmlformats.org/officeDocument/2006/relationships/image" Target="../media/image158.png"/><Relationship Id="rId22" Type="http://schemas.openxmlformats.org/officeDocument/2006/relationships/image" Target="../media/image166.png"/><Relationship Id="rId27" Type="http://schemas.openxmlformats.org/officeDocument/2006/relationships/image" Target="../media/image171.png"/><Relationship Id="rId30" Type="http://schemas.openxmlformats.org/officeDocument/2006/relationships/image" Target="../media/image174.png"/><Relationship Id="rId35" Type="http://schemas.openxmlformats.org/officeDocument/2006/relationships/image" Target="../media/image179.png"/><Relationship Id="rId43" Type="http://schemas.openxmlformats.org/officeDocument/2006/relationships/image" Target="../media/image187.png"/><Relationship Id="rId48" Type="http://schemas.openxmlformats.org/officeDocument/2006/relationships/image" Target="../media/image192.png"/><Relationship Id="rId56" Type="http://schemas.openxmlformats.org/officeDocument/2006/relationships/image" Target="../media/image200.png"/><Relationship Id="rId8" Type="http://schemas.openxmlformats.org/officeDocument/2006/relationships/image" Target="../media/image152.png"/><Relationship Id="rId51" Type="http://schemas.openxmlformats.org/officeDocument/2006/relationships/image" Target="../media/image195.png"/><Relationship Id="rId3" Type="http://schemas.openxmlformats.org/officeDocument/2006/relationships/image" Target="../media/image147.png"/><Relationship Id="rId12" Type="http://schemas.openxmlformats.org/officeDocument/2006/relationships/image" Target="../media/image156.png"/><Relationship Id="rId17" Type="http://schemas.openxmlformats.org/officeDocument/2006/relationships/image" Target="../media/image161.png"/><Relationship Id="rId25" Type="http://schemas.openxmlformats.org/officeDocument/2006/relationships/image" Target="../media/image169.png"/><Relationship Id="rId33" Type="http://schemas.openxmlformats.org/officeDocument/2006/relationships/image" Target="../media/image177.png"/><Relationship Id="rId38" Type="http://schemas.openxmlformats.org/officeDocument/2006/relationships/image" Target="../media/image182.png"/><Relationship Id="rId46" Type="http://schemas.openxmlformats.org/officeDocument/2006/relationships/image" Target="../media/image190.png"/><Relationship Id="rId20" Type="http://schemas.openxmlformats.org/officeDocument/2006/relationships/image" Target="../media/image164.png"/><Relationship Id="rId41" Type="http://schemas.openxmlformats.org/officeDocument/2006/relationships/image" Target="../media/image185.png"/><Relationship Id="rId54" Type="http://schemas.openxmlformats.org/officeDocument/2006/relationships/image" Target="../media/image19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0.png"/><Relationship Id="rId15" Type="http://schemas.openxmlformats.org/officeDocument/2006/relationships/image" Target="../media/image159.png"/><Relationship Id="rId23" Type="http://schemas.openxmlformats.org/officeDocument/2006/relationships/image" Target="../media/image167.png"/><Relationship Id="rId28" Type="http://schemas.openxmlformats.org/officeDocument/2006/relationships/image" Target="../media/image172.png"/><Relationship Id="rId36" Type="http://schemas.openxmlformats.org/officeDocument/2006/relationships/image" Target="../media/image180.png"/><Relationship Id="rId49" Type="http://schemas.openxmlformats.org/officeDocument/2006/relationships/image" Target="../media/image193.png"/><Relationship Id="rId57" Type="http://schemas.openxmlformats.org/officeDocument/2006/relationships/image" Target="../media/image201.png"/><Relationship Id="rId10" Type="http://schemas.openxmlformats.org/officeDocument/2006/relationships/image" Target="../media/image154.png"/><Relationship Id="rId31" Type="http://schemas.openxmlformats.org/officeDocument/2006/relationships/image" Target="../media/image175.png"/><Relationship Id="rId44" Type="http://schemas.openxmlformats.org/officeDocument/2006/relationships/image" Target="../media/image188.png"/><Relationship Id="rId52" Type="http://schemas.openxmlformats.org/officeDocument/2006/relationships/image" Target="../media/image196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tiff"/><Relationship Id="rId2" Type="http://schemas.openxmlformats.org/officeDocument/2006/relationships/image" Target="../media/image20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7" Type="http://schemas.openxmlformats.org/officeDocument/2006/relationships/image" Target="../media/image45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6.png"/><Relationship Id="rId4" Type="http://schemas.openxmlformats.org/officeDocument/2006/relationships/image" Target="../media/image17.pn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4.png"/><Relationship Id="rId3" Type="http://schemas.openxmlformats.org/officeDocument/2006/relationships/image" Target="../media/image47.png"/><Relationship Id="rId7" Type="http://schemas.openxmlformats.org/officeDocument/2006/relationships/image" Target="../media/image51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0.png"/><Relationship Id="rId11" Type="http://schemas.openxmlformats.org/officeDocument/2006/relationships/image" Target="../media/image205.png"/><Relationship Id="rId5" Type="http://schemas.openxmlformats.org/officeDocument/2006/relationships/image" Target="../media/image49.png"/><Relationship Id="rId10" Type="http://schemas.openxmlformats.org/officeDocument/2006/relationships/image" Target="../media/image46.png"/><Relationship Id="rId4" Type="http://schemas.openxmlformats.org/officeDocument/2006/relationships/image" Target="../media/image48.png"/><Relationship Id="rId9" Type="http://schemas.openxmlformats.org/officeDocument/2006/relationships/image" Target="../media/image218.pn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6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7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4.png"/><Relationship Id="rId2" Type="http://schemas.openxmlformats.org/officeDocument/2006/relationships/image" Target="../media/image208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9.emf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24.png"/><Relationship Id="rId4" Type="http://schemas.microsoft.com/office/2007/relationships/hdphoto" Target="../media/hdphoto1.wdp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8.png"/><Relationship Id="rId4" Type="http://schemas.openxmlformats.org/officeDocument/2006/relationships/image" Target="../media/image24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5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4.xml"/><Relationship Id="rId5" Type="http://schemas.microsoft.com/office/2007/relationships/hdphoto" Target="../media/hdphoto1.wdp"/><Relationship Id="rId4" Type="http://schemas.openxmlformats.org/officeDocument/2006/relationships/image" Target="../media/image5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0.tiff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13.png"/><Relationship Id="rId5" Type="http://schemas.openxmlformats.org/officeDocument/2006/relationships/image" Target="../media/image212.png"/><Relationship Id="rId4" Type="http://schemas.openxmlformats.org/officeDocument/2006/relationships/image" Target="../media/image211.tiff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16.png"/><Relationship Id="rId5" Type="http://schemas.openxmlformats.org/officeDocument/2006/relationships/image" Target="../media/image215.png"/><Relationship Id="rId4" Type="http://schemas.openxmlformats.org/officeDocument/2006/relationships/image" Target="../media/image214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7.tiff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21.png"/><Relationship Id="rId5" Type="http://schemas.openxmlformats.org/officeDocument/2006/relationships/image" Target="../media/image220.png"/><Relationship Id="rId4" Type="http://schemas.openxmlformats.org/officeDocument/2006/relationships/image" Target="../media/image219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2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4.xml"/><Relationship Id="rId5" Type="http://schemas.microsoft.com/office/2007/relationships/hdphoto" Target="../media/hdphoto1.wdp"/><Relationship Id="rId4" Type="http://schemas.openxmlformats.org/officeDocument/2006/relationships/image" Target="../media/image5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tiff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26.png"/><Relationship Id="rId4" Type="http://schemas.openxmlformats.org/officeDocument/2006/relationships/image" Target="../media/image223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27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4" Type="http://schemas.openxmlformats.org/officeDocument/2006/relationships/image" Target="../media/image228.png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9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0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6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1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3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2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3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3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3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4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5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6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7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8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3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9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0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7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3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6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3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6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3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1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3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8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2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243.png"/><Relationship Id="rId1" Type="http://schemas.openxmlformats.org/officeDocument/2006/relationships/slideLayout" Target="../slideLayouts/slideLayout4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4.tiff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5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grayscl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hthoek 28">
            <a:extLst>
              <a:ext uri="{FF2B5EF4-FFF2-40B4-BE49-F238E27FC236}">
                <a16:creationId xmlns:a16="http://schemas.microsoft.com/office/drawing/2014/main" id="{FF74EC41-9168-4602-ADBF-B7FD36B6777C}"/>
              </a:ext>
            </a:extLst>
          </p:cNvPr>
          <p:cNvSpPr/>
          <p:nvPr/>
        </p:nvSpPr>
        <p:spPr>
          <a:xfrm>
            <a:off x="4408882" y="37151"/>
            <a:ext cx="221536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nl-NL" sz="1050" b="1" dirty="0"/>
              <a:t> </a:t>
            </a:r>
            <a:endParaRPr lang="en-GB" sz="1050" b="1" dirty="0"/>
          </a:p>
        </p:txBody>
      </p:sp>
      <p:sp>
        <p:nvSpPr>
          <p:cNvPr id="30" name="Tekstvak 29">
            <a:extLst>
              <a:ext uri="{FF2B5EF4-FFF2-40B4-BE49-F238E27FC236}">
                <a16:creationId xmlns:a16="http://schemas.microsoft.com/office/drawing/2014/main" id="{7C52785A-E568-45A7-921B-3323DD6110F2}"/>
              </a:ext>
            </a:extLst>
          </p:cNvPr>
          <p:cNvSpPr txBox="1"/>
          <p:nvPr/>
        </p:nvSpPr>
        <p:spPr>
          <a:xfrm>
            <a:off x="-95249" y="-84908"/>
            <a:ext cx="9239249" cy="3760853"/>
          </a:xfrm>
          <a:prstGeom prst="rect">
            <a:avLst/>
          </a:prstGeom>
          <a:solidFill>
            <a:srgbClr val="FF004E">
              <a:alpha val="80000"/>
            </a:srgbClr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31" name="Shape 66">
            <a:extLst>
              <a:ext uri="{FF2B5EF4-FFF2-40B4-BE49-F238E27FC236}">
                <a16:creationId xmlns:a16="http://schemas.microsoft.com/office/drawing/2014/main" id="{B5DBB525-2557-45ED-BCC5-92DE1F7DB0C0}"/>
              </a:ext>
            </a:extLst>
          </p:cNvPr>
          <p:cNvSpPr txBox="1">
            <a:spLocks/>
          </p:cNvSpPr>
          <p:nvPr/>
        </p:nvSpPr>
        <p:spPr>
          <a:xfrm>
            <a:off x="343571" y="1022625"/>
            <a:ext cx="8025058" cy="10790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9pPr>
          </a:lstStyle>
          <a:p>
            <a:pPr algn="ctr"/>
            <a:r>
              <a:rPr lang="en-GB" sz="3400" dirty="0">
                <a:solidFill>
                  <a:schemeClr val="bg1"/>
                </a:solidFill>
                <a:latin typeface="Simplified Arabic Fixed" panose="020F0502020204030204" pitchFamily="34" charset="0"/>
                <a:ea typeface="3270Medium Nerd Font Medium" panose="02000609000000000000" pitchFamily="49" charset="0"/>
                <a:cs typeface="Simplified Arabic Fixed" panose="020F0502020204030204" pitchFamily="34" charset="0"/>
              </a:rPr>
              <a:t>STROOPWAFEL</a:t>
            </a:r>
            <a:r>
              <a:rPr lang="en-GB" sz="3400" dirty="0">
                <a:solidFill>
                  <a:schemeClr val="bg1"/>
                </a:solidFill>
              </a:rPr>
              <a:t>: a </a:t>
            </a:r>
            <a:r>
              <a:rPr lang="en-GB" sz="3400" dirty="0" err="1">
                <a:solidFill>
                  <a:schemeClr val="bg1"/>
                </a:solidFill>
              </a:rPr>
              <a:t>Ducth</a:t>
            </a:r>
            <a:r>
              <a:rPr lang="en-GB" sz="3400" dirty="0">
                <a:solidFill>
                  <a:schemeClr val="bg1"/>
                </a:solidFill>
              </a:rPr>
              <a:t> cookie and an Adaptive Importance Sampling algorithm</a:t>
            </a:r>
          </a:p>
        </p:txBody>
      </p:sp>
      <p:pic>
        <p:nvPicPr>
          <p:cNvPr id="37" name="Afbeelding 36">
            <a:extLst>
              <a:ext uri="{FF2B5EF4-FFF2-40B4-BE49-F238E27FC236}">
                <a16:creationId xmlns:a16="http://schemas.microsoft.com/office/drawing/2014/main" id="{F8961387-32B1-4124-9B41-09787B0A600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2650" y="340065"/>
            <a:ext cx="1878967" cy="398355"/>
          </a:xfrm>
          <a:prstGeom prst="rect">
            <a:avLst/>
          </a:prstGeom>
        </p:spPr>
      </p:pic>
      <p:pic>
        <p:nvPicPr>
          <p:cNvPr id="38" name="Afbeelding 37">
            <a:extLst>
              <a:ext uri="{FF2B5EF4-FFF2-40B4-BE49-F238E27FC236}">
                <a16:creationId xmlns:a16="http://schemas.microsoft.com/office/drawing/2014/main" id="{E8DB3F72-A438-41C0-9EFF-04CE88B6F111}"/>
              </a:ext>
            </a:extLst>
          </p:cNvPr>
          <p:cNvPicPr>
            <a:picLocks noChangeAspect="1"/>
          </p:cNvPicPr>
          <p:nvPr/>
        </p:nvPicPr>
        <p:blipFill>
          <a:blip r:embed="rId5">
            <a:grayscl/>
          </a:blip>
          <a:stretch>
            <a:fillRect/>
          </a:stretch>
        </p:blipFill>
        <p:spPr>
          <a:xfrm>
            <a:off x="6810375" y="3775279"/>
            <a:ext cx="369964" cy="390645"/>
          </a:xfrm>
          <a:prstGeom prst="rect">
            <a:avLst/>
          </a:prstGeom>
        </p:spPr>
      </p:pic>
      <p:sp>
        <p:nvSpPr>
          <p:cNvPr id="11" name="Shape 66">
            <a:extLst>
              <a:ext uri="{FF2B5EF4-FFF2-40B4-BE49-F238E27FC236}">
                <a16:creationId xmlns:a16="http://schemas.microsoft.com/office/drawing/2014/main" id="{B5DBB525-2557-45ED-BCC5-92DE1F7DB0C0}"/>
              </a:ext>
            </a:extLst>
          </p:cNvPr>
          <p:cNvSpPr txBox="1">
            <a:spLocks/>
          </p:cNvSpPr>
          <p:nvPr/>
        </p:nvSpPr>
        <p:spPr>
          <a:xfrm>
            <a:off x="1920747" y="1955028"/>
            <a:ext cx="4745696" cy="10790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9pPr>
          </a:lstStyle>
          <a:p>
            <a:pPr algn="ctr"/>
            <a:r>
              <a:rPr lang="en-GB" sz="1600" dirty="0">
                <a:solidFill>
                  <a:schemeClr val="tx1"/>
                </a:solidFill>
              </a:rPr>
              <a:t>Floor </a:t>
            </a:r>
            <a:r>
              <a:rPr lang="en-GB" sz="1600" dirty="0" err="1">
                <a:solidFill>
                  <a:schemeClr val="tx1"/>
                </a:solidFill>
              </a:rPr>
              <a:t>Broekgaarden</a:t>
            </a:r>
            <a:endParaRPr lang="en-GB" sz="1600" dirty="0">
              <a:solidFill>
                <a:schemeClr val="tx1"/>
              </a:solidFill>
            </a:endParaRPr>
          </a:p>
          <a:p>
            <a:pPr algn="ctr"/>
            <a:r>
              <a:rPr lang="en-GB" sz="1600" dirty="0" err="1">
                <a:solidFill>
                  <a:schemeClr val="tx1"/>
                </a:solidFill>
              </a:rPr>
              <a:t>Center</a:t>
            </a:r>
            <a:r>
              <a:rPr lang="en-GB" sz="1600" dirty="0">
                <a:solidFill>
                  <a:schemeClr val="tx1"/>
                </a:solidFill>
              </a:rPr>
              <a:t> for Astrophysics | Harvard &amp; Smithsonian</a:t>
            </a:r>
          </a:p>
        </p:txBody>
      </p:sp>
      <p:sp>
        <p:nvSpPr>
          <p:cNvPr id="12" name="Shape 66">
            <a:extLst>
              <a:ext uri="{FF2B5EF4-FFF2-40B4-BE49-F238E27FC236}">
                <a16:creationId xmlns:a16="http://schemas.microsoft.com/office/drawing/2014/main" id="{B5DBB525-2557-45ED-BCC5-92DE1F7DB0C0}"/>
              </a:ext>
            </a:extLst>
          </p:cNvPr>
          <p:cNvSpPr txBox="1">
            <a:spLocks/>
          </p:cNvSpPr>
          <p:nvPr/>
        </p:nvSpPr>
        <p:spPr>
          <a:xfrm>
            <a:off x="62778" y="4584743"/>
            <a:ext cx="5214777" cy="4766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9pPr>
          </a:lstStyle>
          <a:p>
            <a:r>
              <a:rPr lang="en-GB" sz="1600" dirty="0">
                <a:solidFill>
                  <a:schemeClr val="bg1"/>
                </a:solidFill>
              </a:rPr>
              <a:t>Topics in </a:t>
            </a:r>
            <a:r>
              <a:rPr lang="en-GB" sz="1600" dirty="0" err="1">
                <a:solidFill>
                  <a:schemeClr val="bg1"/>
                </a:solidFill>
              </a:rPr>
              <a:t>Astrostatistics</a:t>
            </a:r>
            <a:r>
              <a:rPr lang="en-GB" sz="1600" dirty="0">
                <a:solidFill>
                  <a:schemeClr val="bg1"/>
                </a:solidFill>
              </a:rPr>
              <a:t> meeting </a:t>
            </a:r>
          </a:p>
          <a:p>
            <a:r>
              <a:rPr lang="en-GB" sz="1600" dirty="0">
                <a:solidFill>
                  <a:schemeClr val="bg1"/>
                </a:solidFill>
              </a:rPr>
              <a:t>28 January 2020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325D434-9062-A446-9D4C-A20E91AF5E1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113" y="-357174"/>
            <a:ext cx="1753977" cy="1753977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A163BF29-5C1D-D14A-8D92-656A6268AD46}"/>
              </a:ext>
            </a:extLst>
          </p:cNvPr>
          <p:cNvSpPr/>
          <p:nvPr/>
        </p:nvSpPr>
        <p:spPr>
          <a:xfrm>
            <a:off x="43533" y="3043646"/>
            <a:ext cx="898209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b="1" dirty="0">
                <a:latin typeface="Helvetica" pitchFamily="2" charset="0"/>
              </a:rPr>
              <a:t>In collaboration with: </a:t>
            </a:r>
            <a:endParaRPr lang="en-US" sz="1200" dirty="0">
              <a:latin typeface="Helvetica" pitchFamily="2" charset="0"/>
            </a:endParaRPr>
          </a:p>
          <a:p>
            <a:r>
              <a:rPr lang="en-US" sz="1200" b="1" dirty="0">
                <a:solidFill>
                  <a:schemeClr val="bg1"/>
                </a:solidFill>
                <a:latin typeface="Helvetica" pitchFamily="2" charset="0"/>
              </a:rPr>
              <a:t>Floris </a:t>
            </a:r>
            <a:r>
              <a:rPr lang="en-US" sz="1200" b="1" dirty="0" err="1">
                <a:solidFill>
                  <a:schemeClr val="bg1"/>
                </a:solidFill>
                <a:latin typeface="Helvetica" pitchFamily="2" charset="0"/>
              </a:rPr>
              <a:t>Kummer</a:t>
            </a:r>
            <a:r>
              <a:rPr lang="en-US" sz="1200" b="1" dirty="0">
                <a:solidFill>
                  <a:schemeClr val="bg1"/>
                </a:solidFill>
                <a:latin typeface="Helvetica" pitchFamily="2" charset="0"/>
              </a:rPr>
              <a:t>, Lokesh Khandelwal</a:t>
            </a:r>
            <a:r>
              <a:rPr lang="en-US" sz="1200" b="1" dirty="0">
                <a:latin typeface="Helvetica" pitchFamily="2" charset="0"/>
              </a:rPr>
              <a:t> </a:t>
            </a:r>
            <a:r>
              <a:rPr lang="en-US" sz="1200" b="1" dirty="0">
                <a:solidFill>
                  <a:schemeClr val="bg1"/>
                </a:solidFill>
                <a:latin typeface="Helvetica" pitchFamily="2" charset="0"/>
              </a:rPr>
              <a:t>, Stephen </a:t>
            </a:r>
            <a:r>
              <a:rPr lang="en-US" sz="1200" b="1" dirty="0" err="1">
                <a:solidFill>
                  <a:schemeClr val="bg1"/>
                </a:solidFill>
                <a:latin typeface="Helvetica" pitchFamily="2" charset="0"/>
              </a:rPr>
              <a:t>Justham</a:t>
            </a:r>
            <a:r>
              <a:rPr lang="en-US" sz="1200" b="1" dirty="0">
                <a:solidFill>
                  <a:schemeClr val="bg1"/>
                </a:solidFill>
                <a:latin typeface="Helvetica" pitchFamily="2" charset="0"/>
              </a:rPr>
              <a:t>, </a:t>
            </a:r>
            <a:r>
              <a:rPr lang="en-US" sz="1200" b="1" dirty="0" err="1">
                <a:solidFill>
                  <a:schemeClr val="bg1"/>
                </a:solidFill>
                <a:latin typeface="Helvetica" pitchFamily="2" charset="0"/>
              </a:rPr>
              <a:t>Luyau</a:t>
            </a:r>
            <a:r>
              <a:rPr lang="en-US" sz="1200" b="1" dirty="0">
                <a:solidFill>
                  <a:schemeClr val="bg1"/>
                </a:solidFill>
                <a:latin typeface="Helvetica" pitchFamily="2" charset="0"/>
              </a:rPr>
              <a:t> Lin</a:t>
            </a:r>
            <a:r>
              <a:rPr lang="en-US" sz="1200" b="1" dirty="0">
                <a:latin typeface="Helvetica" pitchFamily="2" charset="0"/>
              </a:rPr>
              <a:t>, Edo Berger, Coen </a:t>
            </a:r>
            <a:r>
              <a:rPr lang="en-US" sz="1200" b="1" dirty="0" err="1">
                <a:latin typeface="Helvetica" pitchFamily="2" charset="0"/>
              </a:rPr>
              <a:t>Neijssel</a:t>
            </a:r>
            <a:r>
              <a:rPr lang="en-US" sz="1200" b="1" dirty="0">
                <a:latin typeface="Helvetica" pitchFamily="2" charset="0"/>
              </a:rPr>
              <a:t>, Alejandro Vigna-Gomez, Simon Stevenson, Tom Wagg, </a:t>
            </a:r>
            <a:r>
              <a:rPr lang="en-US" sz="1200" b="1" dirty="0" err="1">
                <a:latin typeface="Helvetica" pitchFamily="2" charset="0"/>
              </a:rPr>
              <a:t>Lieke</a:t>
            </a:r>
            <a:r>
              <a:rPr lang="en-US" sz="1200" b="1" dirty="0">
                <a:latin typeface="Helvetica" pitchFamily="2" charset="0"/>
              </a:rPr>
              <a:t> van Son, Ilya Mandel, Selma de Mink, Michelle </a:t>
            </a:r>
            <a:r>
              <a:rPr lang="en-US" sz="1200" b="1" dirty="0" err="1">
                <a:latin typeface="Helvetica" pitchFamily="2" charset="0"/>
              </a:rPr>
              <a:t>Wassink</a:t>
            </a:r>
            <a:endParaRPr lang="en-US" sz="1200" dirty="0">
              <a:latin typeface="Helvetica" pitchFamily="2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5FF5D69-33E6-994D-92F4-989DC0AF426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897" b="95516" l="2283" r="96119">
                        <a14:foregroundMark x1="23973" y1="14574" x2="23973" y2="14574"/>
                        <a14:foregroundMark x1="13242" y1="22197" x2="13242" y2="22197"/>
                        <a14:foregroundMark x1="34018" y1="11659" x2="34018" y2="11659"/>
                        <a14:foregroundMark x1="41096" y1="9865" x2="41096" y2="9865"/>
                        <a14:foregroundMark x1="49087" y1="6278" x2="49087" y2="6278"/>
                        <a14:foregroundMark x1="56164" y1="7399" x2="56164" y2="7399"/>
                        <a14:foregroundMark x1="64612" y1="9193" x2="64612" y2="9193"/>
                        <a14:foregroundMark x1="79909" y1="18386" x2="79909" y2="18386"/>
                        <a14:foregroundMark x1="15753" y1="14798" x2="15753" y2="14798"/>
                        <a14:foregroundMark x1="20320" y1="21525" x2="20320" y2="21525"/>
                        <a14:foregroundMark x1="86301" y1="22197" x2="86301" y2="22197"/>
                        <a14:foregroundMark x1="74201" y1="10538" x2="74201" y2="10538"/>
                        <a14:backgroundMark x1="23744" y1="10314" x2="23744" y2="10314"/>
                        <a14:backgroundMark x1="51142" y1="4933" x2="51142" y2="4933"/>
                        <a14:backgroundMark x1="67352" y1="8520" x2="67352" y2="852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2778" y="80661"/>
            <a:ext cx="857184" cy="87284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3E1504A-E379-FB48-A7AD-080B3C92072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155198" y="124916"/>
            <a:ext cx="870431" cy="1063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57252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hthoek 11">
            <a:extLst>
              <a:ext uri="{FF2B5EF4-FFF2-40B4-BE49-F238E27FC236}">
                <a16:creationId xmlns:a16="http://schemas.microsoft.com/office/drawing/2014/main" id="{8E4B2C97-02C6-4D73-932A-DABAF2C2906E}"/>
              </a:ext>
            </a:extLst>
          </p:cNvPr>
          <p:cNvSpPr/>
          <p:nvPr/>
        </p:nvSpPr>
        <p:spPr>
          <a:xfrm>
            <a:off x="235927" y="337144"/>
            <a:ext cx="1085146" cy="96880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kstvak 3">
            <a:extLst>
              <a:ext uri="{FF2B5EF4-FFF2-40B4-BE49-F238E27FC236}">
                <a16:creationId xmlns:a16="http://schemas.microsoft.com/office/drawing/2014/main" id="{48A8A516-534E-4164-AF37-5277ED2E7A8B}"/>
              </a:ext>
            </a:extLst>
          </p:cNvPr>
          <p:cNvSpPr txBox="1"/>
          <p:nvPr/>
        </p:nvSpPr>
        <p:spPr>
          <a:xfrm>
            <a:off x="6799111" y="4897279"/>
            <a:ext cx="23435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nl-NL" sz="1000" dirty="0">
                <a:solidFill>
                  <a:schemeClr val="tx1"/>
                </a:solidFill>
              </a:rPr>
              <a:t>Floor Broekgaarden         3</a:t>
            </a:r>
            <a:endParaRPr lang="en-GB" sz="1000" dirty="0">
              <a:solidFill>
                <a:schemeClr val="tx1"/>
              </a:solidFill>
            </a:endParaRPr>
          </a:p>
        </p:txBody>
      </p:sp>
      <p:sp>
        <p:nvSpPr>
          <p:cNvPr id="6" name="Shape 118">
            <a:extLst>
              <a:ext uri="{FF2B5EF4-FFF2-40B4-BE49-F238E27FC236}">
                <a16:creationId xmlns:a16="http://schemas.microsoft.com/office/drawing/2014/main" id="{F8DD3AF4-8014-46BA-84E0-957845E6405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427" y="438150"/>
            <a:ext cx="8862646" cy="509649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nl-NL" dirty="0">
                <a:solidFill>
                  <a:srgbClr val="FF004E"/>
                </a:solidFill>
              </a:rPr>
              <a:t>We are in </a:t>
            </a:r>
            <a:r>
              <a:rPr lang="nl-NL" dirty="0" err="1">
                <a:solidFill>
                  <a:srgbClr val="FF004E"/>
                </a:solidFill>
              </a:rPr>
              <a:t>the</a:t>
            </a:r>
            <a:r>
              <a:rPr lang="nl-NL" dirty="0">
                <a:solidFill>
                  <a:srgbClr val="FF004E"/>
                </a:solidFill>
              </a:rPr>
              <a:t> era of Big Data</a:t>
            </a:r>
            <a:endParaRPr dirty="0">
              <a:solidFill>
                <a:srgbClr val="FF004E"/>
              </a:solidFill>
            </a:endParaRPr>
          </a:p>
        </p:txBody>
      </p:sp>
      <p:pic>
        <p:nvPicPr>
          <p:cNvPr id="5" name="LSST">
            <a:hlinkClick r:id="" action="ppaction://media"/>
            <a:extLst>
              <a:ext uri="{FF2B5EF4-FFF2-40B4-BE49-F238E27FC236}">
                <a16:creationId xmlns:a16="http://schemas.microsoft.com/office/drawing/2014/main" id="{CE95F028-6242-4DA6-BEBF-6D7C22EC10F3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29900" end="271924"/>
                </p14:media>
              </p:ext>
            </p:extLst>
          </p:nvPr>
        </p:nvPicPr>
        <p:blipFill rotWithShape="1">
          <a:blip r:embed="rId7"/>
          <a:srcRect l="22884" t="172" r="11755" b="3183"/>
          <a:stretch/>
        </p:blipFill>
        <p:spPr>
          <a:xfrm>
            <a:off x="0" y="1335612"/>
            <a:ext cx="3008100" cy="2501939"/>
          </a:xfrm>
          <a:prstGeom prst="rect">
            <a:avLst/>
          </a:prstGeom>
        </p:spPr>
      </p:pic>
      <p:pic>
        <p:nvPicPr>
          <p:cNvPr id="8" name="LIGO">
            <a:hlinkClick r:id="" action="ppaction://media"/>
            <a:extLst>
              <a:ext uri="{FF2B5EF4-FFF2-40B4-BE49-F238E27FC236}">
                <a16:creationId xmlns:a16="http://schemas.microsoft.com/office/drawing/2014/main" id="{68BF8ED0-0D57-4630-9A48-F2783B6A4E42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3">
                  <p14:trim st="10114" end="180357"/>
                </p14:media>
              </p:ext>
            </p:extLst>
          </p:nvPr>
        </p:nvPicPr>
        <p:blipFill rotWithShape="1">
          <a:blip r:embed="rId8"/>
          <a:srcRect l="19109" r="15463" b="9131"/>
          <a:stretch/>
        </p:blipFill>
        <p:spPr>
          <a:xfrm>
            <a:off x="5940120" y="1335612"/>
            <a:ext cx="3202583" cy="2501940"/>
          </a:xfrm>
          <a:prstGeom prst="rect">
            <a:avLst/>
          </a:prstGeom>
        </p:spPr>
      </p:pic>
      <p:pic>
        <p:nvPicPr>
          <p:cNvPr id="7" name="SKA">
            <a:hlinkClick r:id="" action="ppaction://media"/>
            <a:extLst>
              <a:ext uri="{FF2B5EF4-FFF2-40B4-BE49-F238E27FC236}">
                <a16:creationId xmlns:a16="http://schemas.microsoft.com/office/drawing/2014/main" id="{CBF0E823-D322-422F-A0C3-185C29D48237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4">
                  <p14:trim st="12155" end="0.0888"/>
                </p14:media>
              </p:ext>
            </p:extLst>
          </p:nvPr>
        </p:nvPicPr>
        <p:blipFill rotWithShape="1">
          <a:blip r:embed="rId9"/>
          <a:srcRect l="12810" t="2879" r="21831" b="478"/>
          <a:stretch/>
        </p:blipFill>
        <p:spPr>
          <a:xfrm>
            <a:off x="2970060" y="1335612"/>
            <a:ext cx="3008100" cy="2501939"/>
          </a:xfrm>
          <a:prstGeom prst="rect">
            <a:avLst/>
          </a:prstGeom>
        </p:spPr>
      </p:pic>
      <p:sp>
        <p:nvSpPr>
          <p:cNvPr id="10" name="Shape 118">
            <a:extLst>
              <a:ext uri="{FF2B5EF4-FFF2-40B4-BE49-F238E27FC236}">
                <a16:creationId xmlns:a16="http://schemas.microsoft.com/office/drawing/2014/main" id="{6BB20C29-E22C-4D39-9332-B67AD4D84B26}"/>
              </a:ext>
            </a:extLst>
          </p:cNvPr>
          <p:cNvSpPr txBox="1">
            <a:spLocks/>
          </p:cNvSpPr>
          <p:nvPr/>
        </p:nvSpPr>
        <p:spPr>
          <a:xfrm>
            <a:off x="0" y="3873871"/>
            <a:ext cx="2970060" cy="7171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9pPr>
          </a:lstStyle>
          <a:p>
            <a:pPr algn="ctr"/>
            <a:r>
              <a:rPr lang="en-GB" sz="1600" dirty="0">
                <a:solidFill>
                  <a:srgbClr val="FF004E"/>
                </a:solidFill>
              </a:rPr>
              <a:t>LSST/Vera Rubin Survey Telescope</a:t>
            </a:r>
          </a:p>
          <a:p>
            <a:pPr algn="ctr"/>
            <a:r>
              <a:rPr lang="en-GB" sz="1600" dirty="0">
                <a:solidFill>
                  <a:srgbClr val="FF004E"/>
                </a:solidFill>
              </a:rPr>
              <a:t> </a:t>
            </a:r>
            <a:r>
              <a:rPr lang="en-GB" sz="1600" dirty="0">
                <a:solidFill>
                  <a:schemeClr val="tx1"/>
                </a:solidFill>
              </a:rPr>
              <a:t>(Optical)</a:t>
            </a:r>
          </a:p>
        </p:txBody>
      </p:sp>
      <p:sp>
        <p:nvSpPr>
          <p:cNvPr id="11" name="Shape 118">
            <a:extLst>
              <a:ext uri="{FF2B5EF4-FFF2-40B4-BE49-F238E27FC236}">
                <a16:creationId xmlns:a16="http://schemas.microsoft.com/office/drawing/2014/main" id="{AF17691A-9602-4D95-B390-E489698B4C77}"/>
              </a:ext>
            </a:extLst>
          </p:cNvPr>
          <p:cNvSpPr txBox="1">
            <a:spLocks/>
          </p:cNvSpPr>
          <p:nvPr/>
        </p:nvSpPr>
        <p:spPr>
          <a:xfrm>
            <a:off x="3086970" y="3873871"/>
            <a:ext cx="2970060" cy="8314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9pPr>
          </a:lstStyle>
          <a:p>
            <a:pPr algn="ctr"/>
            <a:r>
              <a:rPr lang="en-GB" sz="1600" dirty="0">
                <a:solidFill>
                  <a:srgbClr val="FF004E"/>
                </a:solidFill>
              </a:rPr>
              <a:t>SKA </a:t>
            </a:r>
          </a:p>
          <a:p>
            <a:pPr algn="ctr"/>
            <a:r>
              <a:rPr lang="en-GB" sz="1600" dirty="0">
                <a:solidFill>
                  <a:schemeClr val="tx1"/>
                </a:solidFill>
              </a:rPr>
              <a:t>(Radio)</a:t>
            </a:r>
          </a:p>
        </p:txBody>
      </p:sp>
      <p:sp>
        <p:nvSpPr>
          <p:cNvPr id="13" name="Shape 118">
            <a:extLst>
              <a:ext uri="{FF2B5EF4-FFF2-40B4-BE49-F238E27FC236}">
                <a16:creationId xmlns:a16="http://schemas.microsoft.com/office/drawing/2014/main" id="{DF235287-87BA-4282-A762-B0DA244990AD}"/>
              </a:ext>
            </a:extLst>
          </p:cNvPr>
          <p:cNvSpPr txBox="1">
            <a:spLocks/>
          </p:cNvSpPr>
          <p:nvPr/>
        </p:nvSpPr>
        <p:spPr>
          <a:xfrm>
            <a:off x="5940120" y="3873871"/>
            <a:ext cx="2970060" cy="8314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9pPr>
          </a:lstStyle>
          <a:p>
            <a:pPr algn="ctr"/>
            <a:r>
              <a:rPr lang="en-GB" sz="1600" dirty="0">
                <a:solidFill>
                  <a:srgbClr val="FF004E"/>
                </a:solidFill>
              </a:rPr>
              <a:t>LIGO </a:t>
            </a:r>
          </a:p>
          <a:p>
            <a:pPr algn="ctr"/>
            <a:r>
              <a:rPr lang="en-GB" sz="1600" dirty="0">
                <a:solidFill>
                  <a:schemeClr val="tx1"/>
                </a:solidFill>
              </a:rPr>
              <a:t>(Gravitational Waves)</a:t>
            </a:r>
          </a:p>
        </p:txBody>
      </p:sp>
    </p:spTree>
    <p:extLst>
      <p:ext uri="{BB962C8B-B14F-4D97-AF65-F5344CB8AC3E}">
        <p14:creationId xmlns:p14="http://schemas.microsoft.com/office/powerpoint/2010/main" val="1755076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9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9996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3596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45961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7548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13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8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0" mute="1">
                <p:cTn id="19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4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 mute="1">
                <p:cTn id="25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0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Tekstvak 79">
            <a:extLst>
              <a:ext uri="{FF2B5EF4-FFF2-40B4-BE49-F238E27FC236}">
                <a16:creationId xmlns:a16="http://schemas.microsoft.com/office/drawing/2014/main" id="{2CBDFAE0-5D5D-4F87-9935-EC96E4686C22}"/>
              </a:ext>
            </a:extLst>
          </p:cNvPr>
          <p:cNvSpPr txBox="1"/>
          <p:nvPr/>
        </p:nvSpPr>
        <p:spPr>
          <a:xfrm>
            <a:off x="-1" y="0"/>
            <a:ext cx="9144001" cy="1279900"/>
          </a:xfrm>
          <a:prstGeom prst="rect">
            <a:avLst/>
          </a:prstGeom>
          <a:solidFill>
            <a:srgbClr val="FF004E">
              <a:alpha val="90000"/>
            </a:srgbClr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8" name="Shape 232">
            <a:extLst>
              <a:ext uri="{FF2B5EF4-FFF2-40B4-BE49-F238E27FC236}">
                <a16:creationId xmlns:a16="http://schemas.microsoft.com/office/drawing/2014/main" id="{DA8623F2-4E7B-4D56-948F-5A0BE8C2D94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44423" y="422500"/>
            <a:ext cx="7397877" cy="85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solidFill>
                  <a:schemeClr val="bg1"/>
                </a:solidFill>
              </a:rPr>
              <a:t>Gravitational waves:</a:t>
            </a:r>
            <a:br>
              <a:rPr lang="en-GB" dirty="0">
                <a:solidFill>
                  <a:srgbClr val="000000"/>
                </a:solidFill>
              </a:rPr>
            </a:br>
            <a:endParaRPr dirty="0">
              <a:solidFill>
                <a:srgbClr val="000000"/>
              </a:solidFill>
            </a:endParaRPr>
          </a:p>
        </p:txBody>
      </p:sp>
      <p:cxnSp>
        <p:nvCxnSpPr>
          <p:cNvPr id="19" name="Rechte verbindingslijn 18">
            <a:extLst>
              <a:ext uri="{FF2B5EF4-FFF2-40B4-BE49-F238E27FC236}">
                <a16:creationId xmlns:a16="http://schemas.microsoft.com/office/drawing/2014/main" id="{AC7C4292-E988-4E2C-9530-2FFB02445B53}"/>
              </a:ext>
            </a:extLst>
          </p:cNvPr>
          <p:cNvCxnSpPr>
            <a:cxnSpLocks/>
          </p:cNvCxnSpPr>
          <p:nvPr/>
        </p:nvCxnSpPr>
        <p:spPr>
          <a:xfrm>
            <a:off x="577686" y="571500"/>
            <a:ext cx="0" cy="270329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videoplayback2">
            <a:hlinkClick r:id="" action="ppaction://media"/>
            <a:extLst>
              <a:ext uri="{FF2B5EF4-FFF2-40B4-BE49-F238E27FC236}">
                <a16:creationId xmlns:a16="http://schemas.microsoft.com/office/drawing/2014/main" id="{4A017369-7EC7-4977-A108-2961C32A1D56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31829" end="82406.3333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1"/>
          </a:xfrm>
          <a:prstGeom prst="rect">
            <a:avLst/>
          </a:prstGeom>
        </p:spPr>
      </p:pic>
      <p:sp>
        <p:nvSpPr>
          <p:cNvPr id="6" name="Rechthoek 14">
            <a:extLst>
              <a:ext uri="{FF2B5EF4-FFF2-40B4-BE49-F238E27FC236}">
                <a16:creationId xmlns:a16="http://schemas.microsoft.com/office/drawing/2014/main" id="{E7743EA9-E495-45B7-B595-009691ED3360}"/>
              </a:ext>
            </a:extLst>
          </p:cNvPr>
          <p:cNvSpPr/>
          <p:nvPr/>
        </p:nvSpPr>
        <p:spPr>
          <a:xfrm>
            <a:off x="7659298" y="72751"/>
            <a:ext cx="1007007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b="1" dirty="0">
                <a:solidFill>
                  <a:srgbClr val="222222"/>
                </a:solidFill>
                <a:latin typeface="Arial" panose="020B0604020202020204" pitchFamily="34" charset="0"/>
              </a:rPr>
              <a:t>Video</a:t>
            </a:r>
            <a:r>
              <a:rPr lang="en-GB" sz="1200" b="1">
                <a:solidFill>
                  <a:srgbClr val="222222"/>
                </a:solidFill>
                <a:latin typeface="Arial" panose="020B0604020202020204" pitchFamily="34" charset="0"/>
              </a:rPr>
              <a:t>: LSC</a:t>
            </a:r>
            <a:endParaRPr lang="en-GB" sz="1200" b="1" dirty="0"/>
          </a:p>
        </p:txBody>
      </p:sp>
    </p:spTree>
    <p:extLst>
      <p:ext uri="{BB962C8B-B14F-4D97-AF65-F5344CB8AC3E}">
        <p14:creationId xmlns:p14="http://schemas.microsoft.com/office/powerpoint/2010/main" val="3735313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60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0101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kstvak 16">
            <a:extLst>
              <a:ext uri="{FF2B5EF4-FFF2-40B4-BE49-F238E27FC236}">
                <a16:creationId xmlns:a16="http://schemas.microsoft.com/office/drawing/2014/main" id="{E2DE6F5F-E5AA-4F72-BE7A-5D14E5472C2A}"/>
              </a:ext>
            </a:extLst>
          </p:cNvPr>
          <p:cNvSpPr txBox="1"/>
          <p:nvPr/>
        </p:nvSpPr>
        <p:spPr>
          <a:xfrm>
            <a:off x="-1" y="0"/>
            <a:ext cx="1045081" cy="5143500"/>
          </a:xfrm>
          <a:prstGeom prst="rect">
            <a:avLst/>
          </a:prstGeom>
          <a:solidFill>
            <a:srgbClr val="FF004E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15" name="Afbeelding 21">
            <a:extLst>
              <a:ext uri="{FF2B5EF4-FFF2-40B4-BE49-F238E27FC236}">
                <a16:creationId xmlns:a16="http://schemas.microsoft.com/office/drawing/2014/main" id="{B4091424-6236-468E-B4E6-2EC23F7370D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023" t="8637" r="31441" b="86218"/>
          <a:stretch/>
        </p:blipFill>
        <p:spPr>
          <a:xfrm rot="16200000">
            <a:off x="570448" y="2378048"/>
            <a:ext cx="1514281" cy="204828"/>
          </a:xfrm>
          <a:prstGeom prst="rect">
            <a:avLst/>
          </a:prstGeom>
        </p:spPr>
      </p:pic>
      <p:sp>
        <p:nvSpPr>
          <p:cNvPr id="17" name="Rechthoek 28">
            <a:extLst>
              <a:ext uri="{FF2B5EF4-FFF2-40B4-BE49-F238E27FC236}">
                <a16:creationId xmlns:a16="http://schemas.microsoft.com/office/drawing/2014/main" id="{7E7A9FB4-971B-4FDA-ADA0-22E1EBBB4787}"/>
              </a:ext>
            </a:extLst>
          </p:cNvPr>
          <p:cNvSpPr/>
          <p:nvPr/>
        </p:nvSpPr>
        <p:spPr>
          <a:xfrm>
            <a:off x="2959450" y="2909205"/>
            <a:ext cx="2121093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nl-NL" sz="4000" b="1" dirty="0">
                <a:ln w="12700">
                  <a:solidFill>
                    <a:schemeClr val="bg1"/>
                  </a:solidFill>
                  <a:prstDash val="solid"/>
                </a:ln>
                <a:solidFill>
                  <a:srgbClr val="FF004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BH-NS?</a:t>
            </a:r>
            <a:endParaRPr lang="nl-NL" sz="4000" b="1" cap="none" spc="0" dirty="0">
              <a:ln w="12700">
                <a:solidFill>
                  <a:schemeClr val="bg1"/>
                </a:solidFill>
                <a:prstDash val="solid"/>
              </a:ln>
              <a:solidFill>
                <a:srgbClr val="FF004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pic>
        <p:nvPicPr>
          <p:cNvPr id="20" name="Tijdelijke aanduiding voor inhoud 8">
            <a:extLst>
              <a:ext uri="{FF2B5EF4-FFF2-40B4-BE49-F238E27FC236}">
                <a16:creationId xmlns:a16="http://schemas.microsoft.com/office/drawing/2014/main" id="{8160FE11-3B4D-44E8-BFC9-108A944D398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5711" t="94180" r="35245"/>
          <a:stretch/>
        </p:blipFill>
        <p:spPr>
          <a:xfrm>
            <a:off x="5901266" y="3263148"/>
            <a:ext cx="3141134" cy="298730"/>
          </a:xfrm>
          <a:prstGeom prst="rect">
            <a:avLst/>
          </a:prstGeom>
          <a:noFill/>
          <a:ln>
            <a:noFill/>
          </a:ln>
        </p:spPr>
      </p:pic>
      <p:sp>
        <p:nvSpPr>
          <p:cNvPr id="21" name="Tekstvak 8">
            <a:extLst>
              <a:ext uri="{FF2B5EF4-FFF2-40B4-BE49-F238E27FC236}">
                <a16:creationId xmlns:a16="http://schemas.microsoft.com/office/drawing/2014/main" id="{950C1072-CF0A-4B02-B82E-A33D486F9829}"/>
              </a:ext>
            </a:extLst>
          </p:cNvPr>
          <p:cNvSpPr txBox="1"/>
          <p:nvPr/>
        </p:nvSpPr>
        <p:spPr>
          <a:xfrm>
            <a:off x="6735511" y="4897278"/>
            <a:ext cx="23435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nl-NL" sz="1000" dirty="0">
                <a:solidFill>
                  <a:schemeClr val="bg1"/>
                </a:solidFill>
              </a:rPr>
              <a:t>Floor </a:t>
            </a:r>
            <a:r>
              <a:rPr lang="nl-NL" sz="1000">
                <a:solidFill>
                  <a:schemeClr val="bg1"/>
                </a:solidFill>
              </a:rPr>
              <a:t>Broekgaarden         </a:t>
            </a:r>
            <a:r>
              <a:rPr lang="nl-NL" sz="1000" dirty="0">
                <a:solidFill>
                  <a:schemeClr val="bg1"/>
                </a:solidFill>
              </a:rPr>
              <a:t>4</a:t>
            </a:r>
            <a:endParaRPr lang="en-GB" sz="1000" dirty="0">
              <a:solidFill>
                <a:schemeClr val="bg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3D56151-877D-314B-A572-A713C6B7350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2989" y="-1"/>
            <a:ext cx="8229600" cy="5143500"/>
          </a:xfrm>
          <a:prstGeom prst="rect">
            <a:avLst/>
          </a:prstGeom>
        </p:spPr>
      </p:pic>
      <p:sp>
        <p:nvSpPr>
          <p:cNvPr id="10" name="Shape 118">
            <a:extLst>
              <a:ext uri="{FF2B5EF4-FFF2-40B4-BE49-F238E27FC236}">
                <a16:creationId xmlns:a16="http://schemas.microsoft.com/office/drawing/2014/main" id="{70213F77-3650-C54F-8019-86C9989E142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746249" y="205741"/>
            <a:ext cx="8862646" cy="509649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nl-NL" dirty="0">
                <a:solidFill>
                  <a:schemeClr val="tx1"/>
                </a:solidFill>
              </a:rPr>
              <a:t>Building up a </a:t>
            </a:r>
            <a:r>
              <a:rPr lang="nl-NL" dirty="0" err="1">
                <a:solidFill>
                  <a:schemeClr val="tx1"/>
                </a:solidFill>
              </a:rPr>
              <a:t>population</a:t>
            </a:r>
            <a:r>
              <a:rPr lang="nl-NL" dirty="0">
                <a:solidFill>
                  <a:schemeClr val="tx1"/>
                </a:solidFill>
              </a:rPr>
              <a:t> of </a:t>
            </a:r>
            <a:r>
              <a:rPr lang="nl-NL" dirty="0" err="1">
                <a:solidFill>
                  <a:schemeClr val="tx1"/>
                </a:solidFill>
              </a:rPr>
              <a:t>observations</a:t>
            </a:r>
            <a:endParaRPr dirty="0">
              <a:solidFill>
                <a:schemeClr val="tx1"/>
              </a:solidFill>
            </a:endParaRPr>
          </a:p>
        </p:txBody>
      </p:sp>
      <p:sp>
        <p:nvSpPr>
          <p:cNvPr id="19" name="Rechthoek 80">
            <a:extLst>
              <a:ext uri="{FF2B5EF4-FFF2-40B4-BE49-F238E27FC236}">
                <a16:creationId xmlns:a16="http://schemas.microsoft.com/office/drawing/2014/main" id="{92D9FC79-204D-6342-95F9-E9B4455BF72E}"/>
              </a:ext>
            </a:extLst>
          </p:cNvPr>
          <p:cNvSpPr/>
          <p:nvPr/>
        </p:nvSpPr>
        <p:spPr>
          <a:xfrm>
            <a:off x="-12701" y="4881889"/>
            <a:ext cx="2945037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sz="1100" b="1" dirty="0" err="1">
                <a:solidFill>
                  <a:srgbClr val="222222"/>
                </a:solidFill>
                <a:latin typeface="Arial" panose="020B0604020202020204" pitchFamily="34" charset="0"/>
              </a:rPr>
              <a:t>Based</a:t>
            </a:r>
            <a:r>
              <a:rPr lang="da-DK" sz="1100" b="1" dirty="0">
                <a:solidFill>
                  <a:srgbClr val="222222"/>
                </a:solidFill>
                <a:latin typeface="Arial" panose="020B0604020202020204" pitchFamily="34" charset="0"/>
              </a:rPr>
              <a:t> on Abbott+17,18 and Abedie+2010</a:t>
            </a:r>
            <a:endParaRPr lang="en-GB" sz="1100" b="1" dirty="0"/>
          </a:p>
        </p:txBody>
      </p:sp>
    </p:spTree>
    <p:extLst>
      <p:ext uri="{BB962C8B-B14F-4D97-AF65-F5344CB8AC3E}">
        <p14:creationId xmlns:p14="http://schemas.microsoft.com/office/powerpoint/2010/main" val="588057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0101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kstvak 16">
            <a:extLst>
              <a:ext uri="{FF2B5EF4-FFF2-40B4-BE49-F238E27FC236}">
                <a16:creationId xmlns:a16="http://schemas.microsoft.com/office/drawing/2014/main" id="{E2DE6F5F-E5AA-4F72-BE7A-5D14E5472C2A}"/>
              </a:ext>
            </a:extLst>
          </p:cNvPr>
          <p:cNvSpPr txBox="1"/>
          <p:nvPr/>
        </p:nvSpPr>
        <p:spPr>
          <a:xfrm>
            <a:off x="-1" y="0"/>
            <a:ext cx="1045081" cy="5143500"/>
          </a:xfrm>
          <a:prstGeom prst="rect">
            <a:avLst/>
          </a:prstGeom>
          <a:solidFill>
            <a:srgbClr val="FF004E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15" name="Afbeelding 21">
            <a:extLst>
              <a:ext uri="{FF2B5EF4-FFF2-40B4-BE49-F238E27FC236}">
                <a16:creationId xmlns:a16="http://schemas.microsoft.com/office/drawing/2014/main" id="{B4091424-6236-468E-B4E6-2EC23F7370D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023" t="8637" r="31441" b="86218"/>
          <a:stretch/>
        </p:blipFill>
        <p:spPr>
          <a:xfrm rot="16200000">
            <a:off x="570448" y="2378048"/>
            <a:ext cx="1514281" cy="204828"/>
          </a:xfrm>
          <a:prstGeom prst="rect">
            <a:avLst/>
          </a:prstGeom>
        </p:spPr>
      </p:pic>
      <p:sp>
        <p:nvSpPr>
          <p:cNvPr id="17" name="Rechthoek 28">
            <a:extLst>
              <a:ext uri="{FF2B5EF4-FFF2-40B4-BE49-F238E27FC236}">
                <a16:creationId xmlns:a16="http://schemas.microsoft.com/office/drawing/2014/main" id="{7E7A9FB4-971B-4FDA-ADA0-22E1EBBB4787}"/>
              </a:ext>
            </a:extLst>
          </p:cNvPr>
          <p:cNvSpPr/>
          <p:nvPr/>
        </p:nvSpPr>
        <p:spPr>
          <a:xfrm>
            <a:off x="2959450" y="2909205"/>
            <a:ext cx="2121093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nl-NL" sz="4000" b="1" dirty="0">
                <a:ln w="12700">
                  <a:solidFill>
                    <a:schemeClr val="bg1"/>
                  </a:solidFill>
                  <a:prstDash val="solid"/>
                </a:ln>
                <a:solidFill>
                  <a:srgbClr val="FF004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BH-NS?</a:t>
            </a:r>
            <a:endParaRPr lang="nl-NL" sz="4000" b="1" cap="none" spc="0" dirty="0">
              <a:ln w="12700">
                <a:solidFill>
                  <a:schemeClr val="bg1"/>
                </a:solidFill>
                <a:prstDash val="solid"/>
              </a:ln>
              <a:solidFill>
                <a:srgbClr val="FF004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pic>
        <p:nvPicPr>
          <p:cNvPr id="20" name="Tijdelijke aanduiding voor inhoud 8">
            <a:extLst>
              <a:ext uri="{FF2B5EF4-FFF2-40B4-BE49-F238E27FC236}">
                <a16:creationId xmlns:a16="http://schemas.microsoft.com/office/drawing/2014/main" id="{8160FE11-3B4D-44E8-BFC9-108A944D398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5711" t="94180" r="35245"/>
          <a:stretch/>
        </p:blipFill>
        <p:spPr>
          <a:xfrm>
            <a:off x="5901266" y="3263148"/>
            <a:ext cx="3141134" cy="298730"/>
          </a:xfrm>
          <a:prstGeom prst="rect">
            <a:avLst/>
          </a:prstGeom>
          <a:noFill/>
          <a:ln>
            <a:noFill/>
          </a:ln>
        </p:spPr>
      </p:pic>
      <p:sp>
        <p:nvSpPr>
          <p:cNvPr id="21" name="Tekstvak 8">
            <a:extLst>
              <a:ext uri="{FF2B5EF4-FFF2-40B4-BE49-F238E27FC236}">
                <a16:creationId xmlns:a16="http://schemas.microsoft.com/office/drawing/2014/main" id="{950C1072-CF0A-4B02-B82E-A33D486F9829}"/>
              </a:ext>
            </a:extLst>
          </p:cNvPr>
          <p:cNvSpPr txBox="1"/>
          <p:nvPr/>
        </p:nvSpPr>
        <p:spPr>
          <a:xfrm>
            <a:off x="6735511" y="4897278"/>
            <a:ext cx="23435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nl-NL" sz="1000" dirty="0">
                <a:solidFill>
                  <a:schemeClr val="bg1"/>
                </a:solidFill>
              </a:rPr>
              <a:t>Floor </a:t>
            </a:r>
            <a:r>
              <a:rPr lang="nl-NL" sz="1000">
                <a:solidFill>
                  <a:schemeClr val="bg1"/>
                </a:solidFill>
              </a:rPr>
              <a:t>Broekgaarden         </a:t>
            </a:r>
            <a:r>
              <a:rPr lang="nl-NL" sz="1000" dirty="0">
                <a:solidFill>
                  <a:schemeClr val="bg1"/>
                </a:solidFill>
              </a:rPr>
              <a:t>4</a:t>
            </a:r>
            <a:endParaRPr lang="en-GB" sz="1000" dirty="0">
              <a:solidFill>
                <a:schemeClr val="bg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3D56151-877D-314B-A572-A713C6B7350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2989" y="-1"/>
            <a:ext cx="8229600" cy="51435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8861210-5314-B342-959A-95823714A07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2002" y="0"/>
            <a:ext cx="8229600" cy="5143500"/>
          </a:xfrm>
          <a:prstGeom prst="rect">
            <a:avLst/>
          </a:prstGeom>
        </p:spPr>
      </p:pic>
      <p:sp>
        <p:nvSpPr>
          <p:cNvPr id="10" name="Shape 118">
            <a:extLst>
              <a:ext uri="{FF2B5EF4-FFF2-40B4-BE49-F238E27FC236}">
                <a16:creationId xmlns:a16="http://schemas.microsoft.com/office/drawing/2014/main" id="{70213F77-3650-C54F-8019-86C9989E142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746249" y="205741"/>
            <a:ext cx="8862646" cy="509649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nl-NL" dirty="0">
                <a:solidFill>
                  <a:schemeClr val="tx1"/>
                </a:solidFill>
              </a:rPr>
              <a:t>Building up a </a:t>
            </a:r>
            <a:r>
              <a:rPr lang="nl-NL" dirty="0" err="1">
                <a:solidFill>
                  <a:schemeClr val="tx1"/>
                </a:solidFill>
              </a:rPr>
              <a:t>population</a:t>
            </a:r>
            <a:r>
              <a:rPr lang="nl-NL" dirty="0">
                <a:solidFill>
                  <a:schemeClr val="tx1"/>
                </a:solidFill>
              </a:rPr>
              <a:t> of </a:t>
            </a:r>
            <a:r>
              <a:rPr lang="nl-NL" dirty="0" err="1">
                <a:solidFill>
                  <a:schemeClr val="tx1"/>
                </a:solidFill>
              </a:rPr>
              <a:t>observations</a:t>
            </a:r>
            <a:endParaRPr dirty="0">
              <a:solidFill>
                <a:schemeClr val="tx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9B4A384-6041-0F4B-856C-5F5DA9DEB521}"/>
              </a:ext>
            </a:extLst>
          </p:cNvPr>
          <p:cNvSpPr/>
          <p:nvPr/>
        </p:nvSpPr>
        <p:spPr>
          <a:xfrm>
            <a:off x="4713111" y="135467"/>
            <a:ext cx="3476978" cy="4543777"/>
          </a:xfrm>
          <a:prstGeom prst="rect">
            <a:avLst/>
          </a:prstGeom>
          <a:solidFill>
            <a:srgbClr val="000000">
              <a:alpha val="25882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Shape 118">
            <a:extLst>
              <a:ext uri="{FF2B5EF4-FFF2-40B4-BE49-F238E27FC236}">
                <a16:creationId xmlns:a16="http://schemas.microsoft.com/office/drawing/2014/main" id="{7D1CE457-97AE-6E44-99EE-3970FC0592C3}"/>
              </a:ext>
            </a:extLst>
          </p:cNvPr>
          <p:cNvSpPr txBox="1">
            <a:spLocks/>
          </p:cNvSpPr>
          <p:nvPr/>
        </p:nvSpPr>
        <p:spPr>
          <a:xfrm>
            <a:off x="5492044" y="2078261"/>
            <a:ext cx="1924756" cy="5729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9pPr>
          </a:lstStyle>
          <a:p>
            <a:pPr algn="ctr"/>
            <a:r>
              <a:rPr lang="nl-NL" dirty="0">
                <a:solidFill>
                  <a:schemeClr val="tx1"/>
                </a:solidFill>
              </a:rPr>
              <a:t>PhD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81C3961E-8436-0E4F-9BBE-21CFC3129FB3}"/>
              </a:ext>
            </a:extLst>
          </p:cNvPr>
          <p:cNvCxnSpPr/>
          <p:nvPr/>
        </p:nvCxnSpPr>
        <p:spPr>
          <a:xfrm>
            <a:off x="4806244" y="2570088"/>
            <a:ext cx="3290711" cy="0"/>
          </a:xfrm>
          <a:prstGeom prst="straightConnector1">
            <a:avLst/>
          </a:prstGeom>
          <a:ln w="19050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hthoek 80">
            <a:extLst>
              <a:ext uri="{FF2B5EF4-FFF2-40B4-BE49-F238E27FC236}">
                <a16:creationId xmlns:a16="http://schemas.microsoft.com/office/drawing/2014/main" id="{B47E19A4-88A0-6B4F-A8CD-2EDCFF46FDA0}"/>
              </a:ext>
            </a:extLst>
          </p:cNvPr>
          <p:cNvSpPr/>
          <p:nvPr/>
        </p:nvSpPr>
        <p:spPr>
          <a:xfrm>
            <a:off x="-12701" y="4881889"/>
            <a:ext cx="2945037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sz="1100" b="1" dirty="0" err="1">
                <a:solidFill>
                  <a:srgbClr val="222222"/>
                </a:solidFill>
                <a:latin typeface="Arial" panose="020B0604020202020204" pitchFamily="34" charset="0"/>
              </a:rPr>
              <a:t>Based</a:t>
            </a:r>
            <a:r>
              <a:rPr lang="da-DK" sz="1100" b="1" dirty="0">
                <a:solidFill>
                  <a:srgbClr val="222222"/>
                </a:solidFill>
                <a:latin typeface="Arial" panose="020B0604020202020204" pitchFamily="34" charset="0"/>
              </a:rPr>
              <a:t> on Abbott+17,18 and Abedie+2010</a:t>
            </a:r>
            <a:endParaRPr lang="en-GB" sz="1100" b="1" dirty="0"/>
          </a:p>
        </p:txBody>
      </p:sp>
    </p:spTree>
    <p:extLst>
      <p:ext uri="{BB962C8B-B14F-4D97-AF65-F5344CB8AC3E}">
        <p14:creationId xmlns:p14="http://schemas.microsoft.com/office/powerpoint/2010/main" val="3306754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Afbeelding 8" descr="Afbeelding met lucht, binnen&#10;&#10;Beschrijving is gegenereerd met zeer hoge betrouwbaarheid">
            <a:extLst>
              <a:ext uri="{FF2B5EF4-FFF2-40B4-BE49-F238E27FC236}">
                <a16:creationId xmlns:a16="http://schemas.microsoft.com/office/drawing/2014/main" id="{20EE94B7-0C77-425F-A3FD-C86D7836E33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84079" b="6253"/>
          <a:stretch/>
        </p:blipFill>
        <p:spPr>
          <a:xfrm>
            <a:off x="366395" y="1870649"/>
            <a:ext cx="1340485" cy="1314511"/>
          </a:xfrm>
          <a:prstGeom prst="rect">
            <a:avLst/>
          </a:prstGeom>
        </p:spPr>
      </p:pic>
      <p:sp>
        <p:nvSpPr>
          <p:cNvPr id="80" name="Tekstvak 79">
            <a:extLst>
              <a:ext uri="{FF2B5EF4-FFF2-40B4-BE49-F238E27FC236}">
                <a16:creationId xmlns:a16="http://schemas.microsoft.com/office/drawing/2014/main" id="{2CBDFAE0-5D5D-4F87-9935-EC96E4686C22}"/>
              </a:ext>
            </a:extLst>
          </p:cNvPr>
          <p:cNvSpPr txBox="1"/>
          <p:nvPr/>
        </p:nvSpPr>
        <p:spPr>
          <a:xfrm>
            <a:off x="-1" y="0"/>
            <a:ext cx="9144001" cy="1852946"/>
          </a:xfrm>
          <a:prstGeom prst="rect">
            <a:avLst/>
          </a:prstGeom>
          <a:solidFill>
            <a:srgbClr val="FF004E">
              <a:alpha val="90000"/>
            </a:srgbClr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8" name="Shape 232">
            <a:extLst>
              <a:ext uri="{FF2B5EF4-FFF2-40B4-BE49-F238E27FC236}">
                <a16:creationId xmlns:a16="http://schemas.microsoft.com/office/drawing/2014/main" id="{DA8623F2-4E7B-4D56-948F-5A0BE8C2D94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44423" y="422500"/>
            <a:ext cx="7397877" cy="85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solidFill>
                  <a:schemeClr val="bg1"/>
                </a:solidFill>
              </a:rPr>
              <a:t>Classic channel BH-NS merger:</a:t>
            </a:r>
            <a:br>
              <a:rPr lang="en-GB" dirty="0">
                <a:solidFill>
                  <a:srgbClr val="000000"/>
                </a:solidFill>
              </a:rPr>
            </a:br>
            <a:endParaRPr dirty="0">
              <a:solidFill>
                <a:srgbClr val="000000"/>
              </a:solidFill>
            </a:endParaRPr>
          </a:p>
        </p:txBody>
      </p:sp>
      <p:cxnSp>
        <p:nvCxnSpPr>
          <p:cNvPr id="19" name="Rechte verbindingslijn 18">
            <a:extLst>
              <a:ext uri="{FF2B5EF4-FFF2-40B4-BE49-F238E27FC236}">
                <a16:creationId xmlns:a16="http://schemas.microsoft.com/office/drawing/2014/main" id="{AC7C4292-E988-4E2C-9530-2FFB02445B53}"/>
              </a:ext>
            </a:extLst>
          </p:cNvPr>
          <p:cNvCxnSpPr>
            <a:cxnSpLocks/>
          </p:cNvCxnSpPr>
          <p:nvPr/>
        </p:nvCxnSpPr>
        <p:spPr>
          <a:xfrm>
            <a:off x="577686" y="571500"/>
            <a:ext cx="0" cy="270329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Tekstvak 60">
            <a:extLst>
              <a:ext uri="{FF2B5EF4-FFF2-40B4-BE49-F238E27FC236}">
                <a16:creationId xmlns:a16="http://schemas.microsoft.com/office/drawing/2014/main" id="{93841C69-1535-4FFD-949D-8F38F08B9F0F}"/>
              </a:ext>
            </a:extLst>
          </p:cNvPr>
          <p:cNvSpPr txBox="1"/>
          <p:nvPr/>
        </p:nvSpPr>
        <p:spPr>
          <a:xfrm>
            <a:off x="6799111" y="4897279"/>
            <a:ext cx="23435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nl-NL" sz="1000" dirty="0">
                <a:solidFill>
                  <a:schemeClr val="tx1"/>
                </a:solidFill>
              </a:rPr>
              <a:t>      Floor Broekgaarden    5</a:t>
            </a:r>
            <a:endParaRPr lang="en-GB" sz="1000" dirty="0">
              <a:solidFill>
                <a:schemeClr val="tx1"/>
              </a:solidFill>
            </a:endParaRPr>
          </a:p>
        </p:txBody>
      </p:sp>
      <p:sp>
        <p:nvSpPr>
          <p:cNvPr id="81" name="Rechthoek 80">
            <a:extLst>
              <a:ext uri="{FF2B5EF4-FFF2-40B4-BE49-F238E27FC236}">
                <a16:creationId xmlns:a16="http://schemas.microsoft.com/office/drawing/2014/main" id="{16A5D4BA-EE27-4C2D-9F53-9A8B6D3569B2}"/>
              </a:ext>
            </a:extLst>
          </p:cNvPr>
          <p:cNvSpPr/>
          <p:nvPr/>
        </p:nvSpPr>
        <p:spPr>
          <a:xfrm>
            <a:off x="-1" y="1571595"/>
            <a:ext cx="4863832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sz="1100" b="1" dirty="0">
                <a:solidFill>
                  <a:srgbClr val="222222"/>
                </a:solidFill>
                <a:latin typeface="Arial" panose="020B0604020202020204" pitchFamily="34" charset="0"/>
              </a:rPr>
              <a:t>e.g. Paczynski+76, Smarr &amp; Blandford+76 | Figure based on Tauris+17</a:t>
            </a:r>
            <a:endParaRPr lang="en-GB" sz="1100" b="1" dirty="0"/>
          </a:p>
        </p:txBody>
      </p:sp>
      <p:pic>
        <p:nvPicPr>
          <p:cNvPr id="6" name="Afbeelding 5" descr="Afbeelding met lucht, binnen&#10;&#10;Beschrijving is gegenereerd met zeer hoge betrouwbaarheid">
            <a:extLst>
              <a:ext uri="{FF2B5EF4-FFF2-40B4-BE49-F238E27FC236}">
                <a16:creationId xmlns:a16="http://schemas.microsoft.com/office/drawing/2014/main" id="{3783A42E-17AB-4DC2-9DC1-21C24814CA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2347" y="1870649"/>
            <a:ext cx="8419306" cy="1402202"/>
          </a:xfrm>
          <a:prstGeom prst="rect">
            <a:avLst/>
          </a:prstGeom>
        </p:spPr>
      </p:pic>
      <p:pic>
        <p:nvPicPr>
          <p:cNvPr id="8" name="Afbeelding 7" descr="Afbeelding met binnen&#10;&#10;Beschrijving is gegenereerd met zeer hoge betrouwbaarheid">
            <a:extLst>
              <a:ext uri="{FF2B5EF4-FFF2-40B4-BE49-F238E27FC236}">
                <a16:creationId xmlns:a16="http://schemas.microsoft.com/office/drawing/2014/main" id="{C2063431-78BD-4F93-9BA9-2CE302642D3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4621" y="2776744"/>
            <a:ext cx="8132769" cy="2347163"/>
          </a:xfrm>
          <a:prstGeom prst="rect">
            <a:avLst/>
          </a:prstGeom>
        </p:spPr>
      </p:pic>
      <p:pic>
        <p:nvPicPr>
          <p:cNvPr id="10" name="Afbeelding 9">
            <a:extLst>
              <a:ext uri="{FF2B5EF4-FFF2-40B4-BE49-F238E27FC236}">
                <a16:creationId xmlns:a16="http://schemas.microsoft.com/office/drawing/2014/main" id="{708D8E10-9BB3-4E82-9E81-EF02869CF50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70907" y="3693013"/>
            <a:ext cx="1303280" cy="77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2144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kstvak 16">
            <a:extLst>
              <a:ext uri="{FF2B5EF4-FFF2-40B4-BE49-F238E27FC236}">
                <a16:creationId xmlns:a16="http://schemas.microsoft.com/office/drawing/2014/main" id="{E2DE6F5F-E5AA-4F72-BE7A-5D14E5472C2A}"/>
              </a:ext>
            </a:extLst>
          </p:cNvPr>
          <p:cNvSpPr txBox="1"/>
          <p:nvPr/>
        </p:nvSpPr>
        <p:spPr>
          <a:xfrm>
            <a:off x="0" y="0"/>
            <a:ext cx="9144000" cy="4000500"/>
          </a:xfrm>
          <a:prstGeom prst="rect">
            <a:avLst/>
          </a:prstGeom>
          <a:solidFill>
            <a:srgbClr val="FF004E">
              <a:alpha val="90000"/>
            </a:srgbClr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8" name="Shape 232">
            <a:extLst>
              <a:ext uri="{FF2B5EF4-FFF2-40B4-BE49-F238E27FC236}">
                <a16:creationId xmlns:a16="http://schemas.microsoft.com/office/drawing/2014/main" id="{DA8623F2-4E7B-4D56-948F-5A0BE8C2D94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8394" y="422499"/>
            <a:ext cx="2123969" cy="3815671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GB" sz="2400" dirty="0">
                <a:solidFill>
                  <a:srgbClr val="000000"/>
                </a:solidFill>
              </a:rPr>
            </a:br>
            <a:endParaRPr sz="2400" dirty="0">
              <a:solidFill>
                <a:srgbClr val="000000"/>
              </a:solidFill>
            </a:endParaRPr>
          </a:p>
        </p:txBody>
      </p:sp>
      <p:sp>
        <p:nvSpPr>
          <p:cNvPr id="13" name="Tekstvak 12">
            <a:extLst>
              <a:ext uri="{FF2B5EF4-FFF2-40B4-BE49-F238E27FC236}">
                <a16:creationId xmlns:a16="http://schemas.microsoft.com/office/drawing/2014/main" id="{CC4D53C8-D1B9-45D2-BEE8-0D198673C844}"/>
              </a:ext>
            </a:extLst>
          </p:cNvPr>
          <p:cNvSpPr txBox="1"/>
          <p:nvPr/>
        </p:nvSpPr>
        <p:spPr>
          <a:xfrm>
            <a:off x="6799111" y="4897279"/>
            <a:ext cx="23435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nl-NL" sz="1000" dirty="0">
                <a:solidFill>
                  <a:schemeClr val="tx1"/>
                </a:solidFill>
              </a:rPr>
              <a:t>Floor Broekgaarden          </a:t>
            </a:r>
            <a:endParaRPr lang="en-GB" sz="1000" dirty="0">
              <a:solidFill>
                <a:schemeClr val="tx1"/>
              </a:solidFill>
            </a:endParaRPr>
          </a:p>
        </p:txBody>
      </p:sp>
      <p:sp>
        <p:nvSpPr>
          <p:cNvPr id="22" name="Shape 232">
            <a:extLst>
              <a:ext uri="{FF2B5EF4-FFF2-40B4-BE49-F238E27FC236}">
                <a16:creationId xmlns:a16="http://schemas.microsoft.com/office/drawing/2014/main" id="{CC141956-0F1B-4A40-B363-628EB30D2F75}"/>
              </a:ext>
            </a:extLst>
          </p:cNvPr>
          <p:cNvSpPr txBox="1">
            <a:spLocks/>
          </p:cNvSpPr>
          <p:nvPr/>
        </p:nvSpPr>
        <p:spPr>
          <a:xfrm>
            <a:off x="664442" y="208706"/>
            <a:ext cx="6134669" cy="10304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9pPr>
          </a:lstStyle>
          <a:p>
            <a:br>
              <a:rPr lang="en-GB" sz="4000" dirty="0">
                <a:solidFill>
                  <a:schemeClr val="bg1"/>
                </a:solidFill>
              </a:rPr>
            </a:br>
            <a:endParaRPr lang="en-GB" sz="4000" dirty="0"/>
          </a:p>
        </p:txBody>
      </p:sp>
      <p:sp>
        <p:nvSpPr>
          <p:cNvPr id="11" name="Shape 66">
            <a:extLst>
              <a:ext uri="{FF2B5EF4-FFF2-40B4-BE49-F238E27FC236}">
                <a16:creationId xmlns:a16="http://schemas.microsoft.com/office/drawing/2014/main" id="{6EF60BF9-3B70-4177-95A5-F3C40F9B124A}"/>
              </a:ext>
            </a:extLst>
          </p:cNvPr>
          <p:cNvSpPr txBox="1">
            <a:spLocks/>
          </p:cNvSpPr>
          <p:nvPr/>
        </p:nvSpPr>
        <p:spPr>
          <a:xfrm>
            <a:off x="-179871" y="611570"/>
            <a:ext cx="9322574" cy="12815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9pPr>
          </a:lstStyle>
          <a:p>
            <a:pPr algn="ctr"/>
            <a:r>
              <a:rPr lang="en-GB" sz="3400" dirty="0">
                <a:solidFill>
                  <a:schemeClr val="bg1"/>
                </a:solidFill>
              </a:rPr>
              <a:t>Searching for the progenitors of GWs</a:t>
            </a:r>
            <a:endParaRPr lang="en-GB" sz="3400" dirty="0">
              <a:ln w="19050">
                <a:noFill/>
              </a:ln>
              <a:solidFill>
                <a:schemeClr val="bg1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965" y="1835984"/>
            <a:ext cx="2233792" cy="1967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59998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kstvak 16">
            <a:extLst>
              <a:ext uri="{FF2B5EF4-FFF2-40B4-BE49-F238E27FC236}">
                <a16:creationId xmlns:a16="http://schemas.microsoft.com/office/drawing/2014/main" id="{E2DE6F5F-E5AA-4F72-BE7A-5D14E5472C2A}"/>
              </a:ext>
            </a:extLst>
          </p:cNvPr>
          <p:cNvSpPr txBox="1"/>
          <p:nvPr/>
        </p:nvSpPr>
        <p:spPr>
          <a:xfrm>
            <a:off x="0" y="0"/>
            <a:ext cx="1724297" cy="5143500"/>
          </a:xfrm>
          <a:prstGeom prst="rect">
            <a:avLst/>
          </a:prstGeom>
          <a:solidFill>
            <a:srgbClr val="FF004E">
              <a:alpha val="90000"/>
            </a:srgbClr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8" name="Shape 232">
            <a:extLst>
              <a:ext uri="{FF2B5EF4-FFF2-40B4-BE49-F238E27FC236}">
                <a16:creationId xmlns:a16="http://schemas.microsoft.com/office/drawing/2014/main" id="{DA8623F2-4E7B-4D56-948F-5A0BE8C2D94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8394" y="422499"/>
            <a:ext cx="2123969" cy="3815671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GB" sz="2400" dirty="0">
                <a:solidFill>
                  <a:srgbClr val="000000"/>
                </a:solidFill>
              </a:rPr>
            </a:br>
            <a:endParaRPr sz="2400" dirty="0">
              <a:solidFill>
                <a:srgbClr val="000000"/>
              </a:solidFill>
            </a:endParaRPr>
          </a:p>
        </p:txBody>
      </p:sp>
      <p:cxnSp>
        <p:nvCxnSpPr>
          <p:cNvPr id="19" name="Rechte verbindingslijn 18">
            <a:extLst>
              <a:ext uri="{FF2B5EF4-FFF2-40B4-BE49-F238E27FC236}">
                <a16:creationId xmlns:a16="http://schemas.microsoft.com/office/drawing/2014/main" id="{AC7C4292-E988-4E2C-9530-2FFB02445B53}"/>
              </a:ext>
            </a:extLst>
          </p:cNvPr>
          <p:cNvCxnSpPr>
            <a:cxnSpLocks/>
          </p:cNvCxnSpPr>
          <p:nvPr/>
        </p:nvCxnSpPr>
        <p:spPr>
          <a:xfrm>
            <a:off x="171285" y="542472"/>
            <a:ext cx="0" cy="855254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kstvak 12">
            <a:extLst>
              <a:ext uri="{FF2B5EF4-FFF2-40B4-BE49-F238E27FC236}">
                <a16:creationId xmlns:a16="http://schemas.microsoft.com/office/drawing/2014/main" id="{CC4D53C8-D1B9-45D2-BEE8-0D198673C844}"/>
              </a:ext>
            </a:extLst>
          </p:cNvPr>
          <p:cNvSpPr txBox="1"/>
          <p:nvPr/>
        </p:nvSpPr>
        <p:spPr>
          <a:xfrm>
            <a:off x="6799111" y="4897279"/>
            <a:ext cx="23435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nl-NL" sz="1000" dirty="0">
                <a:solidFill>
                  <a:schemeClr val="tx1"/>
                </a:solidFill>
              </a:rPr>
              <a:t>Floor Broekgaarden          7</a:t>
            </a:r>
            <a:endParaRPr lang="en-GB" sz="1000" dirty="0">
              <a:solidFill>
                <a:schemeClr val="tx1"/>
              </a:solidFill>
            </a:endParaRPr>
          </a:p>
        </p:txBody>
      </p:sp>
      <p:sp>
        <p:nvSpPr>
          <p:cNvPr id="12" name="Shape 232">
            <a:extLst>
              <a:ext uri="{FF2B5EF4-FFF2-40B4-BE49-F238E27FC236}">
                <a16:creationId xmlns:a16="http://schemas.microsoft.com/office/drawing/2014/main" id="{18981A48-942C-4638-BF4D-F871047D1FD8}"/>
              </a:ext>
            </a:extLst>
          </p:cNvPr>
          <p:cNvSpPr txBox="1">
            <a:spLocks/>
          </p:cNvSpPr>
          <p:nvPr/>
        </p:nvSpPr>
        <p:spPr>
          <a:xfrm>
            <a:off x="171285" y="422499"/>
            <a:ext cx="1657339" cy="14563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9pPr>
          </a:lstStyle>
          <a:p>
            <a:r>
              <a:rPr lang="en-GB" sz="2400" dirty="0">
                <a:solidFill>
                  <a:schemeClr val="bg1"/>
                </a:solidFill>
              </a:rPr>
              <a:t>Rapid binary population synthesis</a:t>
            </a:r>
            <a:endParaRPr lang="en-GB" sz="2400" dirty="0"/>
          </a:p>
        </p:txBody>
      </p:sp>
      <p:sp>
        <p:nvSpPr>
          <p:cNvPr id="11" name="Rechthoek 10">
            <a:extLst>
              <a:ext uri="{FF2B5EF4-FFF2-40B4-BE49-F238E27FC236}">
                <a16:creationId xmlns:a16="http://schemas.microsoft.com/office/drawing/2014/main" id="{07CE7642-7EAE-49AF-A180-CDB4B24E371E}"/>
              </a:ext>
            </a:extLst>
          </p:cNvPr>
          <p:cNvSpPr/>
          <p:nvPr/>
        </p:nvSpPr>
        <p:spPr>
          <a:xfrm>
            <a:off x="2306215" y="4697224"/>
            <a:ext cx="2858475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sz="1000" b="1" dirty="0">
                <a:solidFill>
                  <a:srgbClr val="222222"/>
                </a:solidFill>
                <a:latin typeface="Arial" panose="020B0604020202020204" pitchFamily="34" charset="0"/>
              </a:rPr>
              <a:t>Stevenson+17, Barrett+18, Vigna-Gomez+18</a:t>
            </a:r>
          </a:p>
          <a:p>
            <a:r>
              <a:rPr lang="da-DK" sz="1000" b="1" dirty="0" err="1">
                <a:solidFill>
                  <a:srgbClr val="222222"/>
                </a:solidFill>
                <a:latin typeface="Arial" panose="020B0604020202020204" pitchFamily="34" charset="0"/>
              </a:rPr>
              <a:t>Based</a:t>
            </a:r>
            <a:r>
              <a:rPr lang="da-DK" sz="1000" b="1" dirty="0">
                <a:solidFill>
                  <a:srgbClr val="222222"/>
                </a:solidFill>
                <a:latin typeface="Arial" panose="020B0604020202020204" pitchFamily="34" charset="0"/>
              </a:rPr>
              <a:t> on </a:t>
            </a:r>
            <a:r>
              <a:rPr lang="da-DK" sz="1000" b="1" dirty="0" err="1">
                <a:solidFill>
                  <a:srgbClr val="222222"/>
                </a:solidFill>
                <a:latin typeface="Arial" panose="020B0604020202020204" pitchFamily="34" charset="0"/>
              </a:rPr>
              <a:t>tracks</a:t>
            </a:r>
            <a:r>
              <a:rPr lang="da-DK" sz="1000" b="1" dirty="0">
                <a:solidFill>
                  <a:srgbClr val="222222"/>
                </a:solidFill>
                <a:latin typeface="Arial" panose="020B0604020202020204" pitchFamily="34" charset="0"/>
              </a:rPr>
              <a:t> from Hurley+00,02, Pols+98</a:t>
            </a:r>
            <a:br>
              <a:rPr lang="da-DK" sz="1000" b="1" dirty="0">
                <a:solidFill>
                  <a:srgbClr val="222222"/>
                </a:solidFill>
                <a:latin typeface="Arial" panose="020B0604020202020204" pitchFamily="34" charset="0"/>
              </a:rPr>
            </a:br>
            <a:endParaRPr lang="en-GB" sz="1000" b="1" dirty="0"/>
          </a:p>
        </p:txBody>
      </p:sp>
      <p:pic>
        <p:nvPicPr>
          <p:cNvPr id="3" name="Afbeelding 2">
            <a:extLst>
              <a:ext uri="{FF2B5EF4-FFF2-40B4-BE49-F238E27FC236}">
                <a16:creationId xmlns:a16="http://schemas.microsoft.com/office/drawing/2014/main" id="{5DEE94AD-87E4-4D73-BA24-1AAF05B7E4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3764" y="2208638"/>
            <a:ext cx="7104877" cy="1448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8464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kstvak 16">
            <a:extLst>
              <a:ext uri="{FF2B5EF4-FFF2-40B4-BE49-F238E27FC236}">
                <a16:creationId xmlns:a16="http://schemas.microsoft.com/office/drawing/2014/main" id="{E2DE6F5F-E5AA-4F72-BE7A-5D14E5472C2A}"/>
              </a:ext>
            </a:extLst>
          </p:cNvPr>
          <p:cNvSpPr txBox="1"/>
          <p:nvPr/>
        </p:nvSpPr>
        <p:spPr>
          <a:xfrm>
            <a:off x="1" y="0"/>
            <a:ext cx="9142702" cy="687237"/>
          </a:xfrm>
          <a:prstGeom prst="rect">
            <a:avLst/>
          </a:prstGeom>
          <a:solidFill>
            <a:srgbClr val="FF004E">
              <a:alpha val="90000"/>
            </a:srgbClr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8" name="Shape 232">
            <a:extLst>
              <a:ext uri="{FF2B5EF4-FFF2-40B4-BE49-F238E27FC236}">
                <a16:creationId xmlns:a16="http://schemas.microsoft.com/office/drawing/2014/main" id="{DA8623F2-4E7B-4D56-948F-5A0BE8C2D94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8394" y="422499"/>
            <a:ext cx="2123969" cy="3815671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GB" sz="2400" dirty="0">
                <a:solidFill>
                  <a:srgbClr val="000000"/>
                </a:solidFill>
              </a:rPr>
            </a:br>
            <a:endParaRPr sz="2400" dirty="0">
              <a:solidFill>
                <a:srgbClr val="000000"/>
              </a:solidFill>
            </a:endParaRPr>
          </a:p>
        </p:txBody>
      </p:sp>
      <p:sp>
        <p:nvSpPr>
          <p:cNvPr id="13" name="Tekstvak 12">
            <a:extLst>
              <a:ext uri="{FF2B5EF4-FFF2-40B4-BE49-F238E27FC236}">
                <a16:creationId xmlns:a16="http://schemas.microsoft.com/office/drawing/2014/main" id="{CC4D53C8-D1B9-45D2-BEE8-0D198673C844}"/>
              </a:ext>
            </a:extLst>
          </p:cNvPr>
          <p:cNvSpPr txBox="1"/>
          <p:nvPr/>
        </p:nvSpPr>
        <p:spPr>
          <a:xfrm>
            <a:off x="6799111" y="4897279"/>
            <a:ext cx="23435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nl-NL" sz="1000" dirty="0">
                <a:solidFill>
                  <a:schemeClr val="tx1"/>
                </a:solidFill>
              </a:rPr>
              <a:t>Floor Broekgaarden          8</a:t>
            </a:r>
            <a:endParaRPr lang="en-GB" sz="1000" dirty="0">
              <a:solidFill>
                <a:schemeClr val="tx1"/>
              </a:solidFill>
            </a:endParaRPr>
          </a:p>
        </p:txBody>
      </p:sp>
      <p:sp>
        <p:nvSpPr>
          <p:cNvPr id="22" name="Shape 232">
            <a:extLst>
              <a:ext uri="{FF2B5EF4-FFF2-40B4-BE49-F238E27FC236}">
                <a16:creationId xmlns:a16="http://schemas.microsoft.com/office/drawing/2014/main" id="{CC141956-0F1B-4A40-B363-628EB30D2F75}"/>
              </a:ext>
            </a:extLst>
          </p:cNvPr>
          <p:cNvSpPr txBox="1">
            <a:spLocks/>
          </p:cNvSpPr>
          <p:nvPr/>
        </p:nvSpPr>
        <p:spPr>
          <a:xfrm>
            <a:off x="664442" y="208706"/>
            <a:ext cx="6134669" cy="10304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9pPr>
          </a:lstStyle>
          <a:p>
            <a:br>
              <a:rPr lang="en-GB" sz="4000" dirty="0">
                <a:solidFill>
                  <a:schemeClr val="bg1"/>
                </a:solidFill>
              </a:rPr>
            </a:br>
            <a:endParaRPr lang="en-GB" sz="4000" dirty="0"/>
          </a:p>
        </p:txBody>
      </p:sp>
      <p:sp>
        <p:nvSpPr>
          <p:cNvPr id="23" name="Shape 232">
            <a:extLst>
              <a:ext uri="{FF2B5EF4-FFF2-40B4-BE49-F238E27FC236}">
                <a16:creationId xmlns:a16="http://schemas.microsoft.com/office/drawing/2014/main" id="{A95A40B4-D8EF-495A-8DCD-68149CB61A58}"/>
              </a:ext>
            </a:extLst>
          </p:cNvPr>
          <p:cNvSpPr txBox="1">
            <a:spLocks/>
          </p:cNvSpPr>
          <p:nvPr/>
        </p:nvSpPr>
        <p:spPr>
          <a:xfrm>
            <a:off x="1049190" y="45502"/>
            <a:ext cx="6613820" cy="5294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9pPr>
          </a:lstStyle>
          <a:p>
            <a:pPr algn="ctr"/>
            <a:r>
              <a:rPr lang="en-AU" sz="2400" dirty="0">
                <a:solidFill>
                  <a:schemeClr val="bg1"/>
                </a:solidFill>
              </a:rPr>
              <a:t>2 ways to implement (single) stellar evolution: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endParaRPr lang="en-GB" sz="2400" dirty="0"/>
          </a:p>
        </p:txBody>
      </p:sp>
      <p:sp>
        <p:nvSpPr>
          <p:cNvPr id="24" name="Shape 232">
            <a:extLst>
              <a:ext uri="{FF2B5EF4-FFF2-40B4-BE49-F238E27FC236}">
                <a16:creationId xmlns:a16="http://schemas.microsoft.com/office/drawing/2014/main" id="{6315F407-2BEC-46A1-B8CD-D111C217A464}"/>
              </a:ext>
            </a:extLst>
          </p:cNvPr>
          <p:cNvSpPr txBox="1">
            <a:spLocks/>
          </p:cNvSpPr>
          <p:nvPr/>
        </p:nvSpPr>
        <p:spPr>
          <a:xfrm>
            <a:off x="-99178" y="635579"/>
            <a:ext cx="4512916" cy="1116390"/>
          </a:xfrm>
          <a:prstGeom prst="rect">
            <a:avLst/>
          </a:prstGeom>
          <a:noFill/>
          <a:ln w="38100"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9pPr>
          </a:lstStyle>
          <a:p>
            <a:pPr algn="ctr"/>
            <a:r>
              <a:rPr lang="en-GB" sz="2000" dirty="0">
                <a:solidFill>
                  <a:srgbClr val="0070C0"/>
                </a:solidFill>
              </a:rPr>
              <a:t>“Full” stellar calculations</a:t>
            </a:r>
          </a:p>
          <a:p>
            <a:pPr algn="ctr"/>
            <a:r>
              <a:rPr lang="en-GB" sz="2000" dirty="0">
                <a:solidFill>
                  <a:schemeClr val="bg1">
                    <a:lumMod val="65000"/>
                  </a:schemeClr>
                </a:solidFill>
              </a:rPr>
              <a:t>relatively slow</a:t>
            </a:r>
          </a:p>
        </p:txBody>
      </p:sp>
      <p:sp>
        <p:nvSpPr>
          <p:cNvPr id="25" name="Shape 232">
            <a:extLst>
              <a:ext uri="{FF2B5EF4-FFF2-40B4-BE49-F238E27FC236}">
                <a16:creationId xmlns:a16="http://schemas.microsoft.com/office/drawing/2014/main" id="{6315F407-2BEC-46A1-B8CD-D111C217A464}"/>
              </a:ext>
            </a:extLst>
          </p:cNvPr>
          <p:cNvSpPr txBox="1">
            <a:spLocks/>
          </p:cNvSpPr>
          <p:nvPr/>
        </p:nvSpPr>
        <p:spPr>
          <a:xfrm>
            <a:off x="4889786" y="641781"/>
            <a:ext cx="3657123" cy="1110188"/>
          </a:xfrm>
          <a:prstGeom prst="rect">
            <a:avLst/>
          </a:prstGeom>
          <a:noFill/>
          <a:ln w="38100"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9pPr>
          </a:lstStyle>
          <a:p>
            <a:pPr algn="ctr"/>
            <a:r>
              <a:rPr lang="en-GB" sz="2000" dirty="0">
                <a:solidFill>
                  <a:srgbClr val="0070C0"/>
                </a:solidFill>
              </a:rPr>
              <a:t>Analytical fits </a:t>
            </a:r>
            <a:r>
              <a:rPr lang="en-GB" sz="2000">
                <a:solidFill>
                  <a:srgbClr val="0070C0"/>
                </a:solidFill>
              </a:rPr>
              <a:t>or interpolations</a:t>
            </a:r>
            <a:endParaRPr lang="en-GB" sz="2000" dirty="0">
              <a:solidFill>
                <a:srgbClr val="0070C0"/>
              </a:solidFill>
            </a:endParaRPr>
          </a:p>
          <a:p>
            <a:pPr algn="ctr"/>
            <a:r>
              <a:rPr lang="en-GB" sz="2000" dirty="0">
                <a:solidFill>
                  <a:schemeClr val="bg1">
                    <a:lumMod val="65000"/>
                  </a:schemeClr>
                </a:solidFill>
              </a:rPr>
              <a:t>fast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633" t="1227"/>
          <a:stretch/>
        </p:blipFill>
        <p:spPr>
          <a:xfrm>
            <a:off x="5449276" y="1512028"/>
            <a:ext cx="2468868" cy="3342916"/>
          </a:xfrm>
          <a:prstGeom prst="rect">
            <a:avLst/>
          </a:prstGeom>
          <a:ln w="25400">
            <a:solidFill>
              <a:schemeClr val="tx1"/>
            </a:solidFill>
          </a:ln>
        </p:spPr>
      </p:pic>
      <p:pic>
        <p:nvPicPr>
          <p:cNvPr id="27" name="Picture 26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6" t="329" r="49610" b="1"/>
          <a:stretch/>
        </p:blipFill>
        <p:spPr>
          <a:xfrm>
            <a:off x="825537" y="1475069"/>
            <a:ext cx="2472267" cy="3373279"/>
          </a:xfrm>
          <a:prstGeom prst="rect">
            <a:avLst/>
          </a:prstGeom>
          <a:ln w="25400">
            <a:solidFill>
              <a:schemeClr val="tx1"/>
            </a:solidFill>
          </a:ln>
        </p:spPr>
      </p:pic>
      <p:sp>
        <p:nvSpPr>
          <p:cNvPr id="26" name="Rechthoek 10">
            <a:extLst>
              <a:ext uri="{FF2B5EF4-FFF2-40B4-BE49-F238E27FC236}">
                <a16:creationId xmlns:a16="http://schemas.microsoft.com/office/drawing/2014/main" id="{07CE7642-7EAE-49AF-A180-CDB4B24E371E}"/>
              </a:ext>
            </a:extLst>
          </p:cNvPr>
          <p:cNvSpPr/>
          <p:nvPr/>
        </p:nvSpPr>
        <p:spPr>
          <a:xfrm>
            <a:off x="825537" y="4602127"/>
            <a:ext cx="939681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sz="1000" b="1" dirty="0">
                <a:solidFill>
                  <a:srgbClr val="222222"/>
                </a:solidFill>
                <a:latin typeface="Arial" panose="020B0604020202020204" pitchFamily="34" charset="0"/>
              </a:rPr>
              <a:t>Hurley+2000</a:t>
            </a:r>
            <a:endParaRPr lang="en-GB" sz="1000" b="1" dirty="0"/>
          </a:p>
        </p:txBody>
      </p:sp>
      <p:pic>
        <p:nvPicPr>
          <p:cNvPr id="30" name="Picture 29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633" t="1227"/>
          <a:stretch/>
        </p:blipFill>
        <p:spPr>
          <a:xfrm>
            <a:off x="5449276" y="1515651"/>
            <a:ext cx="2468868" cy="3342916"/>
          </a:xfrm>
          <a:prstGeom prst="rect">
            <a:avLst/>
          </a:prstGeom>
          <a:ln w="38100">
            <a:solidFill>
              <a:srgbClr val="FF004E"/>
            </a:solidFill>
          </a:ln>
        </p:spPr>
      </p:pic>
      <p:sp>
        <p:nvSpPr>
          <p:cNvPr id="32" name="Rechthoek 10">
            <a:extLst>
              <a:ext uri="{FF2B5EF4-FFF2-40B4-BE49-F238E27FC236}">
                <a16:creationId xmlns:a16="http://schemas.microsoft.com/office/drawing/2014/main" id="{07CE7642-7EAE-49AF-A180-CDB4B24E371E}"/>
              </a:ext>
            </a:extLst>
          </p:cNvPr>
          <p:cNvSpPr/>
          <p:nvPr/>
        </p:nvSpPr>
        <p:spPr>
          <a:xfrm>
            <a:off x="2595140" y="4884731"/>
            <a:ext cx="809837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sz="1000" b="1" dirty="0" err="1">
                <a:solidFill>
                  <a:srgbClr val="222222"/>
                </a:solidFill>
                <a:latin typeface="Arial" panose="020B0604020202020204" pitchFamily="34" charset="0"/>
              </a:rPr>
              <a:t>e.g</a:t>
            </a:r>
            <a:r>
              <a:rPr lang="da-DK" sz="1000" b="1" dirty="0">
                <a:solidFill>
                  <a:srgbClr val="222222"/>
                </a:solidFill>
                <a:latin typeface="Arial" panose="020B0604020202020204" pitchFamily="34" charset="0"/>
              </a:rPr>
              <a:t>. MESA</a:t>
            </a:r>
            <a:endParaRPr lang="en-GB" sz="1000" b="1" dirty="0"/>
          </a:p>
        </p:txBody>
      </p:sp>
      <p:sp>
        <p:nvSpPr>
          <p:cNvPr id="28" name="Rechthoek 10">
            <a:extLst>
              <a:ext uri="{FF2B5EF4-FFF2-40B4-BE49-F238E27FC236}">
                <a16:creationId xmlns:a16="http://schemas.microsoft.com/office/drawing/2014/main" id="{07CE7642-7EAE-49AF-A180-CDB4B24E371E}"/>
              </a:ext>
            </a:extLst>
          </p:cNvPr>
          <p:cNvSpPr/>
          <p:nvPr/>
        </p:nvSpPr>
        <p:spPr>
          <a:xfrm>
            <a:off x="5449276" y="4628079"/>
            <a:ext cx="939681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sz="1000" b="1">
                <a:solidFill>
                  <a:srgbClr val="222222"/>
                </a:solidFill>
                <a:latin typeface="Arial" panose="020B0604020202020204" pitchFamily="34" charset="0"/>
              </a:rPr>
              <a:t>Hurley+2000</a:t>
            </a:r>
            <a:endParaRPr lang="en-GB" sz="1000" b="1" dirty="0"/>
          </a:p>
        </p:txBody>
      </p:sp>
      <p:sp>
        <p:nvSpPr>
          <p:cNvPr id="34" name="Rechthoek 10">
            <a:extLst>
              <a:ext uri="{FF2B5EF4-FFF2-40B4-BE49-F238E27FC236}">
                <a16:creationId xmlns:a16="http://schemas.microsoft.com/office/drawing/2014/main" id="{07CE7642-7EAE-49AF-A180-CDB4B24E371E}"/>
              </a:ext>
            </a:extLst>
          </p:cNvPr>
          <p:cNvSpPr/>
          <p:nvPr/>
        </p:nvSpPr>
        <p:spPr>
          <a:xfrm>
            <a:off x="5261084" y="4879123"/>
            <a:ext cx="2255746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sz="1000" b="1" dirty="0" err="1">
                <a:solidFill>
                  <a:srgbClr val="222222"/>
                </a:solidFill>
                <a:latin typeface="Arial" panose="020B0604020202020204" pitchFamily="34" charset="0"/>
              </a:rPr>
              <a:t>e.g</a:t>
            </a:r>
            <a:r>
              <a:rPr lang="da-DK" sz="1000" b="1" dirty="0">
                <a:solidFill>
                  <a:srgbClr val="222222"/>
                </a:solidFill>
                <a:latin typeface="Arial" panose="020B0604020202020204" pitchFamily="34" charset="0"/>
              </a:rPr>
              <a:t>. </a:t>
            </a:r>
            <a:r>
              <a:rPr lang="da-DK" sz="1000" b="1" dirty="0" err="1">
                <a:solidFill>
                  <a:srgbClr val="222222"/>
                </a:solidFill>
                <a:latin typeface="Arial" panose="020B0604020202020204" pitchFamily="34" charset="0"/>
              </a:rPr>
              <a:t>StarTrack</a:t>
            </a:r>
            <a:r>
              <a:rPr lang="da-DK" sz="1000" b="1" dirty="0">
                <a:solidFill>
                  <a:srgbClr val="222222"/>
                </a:solidFill>
                <a:latin typeface="Arial" panose="020B0604020202020204" pitchFamily="34" charset="0"/>
              </a:rPr>
              <a:t>, </a:t>
            </a:r>
            <a:r>
              <a:rPr lang="da-DK" sz="1000" b="1" dirty="0" err="1">
                <a:solidFill>
                  <a:srgbClr val="222222"/>
                </a:solidFill>
                <a:latin typeface="Arial" panose="020B0604020202020204" pitchFamily="34" charset="0"/>
              </a:rPr>
              <a:t>binary_c</a:t>
            </a:r>
            <a:r>
              <a:rPr lang="da-DK" sz="1000" b="1" dirty="0">
                <a:solidFill>
                  <a:srgbClr val="222222"/>
                </a:solidFill>
                <a:latin typeface="Arial" panose="020B0604020202020204" pitchFamily="34" charset="0"/>
              </a:rPr>
              <a:t>, COMPAS</a:t>
            </a:r>
            <a:endParaRPr lang="en-GB" sz="1000" b="1" dirty="0"/>
          </a:p>
        </p:txBody>
      </p:sp>
      <p:sp>
        <p:nvSpPr>
          <p:cNvPr id="16" name="Rechthoek 10">
            <a:extLst>
              <a:ext uri="{FF2B5EF4-FFF2-40B4-BE49-F238E27FC236}">
                <a16:creationId xmlns:a16="http://schemas.microsoft.com/office/drawing/2014/main" id="{3BAF364B-33D1-FF44-A64D-9740E564828F}"/>
              </a:ext>
            </a:extLst>
          </p:cNvPr>
          <p:cNvSpPr/>
          <p:nvPr/>
        </p:nvSpPr>
        <p:spPr>
          <a:xfrm>
            <a:off x="7300021" y="470024"/>
            <a:ext cx="1911101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sz="1000" b="1" dirty="0">
                <a:solidFill>
                  <a:srgbClr val="222222"/>
                </a:solidFill>
                <a:latin typeface="Arial" panose="020B0604020202020204" pitchFamily="34" charset="0"/>
              </a:rPr>
              <a:t>Slide from Stephen Justham</a:t>
            </a:r>
            <a:endParaRPr lang="en-GB" sz="1000" b="1" dirty="0"/>
          </a:p>
        </p:txBody>
      </p:sp>
    </p:spTree>
    <p:extLst>
      <p:ext uri="{BB962C8B-B14F-4D97-AF65-F5344CB8AC3E}">
        <p14:creationId xmlns:p14="http://schemas.microsoft.com/office/powerpoint/2010/main" val="155568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Afbeelding 20" descr="Afbeelding met object&#10;&#10;Beschrijving is gegenereerd met hoge betrouwbaarheid">
            <a:extLst>
              <a:ext uri="{FF2B5EF4-FFF2-40B4-BE49-F238E27FC236}">
                <a16:creationId xmlns:a16="http://schemas.microsoft.com/office/drawing/2014/main" id="{DAE134E8-B818-4EAE-AFF9-4766461F8D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3763" y="725840"/>
            <a:ext cx="7104878" cy="3946081"/>
          </a:xfrm>
          <a:prstGeom prst="rect">
            <a:avLst/>
          </a:prstGeom>
        </p:spPr>
      </p:pic>
      <p:sp>
        <p:nvSpPr>
          <p:cNvPr id="17" name="Tekstvak 16">
            <a:extLst>
              <a:ext uri="{FF2B5EF4-FFF2-40B4-BE49-F238E27FC236}">
                <a16:creationId xmlns:a16="http://schemas.microsoft.com/office/drawing/2014/main" id="{E2DE6F5F-E5AA-4F72-BE7A-5D14E5472C2A}"/>
              </a:ext>
            </a:extLst>
          </p:cNvPr>
          <p:cNvSpPr txBox="1"/>
          <p:nvPr/>
        </p:nvSpPr>
        <p:spPr>
          <a:xfrm>
            <a:off x="0" y="0"/>
            <a:ext cx="1724297" cy="5143500"/>
          </a:xfrm>
          <a:prstGeom prst="rect">
            <a:avLst/>
          </a:prstGeom>
          <a:solidFill>
            <a:srgbClr val="FF004E">
              <a:alpha val="90000"/>
            </a:srgbClr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8" name="Shape 232">
            <a:extLst>
              <a:ext uri="{FF2B5EF4-FFF2-40B4-BE49-F238E27FC236}">
                <a16:creationId xmlns:a16="http://schemas.microsoft.com/office/drawing/2014/main" id="{DA8623F2-4E7B-4D56-948F-5A0BE8C2D94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8394" y="422499"/>
            <a:ext cx="2123969" cy="3815671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GB" sz="2400" dirty="0">
                <a:solidFill>
                  <a:srgbClr val="000000"/>
                </a:solidFill>
              </a:rPr>
            </a:br>
            <a:endParaRPr sz="2400" dirty="0">
              <a:solidFill>
                <a:srgbClr val="000000"/>
              </a:solidFill>
            </a:endParaRPr>
          </a:p>
        </p:txBody>
      </p:sp>
      <p:cxnSp>
        <p:nvCxnSpPr>
          <p:cNvPr id="19" name="Rechte verbindingslijn 18">
            <a:extLst>
              <a:ext uri="{FF2B5EF4-FFF2-40B4-BE49-F238E27FC236}">
                <a16:creationId xmlns:a16="http://schemas.microsoft.com/office/drawing/2014/main" id="{AC7C4292-E988-4E2C-9530-2FFB02445B53}"/>
              </a:ext>
            </a:extLst>
          </p:cNvPr>
          <p:cNvCxnSpPr>
            <a:cxnSpLocks/>
          </p:cNvCxnSpPr>
          <p:nvPr/>
        </p:nvCxnSpPr>
        <p:spPr>
          <a:xfrm>
            <a:off x="171285" y="542472"/>
            <a:ext cx="0" cy="855254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kstvak 12">
            <a:extLst>
              <a:ext uri="{FF2B5EF4-FFF2-40B4-BE49-F238E27FC236}">
                <a16:creationId xmlns:a16="http://schemas.microsoft.com/office/drawing/2014/main" id="{CC4D53C8-D1B9-45D2-BEE8-0D198673C844}"/>
              </a:ext>
            </a:extLst>
          </p:cNvPr>
          <p:cNvSpPr txBox="1"/>
          <p:nvPr/>
        </p:nvSpPr>
        <p:spPr>
          <a:xfrm>
            <a:off x="6799111" y="4897279"/>
            <a:ext cx="23435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nl-NL" sz="1000" dirty="0">
                <a:solidFill>
                  <a:schemeClr val="tx1"/>
                </a:solidFill>
              </a:rPr>
              <a:t>Floor Broekgaarden          9</a:t>
            </a:r>
            <a:endParaRPr lang="en-GB" sz="1000" dirty="0">
              <a:solidFill>
                <a:schemeClr val="tx1"/>
              </a:solidFill>
            </a:endParaRPr>
          </a:p>
        </p:txBody>
      </p:sp>
      <p:sp>
        <p:nvSpPr>
          <p:cNvPr id="15" name="Rechthoek 10">
            <a:extLst>
              <a:ext uri="{FF2B5EF4-FFF2-40B4-BE49-F238E27FC236}">
                <a16:creationId xmlns:a16="http://schemas.microsoft.com/office/drawing/2014/main" id="{07CE7642-7EAE-49AF-A180-CDB4B24E371E}"/>
              </a:ext>
            </a:extLst>
          </p:cNvPr>
          <p:cNvSpPr/>
          <p:nvPr/>
        </p:nvSpPr>
        <p:spPr>
          <a:xfrm>
            <a:off x="2306215" y="4697224"/>
            <a:ext cx="2858475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sz="1000" b="1" dirty="0">
                <a:solidFill>
                  <a:srgbClr val="222222"/>
                </a:solidFill>
                <a:latin typeface="Arial" panose="020B0604020202020204" pitchFamily="34" charset="0"/>
              </a:rPr>
              <a:t>Stevenson+17, Barrett+18, Vigna-Gomez+18</a:t>
            </a:r>
          </a:p>
          <a:p>
            <a:r>
              <a:rPr lang="da-DK" sz="1000" b="1" dirty="0" err="1">
                <a:solidFill>
                  <a:srgbClr val="222222"/>
                </a:solidFill>
                <a:latin typeface="Arial" panose="020B0604020202020204" pitchFamily="34" charset="0"/>
              </a:rPr>
              <a:t>Based</a:t>
            </a:r>
            <a:r>
              <a:rPr lang="da-DK" sz="1000" b="1" dirty="0">
                <a:solidFill>
                  <a:srgbClr val="222222"/>
                </a:solidFill>
                <a:latin typeface="Arial" panose="020B0604020202020204" pitchFamily="34" charset="0"/>
              </a:rPr>
              <a:t> on </a:t>
            </a:r>
            <a:r>
              <a:rPr lang="da-DK" sz="1000" b="1" dirty="0" err="1">
                <a:solidFill>
                  <a:srgbClr val="222222"/>
                </a:solidFill>
                <a:latin typeface="Arial" panose="020B0604020202020204" pitchFamily="34" charset="0"/>
              </a:rPr>
              <a:t>tracks</a:t>
            </a:r>
            <a:r>
              <a:rPr lang="da-DK" sz="1000" b="1" dirty="0">
                <a:solidFill>
                  <a:srgbClr val="222222"/>
                </a:solidFill>
                <a:latin typeface="Arial" panose="020B0604020202020204" pitchFamily="34" charset="0"/>
              </a:rPr>
              <a:t> from Hurley+00,02, Pols+98</a:t>
            </a:r>
            <a:br>
              <a:rPr lang="da-DK" sz="1000" b="1" dirty="0">
                <a:solidFill>
                  <a:srgbClr val="222222"/>
                </a:solidFill>
                <a:latin typeface="Arial" panose="020B0604020202020204" pitchFamily="34" charset="0"/>
              </a:rPr>
            </a:br>
            <a:endParaRPr lang="en-GB" sz="1000" b="1" dirty="0"/>
          </a:p>
        </p:txBody>
      </p:sp>
      <p:sp>
        <p:nvSpPr>
          <p:cNvPr id="16" name="Shape 232">
            <a:extLst>
              <a:ext uri="{FF2B5EF4-FFF2-40B4-BE49-F238E27FC236}">
                <a16:creationId xmlns:a16="http://schemas.microsoft.com/office/drawing/2014/main" id="{18981A48-942C-4638-BF4D-F871047D1FD8}"/>
              </a:ext>
            </a:extLst>
          </p:cNvPr>
          <p:cNvSpPr txBox="1">
            <a:spLocks/>
          </p:cNvSpPr>
          <p:nvPr/>
        </p:nvSpPr>
        <p:spPr>
          <a:xfrm>
            <a:off x="171285" y="422499"/>
            <a:ext cx="1657339" cy="14563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9pPr>
          </a:lstStyle>
          <a:p>
            <a:r>
              <a:rPr lang="en-GB" sz="2400" dirty="0">
                <a:solidFill>
                  <a:schemeClr val="bg1"/>
                </a:solidFill>
              </a:rPr>
              <a:t>Rapid binary population synthesis</a:t>
            </a:r>
            <a:endParaRPr lang="en-GB" sz="2400" dirty="0"/>
          </a:p>
        </p:txBody>
      </p:sp>
      <p:sp>
        <p:nvSpPr>
          <p:cNvPr id="20" name="Rechthoek 10">
            <a:extLst>
              <a:ext uri="{FF2B5EF4-FFF2-40B4-BE49-F238E27FC236}">
                <a16:creationId xmlns:a16="http://schemas.microsoft.com/office/drawing/2014/main" id="{07CE7642-7EAE-49AF-A180-CDB4B24E371E}"/>
              </a:ext>
            </a:extLst>
          </p:cNvPr>
          <p:cNvSpPr/>
          <p:nvPr/>
        </p:nvSpPr>
        <p:spPr>
          <a:xfrm>
            <a:off x="6693337" y="5251222"/>
            <a:ext cx="795411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sz="800" b="1" dirty="0">
                <a:solidFill>
                  <a:srgbClr val="222222"/>
                </a:solidFill>
                <a:latin typeface="Arial" panose="020B0604020202020204" pitchFamily="34" charset="0"/>
              </a:rPr>
              <a:t>Hurley+2000</a:t>
            </a:r>
            <a:endParaRPr lang="en-GB" sz="800" b="1" dirty="0"/>
          </a:p>
        </p:txBody>
      </p:sp>
    </p:spTree>
    <p:extLst>
      <p:ext uri="{BB962C8B-B14F-4D97-AF65-F5344CB8AC3E}">
        <p14:creationId xmlns:p14="http://schemas.microsoft.com/office/powerpoint/2010/main" val="28529768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hthoek 22">
            <a:extLst>
              <a:ext uri="{FF2B5EF4-FFF2-40B4-BE49-F238E27FC236}">
                <a16:creationId xmlns:a16="http://schemas.microsoft.com/office/drawing/2014/main" id="{6EB52F5E-720E-4F99-99EC-7A7D334F9266}"/>
              </a:ext>
            </a:extLst>
          </p:cNvPr>
          <p:cNvSpPr/>
          <p:nvPr/>
        </p:nvSpPr>
        <p:spPr>
          <a:xfrm>
            <a:off x="1912840" y="4150719"/>
            <a:ext cx="7261122" cy="469827"/>
          </a:xfrm>
          <a:prstGeom prst="rect">
            <a:avLst/>
          </a:prstGeom>
          <a:solidFill>
            <a:srgbClr val="95BAA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Afbeelding 3">
            <a:extLst>
              <a:ext uri="{FF2B5EF4-FFF2-40B4-BE49-F238E27FC236}">
                <a16:creationId xmlns:a16="http://schemas.microsoft.com/office/drawing/2014/main" id="{76931988-F8CC-4D4E-8F0D-C4F9E5F499C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354"/>
          <a:stretch/>
        </p:blipFill>
        <p:spPr>
          <a:xfrm>
            <a:off x="2281492" y="853399"/>
            <a:ext cx="3041391" cy="3314702"/>
          </a:xfrm>
          <a:prstGeom prst="rect">
            <a:avLst/>
          </a:prstGeom>
        </p:spPr>
      </p:pic>
      <p:sp>
        <p:nvSpPr>
          <p:cNvPr id="18" name="Shape 232">
            <a:extLst>
              <a:ext uri="{FF2B5EF4-FFF2-40B4-BE49-F238E27FC236}">
                <a16:creationId xmlns:a16="http://schemas.microsoft.com/office/drawing/2014/main" id="{DA8623F2-4E7B-4D56-948F-5A0BE8C2D94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8394" y="422499"/>
            <a:ext cx="2123969" cy="3815671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GB" sz="2400" dirty="0">
                <a:solidFill>
                  <a:srgbClr val="000000"/>
                </a:solidFill>
              </a:rPr>
            </a:br>
            <a:endParaRPr sz="2400" dirty="0">
              <a:solidFill>
                <a:srgbClr val="000000"/>
              </a:solidFill>
            </a:endParaRPr>
          </a:p>
        </p:txBody>
      </p:sp>
      <p:sp>
        <p:nvSpPr>
          <p:cNvPr id="13" name="Tekstvak 12">
            <a:extLst>
              <a:ext uri="{FF2B5EF4-FFF2-40B4-BE49-F238E27FC236}">
                <a16:creationId xmlns:a16="http://schemas.microsoft.com/office/drawing/2014/main" id="{CC4D53C8-D1B9-45D2-BEE8-0D198673C844}"/>
              </a:ext>
            </a:extLst>
          </p:cNvPr>
          <p:cNvSpPr txBox="1"/>
          <p:nvPr/>
        </p:nvSpPr>
        <p:spPr>
          <a:xfrm>
            <a:off x="6853320" y="4910248"/>
            <a:ext cx="23435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nl-NL" sz="1000" dirty="0">
                <a:solidFill>
                  <a:schemeClr val="tx1"/>
                </a:solidFill>
              </a:rPr>
              <a:t>Floor Broekgaarden          9</a:t>
            </a:r>
            <a:endParaRPr lang="en-GB" sz="1000" dirty="0">
              <a:solidFill>
                <a:schemeClr val="tx1"/>
              </a:solidFill>
            </a:endParaRPr>
          </a:p>
        </p:txBody>
      </p:sp>
      <p:pic>
        <p:nvPicPr>
          <p:cNvPr id="14" name="Afbeelding 13">
            <a:extLst>
              <a:ext uri="{FF2B5EF4-FFF2-40B4-BE49-F238E27FC236}">
                <a16:creationId xmlns:a16="http://schemas.microsoft.com/office/drawing/2014/main" id="{3834BA72-EF58-40A1-8A4D-9B60AA49D98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1978" t="-1" b="1"/>
          <a:stretch/>
        </p:blipFill>
        <p:spPr>
          <a:xfrm>
            <a:off x="5322882" y="886803"/>
            <a:ext cx="1925540" cy="3314702"/>
          </a:xfrm>
          <a:prstGeom prst="rect">
            <a:avLst/>
          </a:prstGeom>
        </p:spPr>
      </p:pic>
      <p:pic>
        <p:nvPicPr>
          <p:cNvPr id="16" name="Afbeelding 15">
            <a:extLst>
              <a:ext uri="{FF2B5EF4-FFF2-40B4-BE49-F238E27FC236}">
                <a16:creationId xmlns:a16="http://schemas.microsoft.com/office/drawing/2014/main" id="{D96599E3-2316-49EC-8327-71B1C1B0859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1978" t="-1" b="1"/>
          <a:stretch/>
        </p:blipFill>
        <p:spPr>
          <a:xfrm>
            <a:off x="7248422" y="886803"/>
            <a:ext cx="1925540" cy="3314702"/>
          </a:xfrm>
          <a:prstGeom prst="rect">
            <a:avLst/>
          </a:prstGeom>
        </p:spPr>
      </p:pic>
      <p:sp>
        <p:nvSpPr>
          <p:cNvPr id="22" name="Rechthoek 21">
            <a:extLst>
              <a:ext uri="{FF2B5EF4-FFF2-40B4-BE49-F238E27FC236}">
                <a16:creationId xmlns:a16="http://schemas.microsoft.com/office/drawing/2014/main" id="{530EB418-B8E6-4DC3-B7B7-85686C237310}"/>
              </a:ext>
            </a:extLst>
          </p:cNvPr>
          <p:cNvSpPr/>
          <p:nvPr/>
        </p:nvSpPr>
        <p:spPr>
          <a:xfrm>
            <a:off x="1912840" y="-29579"/>
            <a:ext cx="7247125" cy="934520"/>
          </a:xfrm>
          <a:prstGeom prst="rect">
            <a:avLst/>
          </a:prstGeom>
          <a:solidFill>
            <a:srgbClr val="95BAA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4" name="Picture 6" descr="éå®³ç© â ã¹ããã¯ãã¯ã¿">
            <a:extLst>
              <a:ext uri="{FF2B5EF4-FFF2-40B4-BE49-F238E27FC236}">
                <a16:creationId xmlns:a16="http://schemas.microsoft.com/office/drawing/2014/main" id="{E154ED6E-A2A5-4479-B798-1B7C789FC9D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55" t="52018" r="29506" b="34087"/>
          <a:stretch/>
        </p:blipFill>
        <p:spPr bwMode="auto">
          <a:xfrm>
            <a:off x="6646180" y="2591166"/>
            <a:ext cx="1517559" cy="469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Afbeelding 24">
            <a:extLst>
              <a:ext uri="{FF2B5EF4-FFF2-40B4-BE49-F238E27FC236}">
                <a16:creationId xmlns:a16="http://schemas.microsoft.com/office/drawing/2014/main" id="{C812418D-B1A2-42CA-B12A-3A9DE5F44A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7990" t="44530" r="7417" b="22812"/>
          <a:stretch/>
        </p:blipFill>
        <p:spPr>
          <a:xfrm>
            <a:off x="6853320" y="2342802"/>
            <a:ext cx="152401" cy="1082519"/>
          </a:xfrm>
          <a:prstGeom prst="rect">
            <a:avLst/>
          </a:prstGeom>
        </p:spPr>
      </p:pic>
      <p:pic>
        <p:nvPicPr>
          <p:cNvPr id="27" name="Picture 6" descr="éå®³ç© â ã¹ããã¯ãã¯ã¿">
            <a:extLst>
              <a:ext uri="{FF2B5EF4-FFF2-40B4-BE49-F238E27FC236}">
                <a16:creationId xmlns:a16="http://schemas.microsoft.com/office/drawing/2014/main" id="{FA577E82-06CC-497B-9849-B41D0E4FF24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55" t="52018" r="29506" b="34087"/>
          <a:stretch/>
        </p:blipFill>
        <p:spPr bwMode="auto">
          <a:xfrm>
            <a:off x="4711992" y="2591166"/>
            <a:ext cx="1517559" cy="469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Afbeelding 28">
            <a:extLst>
              <a:ext uri="{FF2B5EF4-FFF2-40B4-BE49-F238E27FC236}">
                <a16:creationId xmlns:a16="http://schemas.microsoft.com/office/drawing/2014/main" id="{29377F53-15AD-4FE0-963C-300E3A5F636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7990" t="44530" r="7417" b="22812"/>
          <a:stretch/>
        </p:blipFill>
        <p:spPr>
          <a:xfrm>
            <a:off x="4922479" y="2349097"/>
            <a:ext cx="152401" cy="1082519"/>
          </a:xfrm>
          <a:prstGeom prst="rect">
            <a:avLst/>
          </a:prstGeom>
        </p:spPr>
      </p:pic>
      <p:sp>
        <p:nvSpPr>
          <p:cNvPr id="5" name="Parallellogram 4">
            <a:extLst>
              <a:ext uri="{FF2B5EF4-FFF2-40B4-BE49-F238E27FC236}">
                <a16:creationId xmlns:a16="http://schemas.microsoft.com/office/drawing/2014/main" id="{C139C48A-DB6E-4F08-BC44-97CFDA895A1B}"/>
              </a:ext>
            </a:extLst>
          </p:cNvPr>
          <p:cNvSpPr/>
          <p:nvPr/>
        </p:nvSpPr>
        <p:spPr>
          <a:xfrm rot="1848435">
            <a:off x="6997074" y="3055887"/>
            <a:ext cx="483083" cy="129086"/>
          </a:xfrm>
          <a:prstGeom prst="parallelogram">
            <a:avLst/>
          </a:prstGeom>
          <a:solidFill>
            <a:srgbClr val="87A9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Parallellogram 29">
            <a:extLst>
              <a:ext uri="{FF2B5EF4-FFF2-40B4-BE49-F238E27FC236}">
                <a16:creationId xmlns:a16="http://schemas.microsoft.com/office/drawing/2014/main" id="{6622F827-8F66-4BE7-A1EB-5D057E1B0162}"/>
              </a:ext>
            </a:extLst>
          </p:cNvPr>
          <p:cNvSpPr/>
          <p:nvPr/>
        </p:nvSpPr>
        <p:spPr>
          <a:xfrm rot="1848435">
            <a:off x="5076498" y="3055888"/>
            <a:ext cx="483083" cy="129086"/>
          </a:xfrm>
          <a:prstGeom prst="parallelogram">
            <a:avLst/>
          </a:prstGeom>
          <a:solidFill>
            <a:srgbClr val="87A9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hthoek 19">
            <a:extLst>
              <a:ext uri="{FF2B5EF4-FFF2-40B4-BE49-F238E27FC236}">
                <a16:creationId xmlns:a16="http://schemas.microsoft.com/office/drawing/2014/main" id="{7CC6B911-B22B-4158-A037-8EDC9F9BEECD}"/>
              </a:ext>
            </a:extLst>
          </p:cNvPr>
          <p:cNvSpPr/>
          <p:nvPr/>
        </p:nvSpPr>
        <p:spPr>
          <a:xfrm>
            <a:off x="4650991" y="2989409"/>
            <a:ext cx="270166" cy="203587"/>
          </a:xfrm>
          <a:prstGeom prst="rect">
            <a:avLst/>
          </a:prstGeom>
          <a:solidFill>
            <a:srgbClr val="95BAA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hthoek 20">
            <a:extLst>
              <a:ext uri="{FF2B5EF4-FFF2-40B4-BE49-F238E27FC236}">
                <a16:creationId xmlns:a16="http://schemas.microsoft.com/office/drawing/2014/main" id="{F3A29F56-80C9-41C7-9ECD-DEAE5B0F4069}"/>
              </a:ext>
            </a:extLst>
          </p:cNvPr>
          <p:cNvSpPr/>
          <p:nvPr/>
        </p:nvSpPr>
        <p:spPr>
          <a:xfrm>
            <a:off x="6576531" y="2976402"/>
            <a:ext cx="270166" cy="203587"/>
          </a:xfrm>
          <a:prstGeom prst="rect">
            <a:avLst/>
          </a:prstGeom>
          <a:solidFill>
            <a:srgbClr val="95BAA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hthoek 25">
            <a:extLst>
              <a:ext uri="{FF2B5EF4-FFF2-40B4-BE49-F238E27FC236}">
                <a16:creationId xmlns:a16="http://schemas.microsoft.com/office/drawing/2014/main" id="{B08326D8-6D64-4E1F-AF8B-691A75A8ED7E}"/>
              </a:ext>
            </a:extLst>
          </p:cNvPr>
          <p:cNvSpPr/>
          <p:nvPr/>
        </p:nvSpPr>
        <p:spPr>
          <a:xfrm>
            <a:off x="8491444" y="2856820"/>
            <a:ext cx="270166" cy="203587"/>
          </a:xfrm>
          <a:prstGeom prst="rect">
            <a:avLst/>
          </a:prstGeom>
          <a:solidFill>
            <a:srgbClr val="95BAA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hthoek 27">
            <a:extLst>
              <a:ext uri="{FF2B5EF4-FFF2-40B4-BE49-F238E27FC236}">
                <a16:creationId xmlns:a16="http://schemas.microsoft.com/office/drawing/2014/main" id="{3B3A7AE9-C6B7-4FAD-91D5-05D326D5DB07}"/>
              </a:ext>
            </a:extLst>
          </p:cNvPr>
          <p:cNvSpPr/>
          <p:nvPr/>
        </p:nvSpPr>
        <p:spPr>
          <a:xfrm>
            <a:off x="2366613" y="10155"/>
            <a:ext cx="5693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nl-NL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</a:t>
            </a:r>
          </a:p>
        </p:txBody>
      </p:sp>
      <p:sp>
        <p:nvSpPr>
          <p:cNvPr id="32" name="Rechthoek 31">
            <a:extLst>
              <a:ext uri="{FF2B5EF4-FFF2-40B4-BE49-F238E27FC236}">
                <a16:creationId xmlns:a16="http://schemas.microsoft.com/office/drawing/2014/main" id="{99259035-4FDD-41ED-A3F9-81A7484CAE72}"/>
              </a:ext>
            </a:extLst>
          </p:cNvPr>
          <p:cNvSpPr/>
          <p:nvPr/>
        </p:nvSpPr>
        <p:spPr>
          <a:xfrm>
            <a:off x="2752559" y="419121"/>
            <a:ext cx="149271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sz="1800" b="1" dirty="0">
                <a:solidFill>
                  <a:srgbClr val="222222"/>
                </a:solidFill>
                <a:latin typeface="Arial" panose="020B0604020202020204" pitchFamily="34" charset="0"/>
              </a:rPr>
              <a:t>Simulating</a:t>
            </a:r>
          </a:p>
          <a:p>
            <a:r>
              <a:rPr lang="da-DK" sz="1800" b="1" dirty="0">
                <a:solidFill>
                  <a:srgbClr val="222222"/>
                </a:solidFill>
                <a:latin typeface="Arial" panose="020B0604020202020204" pitchFamily="34" charset="0"/>
              </a:rPr>
              <a:t>populations</a:t>
            </a:r>
            <a:endParaRPr lang="en-GB" sz="1800" b="1" dirty="0"/>
          </a:p>
        </p:txBody>
      </p:sp>
      <p:sp>
        <p:nvSpPr>
          <p:cNvPr id="33" name="Rechthoek 32">
            <a:extLst>
              <a:ext uri="{FF2B5EF4-FFF2-40B4-BE49-F238E27FC236}">
                <a16:creationId xmlns:a16="http://schemas.microsoft.com/office/drawing/2014/main" id="{8C04CF78-171D-4B4A-BCD9-494E51544771}"/>
              </a:ext>
            </a:extLst>
          </p:cNvPr>
          <p:cNvSpPr/>
          <p:nvPr/>
        </p:nvSpPr>
        <p:spPr>
          <a:xfrm rot="16200000">
            <a:off x="380976" y="2416737"/>
            <a:ext cx="3432382" cy="368650"/>
          </a:xfrm>
          <a:prstGeom prst="rect">
            <a:avLst/>
          </a:prstGeom>
          <a:solidFill>
            <a:srgbClr val="95BAA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" name="Rechthoek 38">
            <a:extLst>
              <a:ext uri="{FF2B5EF4-FFF2-40B4-BE49-F238E27FC236}">
                <a16:creationId xmlns:a16="http://schemas.microsoft.com/office/drawing/2014/main" id="{AC4370BF-6467-4E30-99E9-9F22F276F0D9}"/>
              </a:ext>
            </a:extLst>
          </p:cNvPr>
          <p:cNvSpPr/>
          <p:nvPr/>
        </p:nvSpPr>
        <p:spPr>
          <a:xfrm>
            <a:off x="1912840" y="4586741"/>
            <a:ext cx="7247123" cy="567811"/>
          </a:xfrm>
          <a:prstGeom prst="rect">
            <a:avLst/>
          </a:prstGeom>
          <a:solidFill>
            <a:srgbClr val="95BAA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kstvak 16">
            <a:extLst>
              <a:ext uri="{FF2B5EF4-FFF2-40B4-BE49-F238E27FC236}">
                <a16:creationId xmlns:a16="http://schemas.microsoft.com/office/drawing/2014/main" id="{E2DE6F5F-E5AA-4F72-BE7A-5D14E5472C2A}"/>
              </a:ext>
            </a:extLst>
          </p:cNvPr>
          <p:cNvSpPr txBox="1"/>
          <p:nvPr/>
        </p:nvSpPr>
        <p:spPr>
          <a:xfrm>
            <a:off x="1" y="0"/>
            <a:ext cx="1912839" cy="5143500"/>
          </a:xfrm>
          <a:prstGeom prst="rect">
            <a:avLst/>
          </a:prstGeom>
          <a:solidFill>
            <a:srgbClr val="FF004E">
              <a:alpha val="90000"/>
            </a:srgbClr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2" name="Shape 232">
            <a:extLst>
              <a:ext uri="{FF2B5EF4-FFF2-40B4-BE49-F238E27FC236}">
                <a16:creationId xmlns:a16="http://schemas.microsoft.com/office/drawing/2014/main" id="{18981A48-942C-4638-BF4D-F871047D1FD8}"/>
              </a:ext>
            </a:extLst>
          </p:cNvPr>
          <p:cNvSpPr txBox="1">
            <a:spLocks/>
          </p:cNvSpPr>
          <p:nvPr/>
        </p:nvSpPr>
        <p:spPr>
          <a:xfrm>
            <a:off x="17261" y="1365369"/>
            <a:ext cx="1957741" cy="10092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9pPr>
          </a:lstStyle>
          <a:p>
            <a:r>
              <a:rPr lang="nl-NL" sz="2200" dirty="0" err="1">
                <a:solidFill>
                  <a:schemeClr val="bg1"/>
                </a:solidFill>
              </a:rPr>
              <a:t>computational</a:t>
            </a:r>
            <a:endParaRPr lang="en-GB" sz="2200" dirty="0">
              <a:solidFill>
                <a:schemeClr val="bg1"/>
              </a:solidFill>
            </a:endParaRPr>
          </a:p>
          <a:p>
            <a:r>
              <a:rPr lang="en-GB" sz="2200" dirty="0">
                <a:solidFill>
                  <a:schemeClr val="bg1"/>
                </a:solidFill>
              </a:rPr>
              <a:t>challenges</a:t>
            </a:r>
            <a:br>
              <a:rPr lang="en-GB" sz="2400" dirty="0"/>
            </a:br>
            <a:endParaRPr lang="en-GB" sz="2400" dirty="0"/>
          </a:p>
        </p:txBody>
      </p:sp>
      <p:sp>
        <p:nvSpPr>
          <p:cNvPr id="35" name="Rechthoek 34">
            <a:extLst>
              <a:ext uri="{FF2B5EF4-FFF2-40B4-BE49-F238E27FC236}">
                <a16:creationId xmlns:a16="http://schemas.microsoft.com/office/drawing/2014/main" id="{F09910DF-D4A7-4F1E-A837-6A8C47600138}"/>
              </a:ext>
            </a:extLst>
          </p:cNvPr>
          <p:cNvSpPr/>
          <p:nvPr/>
        </p:nvSpPr>
        <p:spPr>
          <a:xfrm>
            <a:off x="-4624" y="486093"/>
            <a:ext cx="683200" cy="116955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nl-NL" sz="70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3</a:t>
            </a:r>
          </a:p>
        </p:txBody>
      </p:sp>
      <p:pic>
        <p:nvPicPr>
          <p:cNvPr id="43" name="Afbeelding 2">
            <a:extLst>
              <a:ext uri="{FF2B5EF4-FFF2-40B4-BE49-F238E27FC236}">
                <a16:creationId xmlns:a16="http://schemas.microsoft.com/office/drawing/2014/main" id="{5DEE94AD-87E4-4D73-BA24-1AAF05B7E49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895" t="11074" r="86712" b="68887"/>
          <a:stretch/>
        </p:blipFill>
        <p:spPr>
          <a:xfrm>
            <a:off x="2023797" y="4103990"/>
            <a:ext cx="880534" cy="290363"/>
          </a:xfrm>
          <a:prstGeom prst="rect">
            <a:avLst/>
          </a:prstGeom>
        </p:spPr>
      </p:pic>
      <p:sp>
        <p:nvSpPr>
          <p:cNvPr id="50" name="Tekstvak 12">
            <a:extLst>
              <a:ext uri="{FF2B5EF4-FFF2-40B4-BE49-F238E27FC236}">
                <a16:creationId xmlns:a16="http://schemas.microsoft.com/office/drawing/2014/main" id="{CC4D53C8-D1B9-45D2-BEE8-0D198673C844}"/>
              </a:ext>
            </a:extLst>
          </p:cNvPr>
          <p:cNvSpPr txBox="1"/>
          <p:nvPr/>
        </p:nvSpPr>
        <p:spPr>
          <a:xfrm>
            <a:off x="6799111" y="4897279"/>
            <a:ext cx="23435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nl-NL" sz="1000" dirty="0">
                <a:solidFill>
                  <a:schemeClr val="tx1"/>
                </a:solidFill>
              </a:rPr>
              <a:t>Floor Broekgaarden          10</a:t>
            </a:r>
            <a:endParaRPr lang="en-GB" sz="1000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1" name="Rechthoek 31">
                <a:extLst>
                  <a:ext uri="{FF2B5EF4-FFF2-40B4-BE49-F238E27FC236}">
                    <a16:creationId xmlns:a16="http://schemas.microsoft.com/office/drawing/2014/main" id="{99259035-4FDD-41ED-A3F9-81A7484CAE72}"/>
                  </a:ext>
                </a:extLst>
              </p:cNvPr>
              <p:cNvSpPr/>
              <p:nvPr/>
            </p:nvSpPr>
            <p:spPr>
              <a:xfrm>
                <a:off x="556153" y="4412969"/>
                <a:ext cx="2475358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da-DK" sz="1800" b="1" dirty="0">
                    <a:solidFill>
                      <a:srgbClr val="222222"/>
                    </a:solidFill>
                    <a:latin typeface="Arial" panose="020B0604020202020204" pitchFamily="34" charset="0"/>
                  </a:rPr>
                  <a:t>Cost:              </a:t>
                </a:r>
                <a14:m>
                  <m:oMath xmlns:m="http://schemas.openxmlformats.org/officeDocument/2006/math">
                    <m:r>
                      <a:rPr lang="en-US" sz="1800" b="1" i="1" smtClean="0">
                        <a:solidFill>
                          <a:srgbClr val="222222"/>
                        </a:solidFill>
                        <a:latin typeface="Cambria Math" charset="0"/>
                        <a:ea typeface="Cambria Math" charset="0"/>
                        <a:cs typeface="Cambria Math" charset="0"/>
                      </a:rPr>
                      <m:t>~</m:t>
                    </m:r>
                    <m:r>
                      <a:rPr lang="en-AU" sz="1800" b="1" i="1" smtClean="0">
                        <a:solidFill>
                          <a:srgbClr val="222222"/>
                        </a:solidFill>
                        <a:latin typeface="Cambria Math" charset="0"/>
                        <a:ea typeface="Cambria Math" charset="0"/>
                        <a:cs typeface="Cambria Math" charset="0"/>
                      </a:rPr>
                      <m:t>𝟏</m:t>
                    </m:r>
                    <m:r>
                      <a:rPr lang="en-AU" sz="1800" b="1" i="1" smtClean="0">
                        <a:solidFill>
                          <a:srgbClr val="222222"/>
                        </a:solidFill>
                        <a:latin typeface="Cambria Math" charset="0"/>
                        <a:ea typeface="Cambria Math" charset="0"/>
                        <a:cs typeface="Cambria Math" charset="0"/>
                      </a:rPr>
                      <m:t> </m:t>
                    </m:r>
                  </m:oMath>
                </a14:m>
                <a:r>
                  <a:rPr lang="en-GB" sz="1800" b="1" dirty="0"/>
                  <a:t>sec</a:t>
                </a:r>
              </a:p>
            </p:txBody>
          </p:sp>
        </mc:Choice>
        <mc:Fallback xmlns="">
          <p:sp>
            <p:nvSpPr>
              <p:cNvPr id="51" name="Rechthoek 31">
                <a:extLst>
                  <a:ext uri="{FF2B5EF4-FFF2-40B4-BE49-F238E27FC236}">
                    <a16:creationId xmlns:a16="http://schemas.microsoft.com/office/drawing/2014/main" xmlns="" id="{99259035-4FDD-41ED-A3F9-81A7484CAE72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6153" y="4412969"/>
                <a:ext cx="2475358" cy="369332"/>
              </a:xfrm>
              <a:prstGeom prst="rect">
                <a:avLst/>
              </a:prstGeom>
              <a:blipFill rotWithShape="0">
                <a:blip r:embed="rId6"/>
                <a:stretch>
                  <a:fillRect l="-1970" t="-96667" b="-125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764284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hthoek 22">
            <a:extLst>
              <a:ext uri="{FF2B5EF4-FFF2-40B4-BE49-F238E27FC236}">
                <a16:creationId xmlns:a16="http://schemas.microsoft.com/office/drawing/2014/main" id="{6EB52F5E-720E-4F99-99EC-7A7D334F9266}"/>
              </a:ext>
            </a:extLst>
          </p:cNvPr>
          <p:cNvSpPr/>
          <p:nvPr/>
        </p:nvSpPr>
        <p:spPr>
          <a:xfrm>
            <a:off x="1912840" y="4150719"/>
            <a:ext cx="7261122" cy="469827"/>
          </a:xfrm>
          <a:prstGeom prst="rect">
            <a:avLst/>
          </a:prstGeom>
          <a:solidFill>
            <a:srgbClr val="95BAA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Afbeelding 3">
            <a:extLst>
              <a:ext uri="{FF2B5EF4-FFF2-40B4-BE49-F238E27FC236}">
                <a16:creationId xmlns:a16="http://schemas.microsoft.com/office/drawing/2014/main" id="{76931988-F8CC-4D4E-8F0D-C4F9E5F499C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354"/>
          <a:stretch/>
        </p:blipFill>
        <p:spPr>
          <a:xfrm>
            <a:off x="2281492" y="853399"/>
            <a:ext cx="3041391" cy="3314702"/>
          </a:xfrm>
          <a:prstGeom prst="rect">
            <a:avLst/>
          </a:prstGeom>
        </p:spPr>
      </p:pic>
      <p:sp>
        <p:nvSpPr>
          <p:cNvPr id="18" name="Shape 232">
            <a:extLst>
              <a:ext uri="{FF2B5EF4-FFF2-40B4-BE49-F238E27FC236}">
                <a16:creationId xmlns:a16="http://schemas.microsoft.com/office/drawing/2014/main" id="{DA8623F2-4E7B-4D56-948F-5A0BE8C2D94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8394" y="422499"/>
            <a:ext cx="2123969" cy="3815671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GB" sz="2400" dirty="0">
                <a:solidFill>
                  <a:srgbClr val="000000"/>
                </a:solidFill>
              </a:rPr>
            </a:br>
            <a:endParaRPr sz="2400" dirty="0">
              <a:solidFill>
                <a:srgbClr val="000000"/>
              </a:solidFill>
            </a:endParaRPr>
          </a:p>
        </p:txBody>
      </p:sp>
      <p:sp>
        <p:nvSpPr>
          <p:cNvPr id="13" name="Tekstvak 12">
            <a:extLst>
              <a:ext uri="{FF2B5EF4-FFF2-40B4-BE49-F238E27FC236}">
                <a16:creationId xmlns:a16="http://schemas.microsoft.com/office/drawing/2014/main" id="{CC4D53C8-D1B9-45D2-BEE8-0D198673C844}"/>
              </a:ext>
            </a:extLst>
          </p:cNvPr>
          <p:cNvSpPr txBox="1"/>
          <p:nvPr/>
        </p:nvSpPr>
        <p:spPr>
          <a:xfrm>
            <a:off x="6853320" y="4910248"/>
            <a:ext cx="23435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nl-NL" sz="1000" dirty="0">
                <a:solidFill>
                  <a:schemeClr val="tx1"/>
                </a:solidFill>
              </a:rPr>
              <a:t>Floor Broekgaarden          9</a:t>
            </a:r>
            <a:endParaRPr lang="en-GB" sz="1000" dirty="0">
              <a:solidFill>
                <a:schemeClr val="tx1"/>
              </a:solidFill>
            </a:endParaRPr>
          </a:p>
        </p:txBody>
      </p:sp>
      <p:pic>
        <p:nvPicPr>
          <p:cNvPr id="14" name="Afbeelding 13">
            <a:extLst>
              <a:ext uri="{FF2B5EF4-FFF2-40B4-BE49-F238E27FC236}">
                <a16:creationId xmlns:a16="http://schemas.microsoft.com/office/drawing/2014/main" id="{3834BA72-EF58-40A1-8A4D-9B60AA49D98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1978" t="-1" b="1"/>
          <a:stretch/>
        </p:blipFill>
        <p:spPr>
          <a:xfrm>
            <a:off x="5322882" y="886803"/>
            <a:ext cx="1925540" cy="3314702"/>
          </a:xfrm>
          <a:prstGeom prst="rect">
            <a:avLst/>
          </a:prstGeom>
        </p:spPr>
      </p:pic>
      <p:pic>
        <p:nvPicPr>
          <p:cNvPr id="16" name="Afbeelding 15">
            <a:extLst>
              <a:ext uri="{FF2B5EF4-FFF2-40B4-BE49-F238E27FC236}">
                <a16:creationId xmlns:a16="http://schemas.microsoft.com/office/drawing/2014/main" id="{D96599E3-2316-49EC-8327-71B1C1B0859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1978" t="-1" b="1"/>
          <a:stretch/>
        </p:blipFill>
        <p:spPr>
          <a:xfrm>
            <a:off x="7248422" y="886803"/>
            <a:ext cx="1925540" cy="3314702"/>
          </a:xfrm>
          <a:prstGeom prst="rect">
            <a:avLst/>
          </a:prstGeom>
        </p:spPr>
      </p:pic>
      <p:sp>
        <p:nvSpPr>
          <p:cNvPr id="22" name="Rechthoek 21">
            <a:extLst>
              <a:ext uri="{FF2B5EF4-FFF2-40B4-BE49-F238E27FC236}">
                <a16:creationId xmlns:a16="http://schemas.microsoft.com/office/drawing/2014/main" id="{530EB418-B8E6-4DC3-B7B7-85686C237310}"/>
              </a:ext>
            </a:extLst>
          </p:cNvPr>
          <p:cNvSpPr/>
          <p:nvPr/>
        </p:nvSpPr>
        <p:spPr>
          <a:xfrm>
            <a:off x="1912840" y="-29579"/>
            <a:ext cx="7247125" cy="934520"/>
          </a:xfrm>
          <a:prstGeom prst="rect">
            <a:avLst/>
          </a:prstGeom>
          <a:solidFill>
            <a:srgbClr val="95BAA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4" name="Picture 6" descr="éå®³ç© â ã¹ããã¯ãã¯ã¿">
            <a:extLst>
              <a:ext uri="{FF2B5EF4-FFF2-40B4-BE49-F238E27FC236}">
                <a16:creationId xmlns:a16="http://schemas.microsoft.com/office/drawing/2014/main" id="{E154ED6E-A2A5-4479-B798-1B7C789FC9D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55" t="52018" r="29506" b="34087"/>
          <a:stretch/>
        </p:blipFill>
        <p:spPr bwMode="auto">
          <a:xfrm>
            <a:off x="6646180" y="2591166"/>
            <a:ext cx="1517559" cy="469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Afbeelding 24">
            <a:extLst>
              <a:ext uri="{FF2B5EF4-FFF2-40B4-BE49-F238E27FC236}">
                <a16:creationId xmlns:a16="http://schemas.microsoft.com/office/drawing/2014/main" id="{C812418D-B1A2-42CA-B12A-3A9DE5F44A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7990" t="44530" r="7417" b="22812"/>
          <a:stretch/>
        </p:blipFill>
        <p:spPr>
          <a:xfrm>
            <a:off x="6853320" y="2342802"/>
            <a:ext cx="152401" cy="1082519"/>
          </a:xfrm>
          <a:prstGeom prst="rect">
            <a:avLst/>
          </a:prstGeom>
        </p:spPr>
      </p:pic>
      <p:pic>
        <p:nvPicPr>
          <p:cNvPr id="27" name="Picture 6" descr="éå®³ç© â ã¹ããã¯ãã¯ã¿">
            <a:extLst>
              <a:ext uri="{FF2B5EF4-FFF2-40B4-BE49-F238E27FC236}">
                <a16:creationId xmlns:a16="http://schemas.microsoft.com/office/drawing/2014/main" id="{FA577E82-06CC-497B-9849-B41D0E4FF24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55" t="52018" r="29506" b="34087"/>
          <a:stretch/>
        </p:blipFill>
        <p:spPr bwMode="auto">
          <a:xfrm>
            <a:off x="4711992" y="2591166"/>
            <a:ext cx="1517559" cy="469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Afbeelding 28">
            <a:extLst>
              <a:ext uri="{FF2B5EF4-FFF2-40B4-BE49-F238E27FC236}">
                <a16:creationId xmlns:a16="http://schemas.microsoft.com/office/drawing/2014/main" id="{29377F53-15AD-4FE0-963C-300E3A5F636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7990" t="44530" r="7417" b="22812"/>
          <a:stretch/>
        </p:blipFill>
        <p:spPr>
          <a:xfrm>
            <a:off x="4922479" y="2349097"/>
            <a:ext cx="152401" cy="1082519"/>
          </a:xfrm>
          <a:prstGeom prst="rect">
            <a:avLst/>
          </a:prstGeom>
        </p:spPr>
      </p:pic>
      <p:sp>
        <p:nvSpPr>
          <p:cNvPr id="5" name="Parallellogram 4">
            <a:extLst>
              <a:ext uri="{FF2B5EF4-FFF2-40B4-BE49-F238E27FC236}">
                <a16:creationId xmlns:a16="http://schemas.microsoft.com/office/drawing/2014/main" id="{C139C48A-DB6E-4F08-BC44-97CFDA895A1B}"/>
              </a:ext>
            </a:extLst>
          </p:cNvPr>
          <p:cNvSpPr/>
          <p:nvPr/>
        </p:nvSpPr>
        <p:spPr>
          <a:xfrm rot="1848435">
            <a:off x="6997074" y="3055887"/>
            <a:ext cx="483083" cy="129086"/>
          </a:xfrm>
          <a:prstGeom prst="parallelogram">
            <a:avLst/>
          </a:prstGeom>
          <a:solidFill>
            <a:srgbClr val="87A9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Parallellogram 29">
            <a:extLst>
              <a:ext uri="{FF2B5EF4-FFF2-40B4-BE49-F238E27FC236}">
                <a16:creationId xmlns:a16="http://schemas.microsoft.com/office/drawing/2014/main" id="{6622F827-8F66-4BE7-A1EB-5D057E1B0162}"/>
              </a:ext>
            </a:extLst>
          </p:cNvPr>
          <p:cNvSpPr/>
          <p:nvPr/>
        </p:nvSpPr>
        <p:spPr>
          <a:xfrm rot="1848435">
            <a:off x="5076498" y="3055888"/>
            <a:ext cx="483083" cy="129086"/>
          </a:xfrm>
          <a:prstGeom prst="parallelogram">
            <a:avLst/>
          </a:prstGeom>
          <a:solidFill>
            <a:srgbClr val="87A9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hthoek 19">
            <a:extLst>
              <a:ext uri="{FF2B5EF4-FFF2-40B4-BE49-F238E27FC236}">
                <a16:creationId xmlns:a16="http://schemas.microsoft.com/office/drawing/2014/main" id="{7CC6B911-B22B-4158-A037-8EDC9F9BEECD}"/>
              </a:ext>
            </a:extLst>
          </p:cNvPr>
          <p:cNvSpPr/>
          <p:nvPr/>
        </p:nvSpPr>
        <p:spPr>
          <a:xfrm>
            <a:off x="4650991" y="2989409"/>
            <a:ext cx="270166" cy="203587"/>
          </a:xfrm>
          <a:prstGeom prst="rect">
            <a:avLst/>
          </a:prstGeom>
          <a:solidFill>
            <a:srgbClr val="95BAA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hthoek 20">
            <a:extLst>
              <a:ext uri="{FF2B5EF4-FFF2-40B4-BE49-F238E27FC236}">
                <a16:creationId xmlns:a16="http://schemas.microsoft.com/office/drawing/2014/main" id="{F3A29F56-80C9-41C7-9ECD-DEAE5B0F4069}"/>
              </a:ext>
            </a:extLst>
          </p:cNvPr>
          <p:cNvSpPr/>
          <p:nvPr/>
        </p:nvSpPr>
        <p:spPr>
          <a:xfrm>
            <a:off x="6576531" y="2976402"/>
            <a:ext cx="270166" cy="203587"/>
          </a:xfrm>
          <a:prstGeom prst="rect">
            <a:avLst/>
          </a:prstGeom>
          <a:solidFill>
            <a:srgbClr val="95BAA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hthoek 25">
            <a:extLst>
              <a:ext uri="{FF2B5EF4-FFF2-40B4-BE49-F238E27FC236}">
                <a16:creationId xmlns:a16="http://schemas.microsoft.com/office/drawing/2014/main" id="{B08326D8-6D64-4E1F-AF8B-691A75A8ED7E}"/>
              </a:ext>
            </a:extLst>
          </p:cNvPr>
          <p:cNvSpPr/>
          <p:nvPr/>
        </p:nvSpPr>
        <p:spPr>
          <a:xfrm>
            <a:off x="8491444" y="2856820"/>
            <a:ext cx="270166" cy="203587"/>
          </a:xfrm>
          <a:prstGeom prst="rect">
            <a:avLst/>
          </a:prstGeom>
          <a:solidFill>
            <a:srgbClr val="95BAA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hthoek 27">
            <a:extLst>
              <a:ext uri="{FF2B5EF4-FFF2-40B4-BE49-F238E27FC236}">
                <a16:creationId xmlns:a16="http://schemas.microsoft.com/office/drawing/2014/main" id="{3B3A7AE9-C6B7-4FAD-91D5-05D326D5DB07}"/>
              </a:ext>
            </a:extLst>
          </p:cNvPr>
          <p:cNvSpPr/>
          <p:nvPr/>
        </p:nvSpPr>
        <p:spPr>
          <a:xfrm>
            <a:off x="2366613" y="10155"/>
            <a:ext cx="5693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nl-NL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</a:t>
            </a:r>
          </a:p>
        </p:txBody>
      </p:sp>
      <p:sp>
        <p:nvSpPr>
          <p:cNvPr id="32" name="Rechthoek 31">
            <a:extLst>
              <a:ext uri="{FF2B5EF4-FFF2-40B4-BE49-F238E27FC236}">
                <a16:creationId xmlns:a16="http://schemas.microsoft.com/office/drawing/2014/main" id="{99259035-4FDD-41ED-A3F9-81A7484CAE72}"/>
              </a:ext>
            </a:extLst>
          </p:cNvPr>
          <p:cNvSpPr/>
          <p:nvPr/>
        </p:nvSpPr>
        <p:spPr>
          <a:xfrm>
            <a:off x="2752559" y="419121"/>
            <a:ext cx="149271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sz="1800" b="1" dirty="0">
                <a:solidFill>
                  <a:srgbClr val="222222"/>
                </a:solidFill>
                <a:latin typeface="Arial" panose="020B0604020202020204" pitchFamily="34" charset="0"/>
              </a:rPr>
              <a:t>Simulating</a:t>
            </a:r>
          </a:p>
          <a:p>
            <a:r>
              <a:rPr lang="da-DK" sz="1800" b="1" dirty="0">
                <a:solidFill>
                  <a:srgbClr val="222222"/>
                </a:solidFill>
                <a:latin typeface="Arial" panose="020B0604020202020204" pitchFamily="34" charset="0"/>
              </a:rPr>
              <a:t>populations</a:t>
            </a:r>
            <a:endParaRPr lang="en-GB" sz="1800" b="1" dirty="0"/>
          </a:p>
        </p:txBody>
      </p:sp>
      <p:sp>
        <p:nvSpPr>
          <p:cNvPr id="33" name="Rechthoek 32">
            <a:extLst>
              <a:ext uri="{FF2B5EF4-FFF2-40B4-BE49-F238E27FC236}">
                <a16:creationId xmlns:a16="http://schemas.microsoft.com/office/drawing/2014/main" id="{8C04CF78-171D-4B4A-BCD9-494E51544771}"/>
              </a:ext>
            </a:extLst>
          </p:cNvPr>
          <p:cNvSpPr/>
          <p:nvPr/>
        </p:nvSpPr>
        <p:spPr>
          <a:xfrm rot="16200000">
            <a:off x="380976" y="2416737"/>
            <a:ext cx="3432382" cy="368650"/>
          </a:xfrm>
          <a:prstGeom prst="rect">
            <a:avLst/>
          </a:prstGeom>
          <a:solidFill>
            <a:srgbClr val="95BAA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Rechthoek 33">
            <a:extLst>
              <a:ext uri="{FF2B5EF4-FFF2-40B4-BE49-F238E27FC236}">
                <a16:creationId xmlns:a16="http://schemas.microsoft.com/office/drawing/2014/main" id="{15C1C21F-B3D2-4BA1-B138-BA4260BF833A}"/>
              </a:ext>
            </a:extLst>
          </p:cNvPr>
          <p:cNvSpPr/>
          <p:nvPr/>
        </p:nvSpPr>
        <p:spPr>
          <a:xfrm>
            <a:off x="4573379" y="10155"/>
            <a:ext cx="5693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nl-NL" sz="54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</a:t>
            </a:r>
            <a:endParaRPr lang="nl-NL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6" name="Rechthoek 35">
            <a:extLst>
              <a:ext uri="{FF2B5EF4-FFF2-40B4-BE49-F238E27FC236}">
                <a16:creationId xmlns:a16="http://schemas.microsoft.com/office/drawing/2014/main" id="{5D97C9B8-AAB6-4E8F-8669-4D9657943D46}"/>
              </a:ext>
            </a:extLst>
          </p:cNvPr>
          <p:cNvSpPr/>
          <p:nvPr/>
        </p:nvSpPr>
        <p:spPr>
          <a:xfrm>
            <a:off x="5085108" y="419121"/>
            <a:ext cx="104387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sz="1800" b="1" dirty="0">
                <a:solidFill>
                  <a:srgbClr val="222222"/>
                </a:solidFill>
                <a:latin typeface="Arial" panose="020B0604020202020204" pitchFamily="34" charset="0"/>
              </a:rPr>
              <a:t>Testing</a:t>
            </a:r>
            <a:br>
              <a:rPr lang="da-DK" sz="1800" b="1" dirty="0">
                <a:solidFill>
                  <a:srgbClr val="222222"/>
                </a:solidFill>
                <a:latin typeface="Arial" panose="020B0604020202020204" pitchFamily="34" charset="0"/>
              </a:rPr>
            </a:br>
            <a:r>
              <a:rPr lang="da-DK" sz="1800" b="1" dirty="0">
                <a:solidFill>
                  <a:srgbClr val="222222"/>
                </a:solidFill>
                <a:latin typeface="Arial" panose="020B0604020202020204" pitchFamily="34" charset="0"/>
              </a:rPr>
              <a:t>physics</a:t>
            </a:r>
            <a:endParaRPr lang="en-GB" sz="1800" b="1" dirty="0"/>
          </a:p>
        </p:txBody>
      </p:sp>
      <p:sp>
        <p:nvSpPr>
          <p:cNvPr id="39" name="Rechthoek 38">
            <a:extLst>
              <a:ext uri="{FF2B5EF4-FFF2-40B4-BE49-F238E27FC236}">
                <a16:creationId xmlns:a16="http://schemas.microsoft.com/office/drawing/2014/main" id="{AC4370BF-6467-4E30-99E9-9F22F276F0D9}"/>
              </a:ext>
            </a:extLst>
          </p:cNvPr>
          <p:cNvSpPr/>
          <p:nvPr/>
        </p:nvSpPr>
        <p:spPr>
          <a:xfrm>
            <a:off x="1912840" y="4586741"/>
            <a:ext cx="7247123" cy="567811"/>
          </a:xfrm>
          <a:prstGeom prst="rect">
            <a:avLst/>
          </a:prstGeom>
          <a:solidFill>
            <a:srgbClr val="95BAA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kstvak 16">
            <a:extLst>
              <a:ext uri="{FF2B5EF4-FFF2-40B4-BE49-F238E27FC236}">
                <a16:creationId xmlns:a16="http://schemas.microsoft.com/office/drawing/2014/main" id="{E2DE6F5F-E5AA-4F72-BE7A-5D14E5472C2A}"/>
              </a:ext>
            </a:extLst>
          </p:cNvPr>
          <p:cNvSpPr txBox="1"/>
          <p:nvPr/>
        </p:nvSpPr>
        <p:spPr>
          <a:xfrm>
            <a:off x="1" y="0"/>
            <a:ext cx="1912839" cy="5143500"/>
          </a:xfrm>
          <a:prstGeom prst="rect">
            <a:avLst/>
          </a:prstGeom>
          <a:solidFill>
            <a:srgbClr val="FF004E">
              <a:alpha val="90000"/>
            </a:srgbClr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2" name="Shape 232">
            <a:extLst>
              <a:ext uri="{FF2B5EF4-FFF2-40B4-BE49-F238E27FC236}">
                <a16:creationId xmlns:a16="http://schemas.microsoft.com/office/drawing/2014/main" id="{18981A48-942C-4638-BF4D-F871047D1FD8}"/>
              </a:ext>
            </a:extLst>
          </p:cNvPr>
          <p:cNvSpPr txBox="1">
            <a:spLocks/>
          </p:cNvSpPr>
          <p:nvPr/>
        </p:nvSpPr>
        <p:spPr>
          <a:xfrm>
            <a:off x="17261" y="1365369"/>
            <a:ext cx="1957741" cy="10092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9pPr>
          </a:lstStyle>
          <a:p>
            <a:r>
              <a:rPr lang="nl-NL" sz="2200" dirty="0" err="1">
                <a:solidFill>
                  <a:schemeClr val="bg1"/>
                </a:solidFill>
              </a:rPr>
              <a:t>computational</a:t>
            </a:r>
            <a:endParaRPr lang="en-GB" sz="2200" dirty="0">
              <a:solidFill>
                <a:schemeClr val="bg1"/>
              </a:solidFill>
            </a:endParaRPr>
          </a:p>
          <a:p>
            <a:r>
              <a:rPr lang="en-GB" sz="2200" dirty="0">
                <a:solidFill>
                  <a:schemeClr val="bg1"/>
                </a:solidFill>
              </a:rPr>
              <a:t>challenges</a:t>
            </a:r>
            <a:br>
              <a:rPr lang="en-GB" sz="2400" dirty="0"/>
            </a:br>
            <a:endParaRPr lang="en-GB" sz="2400" dirty="0"/>
          </a:p>
        </p:txBody>
      </p:sp>
      <p:sp>
        <p:nvSpPr>
          <p:cNvPr id="35" name="Rechthoek 34">
            <a:extLst>
              <a:ext uri="{FF2B5EF4-FFF2-40B4-BE49-F238E27FC236}">
                <a16:creationId xmlns:a16="http://schemas.microsoft.com/office/drawing/2014/main" id="{F09910DF-D4A7-4F1E-A837-6A8C47600138}"/>
              </a:ext>
            </a:extLst>
          </p:cNvPr>
          <p:cNvSpPr/>
          <p:nvPr/>
        </p:nvSpPr>
        <p:spPr>
          <a:xfrm>
            <a:off x="-4624" y="486093"/>
            <a:ext cx="683200" cy="116955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nl-NL" sz="70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3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0" name="Rechthoek 31">
                <a:extLst>
                  <a:ext uri="{FF2B5EF4-FFF2-40B4-BE49-F238E27FC236}">
                    <a16:creationId xmlns:a16="http://schemas.microsoft.com/office/drawing/2014/main" id="{99259035-4FDD-41ED-A3F9-81A7484CAE72}"/>
                  </a:ext>
                </a:extLst>
              </p:cNvPr>
              <p:cNvSpPr/>
              <p:nvPr/>
            </p:nvSpPr>
            <p:spPr>
              <a:xfrm>
                <a:off x="556153" y="4412969"/>
                <a:ext cx="2475358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da-DK" sz="1800" b="1" dirty="0">
                    <a:solidFill>
                      <a:srgbClr val="222222"/>
                    </a:solidFill>
                    <a:latin typeface="Arial" panose="020B0604020202020204" pitchFamily="34" charset="0"/>
                  </a:rPr>
                  <a:t>Cost:              </a:t>
                </a:r>
                <a14:m>
                  <m:oMath xmlns:m="http://schemas.openxmlformats.org/officeDocument/2006/math">
                    <m:r>
                      <a:rPr lang="en-US" sz="1800" b="1" i="1" smtClean="0">
                        <a:solidFill>
                          <a:srgbClr val="222222"/>
                        </a:solidFill>
                        <a:latin typeface="Cambria Math" charset="0"/>
                        <a:ea typeface="Cambria Math" charset="0"/>
                        <a:cs typeface="Cambria Math" charset="0"/>
                      </a:rPr>
                      <m:t>~</m:t>
                    </m:r>
                    <m:r>
                      <a:rPr lang="en-AU" sz="1800" b="1" i="1" smtClean="0">
                        <a:solidFill>
                          <a:srgbClr val="222222"/>
                        </a:solidFill>
                        <a:latin typeface="Cambria Math" charset="0"/>
                        <a:ea typeface="Cambria Math" charset="0"/>
                        <a:cs typeface="Cambria Math" charset="0"/>
                      </a:rPr>
                      <m:t>𝟏</m:t>
                    </m:r>
                    <m:r>
                      <a:rPr lang="en-AU" sz="1800" b="1" i="1" smtClean="0">
                        <a:solidFill>
                          <a:srgbClr val="222222"/>
                        </a:solidFill>
                        <a:latin typeface="Cambria Math" charset="0"/>
                        <a:ea typeface="Cambria Math" charset="0"/>
                        <a:cs typeface="Cambria Math" charset="0"/>
                      </a:rPr>
                      <m:t> </m:t>
                    </m:r>
                  </m:oMath>
                </a14:m>
                <a:r>
                  <a:rPr lang="en-GB" sz="1800" b="1" dirty="0"/>
                  <a:t>sec</a:t>
                </a:r>
              </a:p>
            </p:txBody>
          </p:sp>
        </mc:Choice>
        <mc:Fallback xmlns="">
          <p:sp>
            <p:nvSpPr>
              <p:cNvPr id="40" name="Rechthoek 31">
                <a:extLst>
                  <a:ext uri="{FF2B5EF4-FFF2-40B4-BE49-F238E27FC236}">
                    <a16:creationId xmlns:a16="http://schemas.microsoft.com/office/drawing/2014/main" xmlns="" id="{99259035-4FDD-41ED-A3F9-81A7484CAE72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6153" y="4412969"/>
                <a:ext cx="2475358" cy="369332"/>
              </a:xfrm>
              <a:prstGeom prst="rect">
                <a:avLst/>
              </a:prstGeom>
              <a:blipFill rotWithShape="0">
                <a:blip r:embed="rId5"/>
                <a:stretch>
                  <a:fillRect l="-1970" t="-96667" b="-125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3" name="Afbeelding 2">
            <a:extLst>
              <a:ext uri="{FF2B5EF4-FFF2-40B4-BE49-F238E27FC236}">
                <a16:creationId xmlns:a16="http://schemas.microsoft.com/office/drawing/2014/main" id="{5DEE94AD-87E4-4D73-BA24-1AAF05B7E495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895" t="11074" r="86712" b="68887"/>
          <a:stretch/>
        </p:blipFill>
        <p:spPr>
          <a:xfrm>
            <a:off x="2023797" y="4103990"/>
            <a:ext cx="880534" cy="290363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44" name="Rechthoek 31">
                <a:extLst>
                  <a:ext uri="{FF2B5EF4-FFF2-40B4-BE49-F238E27FC236}">
                    <a16:creationId xmlns:a16="http://schemas.microsoft.com/office/drawing/2014/main" id="{99259035-4FDD-41ED-A3F9-81A7484CAE72}"/>
                  </a:ext>
                </a:extLst>
              </p:cNvPr>
              <p:cNvSpPr/>
              <p:nvPr/>
            </p:nvSpPr>
            <p:spPr>
              <a:xfrm>
                <a:off x="3394897" y="4412969"/>
                <a:ext cx="800155" cy="37555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800" b="1" i="1" smtClean="0"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  <m:sSup>
                        <m:sSupPr>
                          <m:ctrlPr>
                            <a:rPr lang="en-GB" sz="1800" b="1" i="1" smtClean="0">
                              <a:latin typeface="Cambria Math" panose="02040503050406030204" pitchFamily="18" charset="0"/>
                              <a:ea typeface="Cambria Math" charset="0"/>
                              <a:cs typeface="Cambria Math" charset="0"/>
                            </a:rPr>
                          </m:ctrlPr>
                        </m:sSupPr>
                        <m:e>
                          <m:r>
                            <a:rPr lang="en-AU" sz="1800" b="1" i="1" smtClean="0">
                              <a:latin typeface="Cambria Math" charset="0"/>
                              <a:ea typeface="Cambria Math" charset="0"/>
                              <a:cs typeface="Cambria Math" charset="0"/>
                            </a:rPr>
                            <m:t>𝟏𝟎</m:t>
                          </m:r>
                        </m:e>
                        <m:sup>
                          <m:r>
                            <a:rPr lang="en-AU" sz="1800" b="1" i="1" smtClean="0">
                              <a:latin typeface="Cambria Math" charset="0"/>
                              <a:ea typeface="Cambria Math" charset="0"/>
                              <a:cs typeface="Cambria Math" charset="0"/>
                            </a:rPr>
                            <m:t>𝟔</m:t>
                          </m:r>
                        </m:sup>
                      </m:sSup>
                    </m:oMath>
                  </m:oMathPara>
                </a14:m>
                <a:endParaRPr lang="en-GB" sz="1800" b="1" dirty="0"/>
              </a:p>
            </p:txBody>
          </p:sp>
        </mc:Choice>
        <mc:Fallback xmlns="">
          <p:sp>
            <p:nvSpPr>
              <p:cNvPr id="44" name="Rechthoek 31">
                <a:extLst>
                  <a:ext uri="{FF2B5EF4-FFF2-40B4-BE49-F238E27FC236}">
                    <a16:creationId xmlns:a16="http://schemas.microsoft.com/office/drawing/2014/main" xmlns="" id="{99259035-4FDD-41ED-A3F9-81A7484CAE72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94897" y="4412969"/>
                <a:ext cx="800155" cy="375552"/>
              </a:xfrm>
              <a:prstGeom prst="rect">
                <a:avLst/>
              </a:prstGeom>
              <a:blipFill rotWithShape="0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8" name="Picture 4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V="1">
            <a:off x="5311937" y="-349464"/>
            <a:ext cx="1196804" cy="1196804"/>
          </a:xfrm>
          <a:prstGeom prst="rect">
            <a:avLst/>
          </a:prstGeom>
        </p:spPr>
      </p:pic>
      <p:sp>
        <p:nvSpPr>
          <p:cNvPr id="41" name="Tekstvak 12">
            <a:extLst>
              <a:ext uri="{FF2B5EF4-FFF2-40B4-BE49-F238E27FC236}">
                <a16:creationId xmlns:a16="http://schemas.microsoft.com/office/drawing/2014/main" id="{CC4D53C8-D1B9-45D2-BEE8-0D198673C844}"/>
              </a:ext>
            </a:extLst>
          </p:cNvPr>
          <p:cNvSpPr txBox="1"/>
          <p:nvPr/>
        </p:nvSpPr>
        <p:spPr>
          <a:xfrm>
            <a:off x="6799111" y="4897279"/>
            <a:ext cx="23435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nl-NL" sz="1000" dirty="0">
                <a:solidFill>
                  <a:schemeClr val="tx1"/>
                </a:solidFill>
              </a:rPr>
              <a:t>Floor Broekgaarden          10</a:t>
            </a:r>
            <a:endParaRPr lang="en-GB" sz="1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6860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  <p:bldP spid="3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hthoek 22">
            <a:extLst>
              <a:ext uri="{FF2B5EF4-FFF2-40B4-BE49-F238E27FC236}">
                <a16:creationId xmlns:a16="http://schemas.microsoft.com/office/drawing/2014/main" id="{6EB52F5E-720E-4F99-99EC-7A7D334F9266}"/>
              </a:ext>
            </a:extLst>
          </p:cNvPr>
          <p:cNvSpPr/>
          <p:nvPr/>
        </p:nvSpPr>
        <p:spPr>
          <a:xfrm>
            <a:off x="1912840" y="4150719"/>
            <a:ext cx="7261122" cy="469827"/>
          </a:xfrm>
          <a:prstGeom prst="rect">
            <a:avLst/>
          </a:prstGeom>
          <a:solidFill>
            <a:srgbClr val="95BAA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Afbeelding 3">
            <a:extLst>
              <a:ext uri="{FF2B5EF4-FFF2-40B4-BE49-F238E27FC236}">
                <a16:creationId xmlns:a16="http://schemas.microsoft.com/office/drawing/2014/main" id="{76931988-F8CC-4D4E-8F0D-C4F9E5F499C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354"/>
          <a:stretch/>
        </p:blipFill>
        <p:spPr>
          <a:xfrm>
            <a:off x="2281492" y="853399"/>
            <a:ext cx="3041391" cy="3314702"/>
          </a:xfrm>
          <a:prstGeom prst="rect">
            <a:avLst/>
          </a:prstGeom>
        </p:spPr>
      </p:pic>
      <p:sp>
        <p:nvSpPr>
          <p:cNvPr id="18" name="Shape 232">
            <a:extLst>
              <a:ext uri="{FF2B5EF4-FFF2-40B4-BE49-F238E27FC236}">
                <a16:creationId xmlns:a16="http://schemas.microsoft.com/office/drawing/2014/main" id="{DA8623F2-4E7B-4D56-948F-5A0BE8C2D94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8394" y="422499"/>
            <a:ext cx="2123969" cy="3815671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GB" sz="2400" dirty="0">
                <a:solidFill>
                  <a:srgbClr val="000000"/>
                </a:solidFill>
              </a:rPr>
            </a:br>
            <a:endParaRPr sz="2400" dirty="0">
              <a:solidFill>
                <a:srgbClr val="000000"/>
              </a:solidFill>
            </a:endParaRPr>
          </a:p>
        </p:txBody>
      </p:sp>
      <p:sp>
        <p:nvSpPr>
          <p:cNvPr id="13" name="Tekstvak 12">
            <a:extLst>
              <a:ext uri="{FF2B5EF4-FFF2-40B4-BE49-F238E27FC236}">
                <a16:creationId xmlns:a16="http://schemas.microsoft.com/office/drawing/2014/main" id="{CC4D53C8-D1B9-45D2-BEE8-0D198673C844}"/>
              </a:ext>
            </a:extLst>
          </p:cNvPr>
          <p:cNvSpPr txBox="1"/>
          <p:nvPr/>
        </p:nvSpPr>
        <p:spPr>
          <a:xfrm>
            <a:off x="6853320" y="4910248"/>
            <a:ext cx="23435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nl-NL" sz="1000" dirty="0">
                <a:solidFill>
                  <a:schemeClr val="tx1"/>
                </a:solidFill>
              </a:rPr>
              <a:t>Floor Broekgaarden          9</a:t>
            </a:r>
            <a:endParaRPr lang="en-GB" sz="1000" dirty="0">
              <a:solidFill>
                <a:schemeClr val="tx1"/>
              </a:solidFill>
            </a:endParaRPr>
          </a:p>
        </p:txBody>
      </p:sp>
      <p:pic>
        <p:nvPicPr>
          <p:cNvPr id="14" name="Afbeelding 13">
            <a:extLst>
              <a:ext uri="{FF2B5EF4-FFF2-40B4-BE49-F238E27FC236}">
                <a16:creationId xmlns:a16="http://schemas.microsoft.com/office/drawing/2014/main" id="{3834BA72-EF58-40A1-8A4D-9B60AA49D98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1978" t="-1" b="1"/>
          <a:stretch/>
        </p:blipFill>
        <p:spPr>
          <a:xfrm>
            <a:off x="5322882" y="886803"/>
            <a:ext cx="1925540" cy="3314702"/>
          </a:xfrm>
          <a:prstGeom prst="rect">
            <a:avLst/>
          </a:prstGeom>
        </p:spPr>
      </p:pic>
      <p:pic>
        <p:nvPicPr>
          <p:cNvPr id="16" name="Afbeelding 15">
            <a:extLst>
              <a:ext uri="{FF2B5EF4-FFF2-40B4-BE49-F238E27FC236}">
                <a16:creationId xmlns:a16="http://schemas.microsoft.com/office/drawing/2014/main" id="{D96599E3-2316-49EC-8327-71B1C1B0859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1978" t="-1" b="1"/>
          <a:stretch/>
        </p:blipFill>
        <p:spPr>
          <a:xfrm>
            <a:off x="7248422" y="886803"/>
            <a:ext cx="1925540" cy="3314702"/>
          </a:xfrm>
          <a:prstGeom prst="rect">
            <a:avLst/>
          </a:prstGeom>
        </p:spPr>
      </p:pic>
      <p:sp>
        <p:nvSpPr>
          <p:cNvPr id="22" name="Rechthoek 21">
            <a:extLst>
              <a:ext uri="{FF2B5EF4-FFF2-40B4-BE49-F238E27FC236}">
                <a16:creationId xmlns:a16="http://schemas.microsoft.com/office/drawing/2014/main" id="{530EB418-B8E6-4DC3-B7B7-85686C237310}"/>
              </a:ext>
            </a:extLst>
          </p:cNvPr>
          <p:cNvSpPr/>
          <p:nvPr/>
        </p:nvSpPr>
        <p:spPr>
          <a:xfrm>
            <a:off x="1912840" y="-29579"/>
            <a:ext cx="7247125" cy="934520"/>
          </a:xfrm>
          <a:prstGeom prst="rect">
            <a:avLst/>
          </a:prstGeom>
          <a:solidFill>
            <a:srgbClr val="95BAA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4" name="Picture 6" descr="éå®³ç© â ã¹ããã¯ãã¯ã¿">
            <a:extLst>
              <a:ext uri="{FF2B5EF4-FFF2-40B4-BE49-F238E27FC236}">
                <a16:creationId xmlns:a16="http://schemas.microsoft.com/office/drawing/2014/main" id="{E154ED6E-A2A5-4479-B798-1B7C789FC9D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55" t="52018" r="29506" b="34087"/>
          <a:stretch/>
        </p:blipFill>
        <p:spPr bwMode="auto">
          <a:xfrm>
            <a:off x="6646180" y="2591166"/>
            <a:ext cx="1517559" cy="469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Afbeelding 24">
            <a:extLst>
              <a:ext uri="{FF2B5EF4-FFF2-40B4-BE49-F238E27FC236}">
                <a16:creationId xmlns:a16="http://schemas.microsoft.com/office/drawing/2014/main" id="{C812418D-B1A2-42CA-B12A-3A9DE5F44A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7990" t="44530" r="7417" b="22812"/>
          <a:stretch/>
        </p:blipFill>
        <p:spPr>
          <a:xfrm>
            <a:off x="6853320" y="2342802"/>
            <a:ext cx="152401" cy="1082519"/>
          </a:xfrm>
          <a:prstGeom prst="rect">
            <a:avLst/>
          </a:prstGeom>
        </p:spPr>
      </p:pic>
      <p:pic>
        <p:nvPicPr>
          <p:cNvPr id="27" name="Picture 6" descr="éå®³ç© â ã¹ããã¯ãã¯ã¿">
            <a:extLst>
              <a:ext uri="{FF2B5EF4-FFF2-40B4-BE49-F238E27FC236}">
                <a16:creationId xmlns:a16="http://schemas.microsoft.com/office/drawing/2014/main" id="{FA577E82-06CC-497B-9849-B41D0E4FF24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55" t="52018" r="29506" b="34087"/>
          <a:stretch/>
        </p:blipFill>
        <p:spPr bwMode="auto">
          <a:xfrm>
            <a:off x="4711992" y="2591166"/>
            <a:ext cx="1517559" cy="469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Afbeelding 28">
            <a:extLst>
              <a:ext uri="{FF2B5EF4-FFF2-40B4-BE49-F238E27FC236}">
                <a16:creationId xmlns:a16="http://schemas.microsoft.com/office/drawing/2014/main" id="{29377F53-15AD-4FE0-963C-300E3A5F636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7990" t="44530" r="7417" b="22812"/>
          <a:stretch/>
        </p:blipFill>
        <p:spPr>
          <a:xfrm>
            <a:off x="4922479" y="2349097"/>
            <a:ext cx="152401" cy="1082519"/>
          </a:xfrm>
          <a:prstGeom prst="rect">
            <a:avLst/>
          </a:prstGeom>
        </p:spPr>
      </p:pic>
      <p:sp>
        <p:nvSpPr>
          <p:cNvPr id="5" name="Parallellogram 4">
            <a:extLst>
              <a:ext uri="{FF2B5EF4-FFF2-40B4-BE49-F238E27FC236}">
                <a16:creationId xmlns:a16="http://schemas.microsoft.com/office/drawing/2014/main" id="{C139C48A-DB6E-4F08-BC44-97CFDA895A1B}"/>
              </a:ext>
            </a:extLst>
          </p:cNvPr>
          <p:cNvSpPr/>
          <p:nvPr/>
        </p:nvSpPr>
        <p:spPr>
          <a:xfrm rot="1848435">
            <a:off x="6997074" y="3055887"/>
            <a:ext cx="483083" cy="129086"/>
          </a:xfrm>
          <a:prstGeom prst="parallelogram">
            <a:avLst/>
          </a:prstGeom>
          <a:solidFill>
            <a:srgbClr val="87A9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Parallellogram 29">
            <a:extLst>
              <a:ext uri="{FF2B5EF4-FFF2-40B4-BE49-F238E27FC236}">
                <a16:creationId xmlns:a16="http://schemas.microsoft.com/office/drawing/2014/main" id="{6622F827-8F66-4BE7-A1EB-5D057E1B0162}"/>
              </a:ext>
            </a:extLst>
          </p:cNvPr>
          <p:cNvSpPr/>
          <p:nvPr/>
        </p:nvSpPr>
        <p:spPr>
          <a:xfrm rot="1848435">
            <a:off x="5076498" y="3055888"/>
            <a:ext cx="483083" cy="129086"/>
          </a:xfrm>
          <a:prstGeom prst="parallelogram">
            <a:avLst/>
          </a:prstGeom>
          <a:solidFill>
            <a:srgbClr val="87A9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hthoek 19">
            <a:extLst>
              <a:ext uri="{FF2B5EF4-FFF2-40B4-BE49-F238E27FC236}">
                <a16:creationId xmlns:a16="http://schemas.microsoft.com/office/drawing/2014/main" id="{7CC6B911-B22B-4158-A037-8EDC9F9BEECD}"/>
              </a:ext>
            </a:extLst>
          </p:cNvPr>
          <p:cNvSpPr/>
          <p:nvPr/>
        </p:nvSpPr>
        <p:spPr>
          <a:xfrm>
            <a:off x="4650991" y="2989409"/>
            <a:ext cx="270166" cy="203587"/>
          </a:xfrm>
          <a:prstGeom prst="rect">
            <a:avLst/>
          </a:prstGeom>
          <a:solidFill>
            <a:srgbClr val="95BAA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hthoek 20">
            <a:extLst>
              <a:ext uri="{FF2B5EF4-FFF2-40B4-BE49-F238E27FC236}">
                <a16:creationId xmlns:a16="http://schemas.microsoft.com/office/drawing/2014/main" id="{F3A29F56-80C9-41C7-9ECD-DEAE5B0F4069}"/>
              </a:ext>
            </a:extLst>
          </p:cNvPr>
          <p:cNvSpPr/>
          <p:nvPr/>
        </p:nvSpPr>
        <p:spPr>
          <a:xfrm>
            <a:off x="6576531" y="2976402"/>
            <a:ext cx="270166" cy="203587"/>
          </a:xfrm>
          <a:prstGeom prst="rect">
            <a:avLst/>
          </a:prstGeom>
          <a:solidFill>
            <a:srgbClr val="95BAA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hthoek 25">
            <a:extLst>
              <a:ext uri="{FF2B5EF4-FFF2-40B4-BE49-F238E27FC236}">
                <a16:creationId xmlns:a16="http://schemas.microsoft.com/office/drawing/2014/main" id="{B08326D8-6D64-4E1F-AF8B-691A75A8ED7E}"/>
              </a:ext>
            </a:extLst>
          </p:cNvPr>
          <p:cNvSpPr/>
          <p:nvPr/>
        </p:nvSpPr>
        <p:spPr>
          <a:xfrm>
            <a:off x="8491444" y="2856820"/>
            <a:ext cx="270166" cy="203587"/>
          </a:xfrm>
          <a:prstGeom prst="rect">
            <a:avLst/>
          </a:prstGeom>
          <a:solidFill>
            <a:srgbClr val="95BAA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hthoek 27">
            <a:extLst>
              <a:ext uri="{FF2B5EF4-FFF2-40B4-BE49-F238E27FC236}">
                <a16:creationId xmlns:a16="http://schemas.microsoft.com/office/drawing/2014/main" id="{3B3A7AE9-C6B7-4FAD-91D5-05D326D5DB07}"/>
              </a:ext>
            </a:extLst>
          </p:cNvPr>
          <p:cNvSpPr/>
          <p:nvPr/>
        </p:nvSpPr>
        <p:spPr>
          <a:xfrm>
            <a:off x="2366613" y="10155"/>
            <a:ext cx="5693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nl-NL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</a:t>
            </a:r>
          </a:p>
        </p:txBody>
      </p:sp>
      <p:sp>
        <p:nvSpPr>
          <p:cNvPr id="32" name="Rechthoek 31">
            <a:extLst>
              <a:ext uri="{FF2B5EF4-FFF2-40B4-BE49-F238E27FC236}">
                <a16:creationId xmlns:a16="http://schemas.microsoft.com/office/drawing/2014/main" id="{99259035-4FDD-41ED-A3F9-81A7484CAE72}"/>
              </a:ext>
            </a:extLst>
          </p:cNvPr>
          <p:cNvSpPr/>
          <p:nvPr/>
        </p:nvSpPr>
        <p:spPr>
          <a:xfrm>
            <a:off x="2752559" y="419121"/>
            <a:ext cx="149271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sz="1800" b="1" dirty="0">
                <a:solidFill>
                  <a:srgbClr val="222222"/>
                </a:solidFill>
                <a:latin typeface="Arial" panose="020B0604020202020204" pitchFamily="34" charset="0"/>
              </a:rPr>
              <a:t>Simulating</a:t>
            </a:r>
          </a:p>
          <a:p>
            <a:r>
              <a:rPr lang="da-DK" sz="1800" b="1" dirty="0">
                <a:solidFill>
                  <a:srgbClr val="222222"/>
                </a:solidFill>
                <a:latin typeface="Arial" panose="020B0604020202020204" pitchFamily="34" charset="0"/>
              </a:rPr>
              <a:t>populations</a:t>
            </a:r>
            <a:endParaRPr lang="en-GB" sz="1800" b="1" dirty="0"/>
          </a:p>
        </p:txBody>
      </p:sp>
      <p:sp>
        <p:nvSpPr>
          <p:cNvPr id="33" name="Rechthoek 32">
            <a:extLst>
              <a:ext uri="{FF2B5EF4-FFF2-40B4-BE49-F238E27FC236}">
                <a16:creationId xmlns:a16="http://schemas.microsoft.com/office/drawing/2014/main" id="{8C04CF78-171D-4B4A-BCD9-494E51544771}"/>
              </a:ext>
            </a:extLst>
          </p:cNvPr>
          <p:cNvSpPr/>
          <p:nvPr/>
        </p:nvSpPr>
        <p:spPr>
          <a:xfrm rot="16200000">
            <a:off x="380976" y="2416737"/>
            <a:ext cx="3432382" cy="368650"/>
          </a:xfrm>
          <a:prstGeom prst="rect">
            <a:avLst/>
          </a:prstGeom>
          <a:solidFill>
            <a:srgbClr val="95BAA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Rechthoek 33">
            <a:extLst>
              <a:ext uri="{FF2B5EF4-FFF2-40B4-BE49-F238E27FC236}">
                <a16:creationId xmlns:a16="http://schemas.microsoft.com/office/drawing/2014/main" id="{15C1C21F-B3D2-4BA1-B138-BA4260BF833A}"/>
              </a:ext>
            </a:extLst>
          </p:cNvPr>
          <p:cNvSpPr/>
          <p:nvPr/>
        </p:nvSpPr>
        <p:spPr>
          <a:xfrm>
            <a:off x="4573379" y="10155"/>
            <a:ext cx="5693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nl-NL" sz="54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</a:t>
            </a:r>
            <a:endParaRPr lang="nl-NL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6" name="Rechthoek 35">
            <a:extLst>
              <a:ext uri="{FF2B5EF4-FFF2-40B4-BE49-F238E27FC236}">
                <a16:creationId xmlns:a16="http://schemas.microsoft.com/office/drawing/2014/main" id="{5D97C9B8-AAB6-4E8F-8669-4D9657943D46}"/>
              </a:ext>
            </a:extLst>
          </p:cNvPr>
          <p:cNvSpPr/>
          <p:nvPr/>
        </p:nvSpPr>
        <p:spPr>
          <a:xfrm>
            <a:off x="5085108" y="419121"/>
            <a:ext cx="104387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sz="1800" b="1" dirty="0">
                <a:solidFill>
                  <a:srgbClr val="222222"/>
                </a:solidFill>
                <a:latin typeface="Arial" panose="020B0604020202020204" pitchFamily="34" charset="0"/>
              </a:rPr>
              <a:t>Testing</a:t>
            </a:r>
            <a:br>
              <a:rPr lang="da-DK" sz="1800" b="1" dirty="0">
                <a:solidFill>
                  <a:srgbClr val="222222"/>
                </a:solidFill>
                <a:latin typeface="Arial" panose="020B0604020202020204" pitchFamily="34" charset="0"/>
              </a:rPr>
            </a:br>
            <a:r>
              <a:rPr lang="da-DK" sz="1800" b="1" dirty="0">
                <a:solidFill>
                  <a:srgbClr val="222222"/>
                </a:solidFill>
                <a:latin typeface="Arial" panose="020B0604020202020204" pitchFamily="34" charset="0"/>
              </a:rPr>
              <a:t>physics</a:t>
            </a:r>
            <a:endParaRPr lang="en-GB" sz="1800" b="1" dirty="0"/>
          </a:p>
        </p:txBody>
      </p:sp>
      <p:sp>
        <p:nvSpPr>
          <p:cNvPr id="37" name="Rechthoek 36">
            <a:extLst>
              <a:ext uri="{FF2B5EF4-FFF2-40B4-BE49-F238E27FC236}">
                <a16:creationId xmlns:a16="http://schemas.microsoft.com/office/drawing/2014/main" id="{8D7B0597-2E64-47B9-88BF-50DBBADB897D}"/>
              </a:ext>
            </a:extLst>
          </p:cNvPr>
          <p:cNvSpPr/>
          <p:nvPr/>
        </p:nvSpPr>
        <p:spPr>
          <a:xfrm>
            <a:off x="6661594" y="10155"/>
            <a:ext cx="5693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nl-NL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3</a:t>
            </a:r>
          </a:p>
        </p:txBody>
      </p:sp>
      <p:sp>
        <p:nvSpPr>
          <p:cNvPr id="38" name="Rechthoek 37">
            <a:extLst>
              <a:ext uri="{FF2B5EF4-FFF2-40B4-BE49-F238E27FC236}">
                <a16:creationId xmlns:a16="http://schemas.microsoft.com/office/drawing/2014/main" id="{B2D32027-EB92-4F3F-B801-91830FC092DE}"/>
              </a:ext>
            </a:extLst>
          </p:cNvPr>
          <p:cNvSpPr/>
          <p:nvPr/>
        </p:nvSpPr>
        <p:spPr>
          <a:xfrm>
            <a:off x="7125873" y="385412"/>
            <a:ext cx="92865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da-DK" sz="1800" b="1" dirty="0">
                <a:solidFill>
                  <a:srgbClr val="222222"/>
                </a:solidFill>
                <a:latin typeface="Arial" panose="020B0604020202020204" pitchFamily="34" charset="0"/>
              </a:rPr>
              <a:t>Rare</a:t>
            </a:r>
            <a:br>
              <a:rPr lang="da-DK" sz="1800" b="1" dirty="0">
                <a:solidFill>
                  <a:srgbClr val="222222"/>
                </a:solidFill>
                <a:latin typeface="Arial" panose="020B0604020202020204" pitchFamily="34" charset="0"/>
              </a:rPr>
            </a:br>
            <a:r>
              <a:rPr lang="da-DK" sz="1800" b="1" dirty="0">
                <a:solidFill>
                  <a:srgbClr val="222222"/>
                </a:solidFill>
                <a:latin typeface="Arial" panose="020B0604020202020204" pitchFamily="34" charset="0"/>
              </a:rPr>
              <a:t>events</a:t>
            </a:r>
            <a:endParaRPr lang="en-GB" sz="1800" b="1" dirty="0"/>
          </a:p>
        </p:txBody>
      </p:sp>
      <p:sp>
        <p:nvSpPr>
          <p:cNvPr id="39" name="Rechthoek 38">
            <a:extLst>
              <a:ext uri="{FF2B5EF4-FFF2-40B4-BE49-F238E27FC236}">
                <a16:creationId xmlns:a16="http://schemas.microsoft.com/office/drawing/2014/main" id="{AC4370BF-6467-4E30-99E9-9F22F276F0D9}"/>
              </a:ext>
            </a:extLst>
          </p:cNvPr>
          <p:cNvSpPr/>
          <p:nvPr/>
        </p:nvSpPr>
        <p:spPr>
          <a:xfrm>
            <a:off x="1912840" y="4586741"/>
            <a:ext cx="7247123" cy="567811"/>
          </a:xfrm>
          <a:prstGeom prst="rect">
            <a:avLst/>
          </a:prstGeom>
          <a:solidFill>
            <a:srgbClr val="95BAA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kstvak 16">
            <a:extLst>
              <a:ext uri="{FF2B5EF4-FFF2-40B4-BE49-F238E27FC236}">
                <a16:creationId xmlns:a16="http://schemas.microsoft.com/office/drawing/2014/main" id="{E2DE6F5F-E5AA-4F72-BE7A-5D14E5472C2A}"/>
              </a:ext>
            </a:extLst>
          </p:cNvPr>
          <p:cNvSpPr txBox="1"/>
          <p:nvPr/>
        </p:nvSpPr>
        <p:spPr>
          <a:xfrm>
            <a:off x="1" y="0"/>
            <a:ext cx="1912839" cy="5143500"/>
          </a:xfrm>
          <a:prstGeom prst="rect">
            <a:avLst/>
          </a:prstGeom>
          <a:solidFill>
            <a:srgbClr val="FF004E">
              <a:alpha val="90000"/>
            </a:srgbClr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2" name="Shape 232">
            <a:extLst>
              <a:ext uri="{FF2B5EF4-FFF2-40B4-BE49-F238E27FC236}">
                <a16:creationId xmlns:a16="http://schemas.microsoft.com/office/drawing/2014/main" id="{18981A48-942C-4638-BF4D-F871047D1FD8}"/>
              </a:ext>
            </a:extLst>
          </p:cNvPr>
          <p:cNvSpPr txBox="1">
            <a:spLocks/>
          </p:cNvSpPr>
          <p:nvPr/>
        </p:nvSpPr>
        <p:spPr>
          <a:xfrm>
            <a:off x="17261" y="1365369"/>
            <a:ext cx="1957741" cy="10092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9pPr>
          </a:lstStyle>
          <a:p>
            <a:r>
              <a:rPr lang="nl-NL" sz="2200" dirty="0" err="1">
                <a:solidFill>
                  <a:schemeClr val="bg1"/>
                </a:solidFill>
              </a:rPr>
              <a:t>computational</a:t>
            </a:r>
            <a:endParaRPr lang="en-GB" sz="2200" dirty="0">
              <a:solidFill>
                <a:schemeClr val="bg1"/>
              </a:solidFill>
            </a:endParaRPr>
          </a:p>
          <a:p>
            <a:r>
              <a:rPr lang="en-GB" sz="2200" dirty="0">
                <a:solidFill>
                  <a:schemeClr val="bg1"/>
                </a:solidFill>
              </a:rPr>
              <a:t>challenges</a:t>
            </a:r>
            <a:br>
              <a:rPr lang="en-GB" sz="2400" dirty="0"/>
            </a:br>
            <a:endParaRPr lang="en-GB" sz="2400" dirty="0"/>
          </a:p>
        </p:txBody>
      </p:sp>
      <p:sp>
        <p:nvSpPr>
          <p:cNvPr id="35" name="Rechthoek 34">
            <a:extLst>
              <a:ext uri="{FF2B5EF4-FFF2-40B4-BE49-F238E27FC236}">
                <a16:creationId xmlns:a16="http://schemas.microsoft.com/office/drawing/2014/main" id="{F09910DF-D4A7-4F1E-A837-6A8C47600138}"/>
              </a:ext>
            </a:extLst>
          </p:cNvPr>
          <p:cNvSpPr/>
          <p:nvPr/>
        </p:nvSpPr>
        <p:spPr>
          <a:xfrm>
            <a:off x="-4624" y="486093"/>
            <a:ext cx="683200" cy="116955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nl-NL" sz="70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3</a:t>
            </a:r>
          </a:p>
        </p:txBody>
      </p:sp>
      <p:pic>
        <p:nvPicPr>
          <p:cNvPr id="43" name="Afbeelding 2">
            <a:extLst>
              <a:ext uri="{FF2B5EF4-FFF2-40B4-BE49-F238E27FC236}">
                <a16:creationId xmlns:a16="http://schemas.microsoft.com/office/drawing/2014/main" id="{5DEE94AD-87E4-4D73-BA24-1AAF05B7E49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895" t="11074" r="86712" b="68887"/>
          <a:stretch/>
        </p:blipFill>
        <p:spPr>
          <a:xfrm>
            <a:off x="2023797" y="4103990"/>
            <a:ext cx="880534" cy="290363"/>
          </a:xfrm>
          <a:prstGeom prst="rect">
            <a:avLst/>
          </a:prstGeom>
        </p:spPr>
      </p:pic>
      <p:pic>
        <p:nvPicPr>
          <p:cNvPr id="48" name="Picture 4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V="1">
            <a:off x="5311937" y="-349464"/>
            <a:ext cx="1196804" cy="1196804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41" name="Rechthoek 31">
                <a:extLst>
                  <a:ext uri="{FF2B5EF4-FFF2-40B4-BE49-F238E27FC236}">
                    <a16:creationId xmlns:a16="http://schemas.microsoft.com/office/drawing/2014/main" id="{99259035-4FDD-41ED-A3F9-81A7484CAE72}"/>
                  </a:ext>
                </a:extLst>
              </p:cNvPr>
              <p:cNvSpPr/>
              <p:nvPr/>
            </p:nvSpPr>
            <p:spPr>
              <a:xfrm>
                <a:off x="3394897" y="4412969"/>
                <a:ext cx="800155" cy="37555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800" b="1" i="1" smtClean="0"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  <m:sSup>
                        <m:sSupPr>
                          <m:ctrlPr>
                            <a:rPr lang="en-GB" sz="1800" b="1" i="1" smtClean="0">
                              <a:latin typeface="Cambria Math" panose="02040503050406030204" pitchFamily="18" charset="0"/>
                              <a:ea typeface="Cambria Math" charset="0"/>
                              <a:cs typeface="Cambria Math" charset="0"/>
                            </a:rPr>
                          </m:ctrlPr>
                        </m:sSupPr>
                        <m:e>
                          <m:r>
                            <a:rPr lang="en-AU" sz="1800" b="1" i="1" smtClean="0">
                              <a:latin typeface="Cambria Math" charset="0"/>
                              <a:ea typeface="Cambria Math" charset="0"/>
                              <a:cs typeface="Cambria Math" charset="0"/>
                            </a:rPr>
                            <m:t>𝟏𝟎</m:t>
                          </m:r>
                        </m:e>
                        <m:sup>
                          <m:r>
                            <a:rPr lang="en-AU" sz="1800" b="1" i="1" smtClean="0">
                              <a:latin typeface="Cambria Math" charset="0"/>
                              <a:ea typeface="Cambria Math" charset="0"/>
                              <a:cs typeface="Cambria Math" charset="0"/>
                            </a:rPr>
                            <m:t>𝟔</m:t>
                          </m:r>
                        </m:sup>
                      </m:sSup>
                    </m:oMath>
                  </m:oMathPara>
                </a14:m>
                <a:endParaRPr lang="en-GB" sz="1800" b="1" dirty="0"/>
              </a:p>
            </p:txBody>
          </p:sp>
        </mc:Choice>
        <mc:Fallback xmlns="">
          <p:sp>
            <p:nvSpPr>
              <p:cNvPr id="41" name="Rechthoek 31">
                <a:extLst>
                  <a:ext uri="{FF2B5EF4-FFF2-40B4-BE49-F238E27FC236}">
                    <a16:creationId xmlns:a16="http://schemas.microsoft.com/office/drawing/2014/main" xmlns="" id="{99259035-4FDD-41ED-A3F9-81A7484CAE72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94897" y="4412969"/>
                <a:ext cx="800155" cy="375552"/>
              </a:xfrm>
              <a:prstGeom prst="rect">
                <a:avLst/>
              </a:prstGeom>
              <a:blipFill rotWithShape="0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Rechthoek 31">
                <a:extLst>
                  <a:ext uri="{FF2B5EF4-FFF2-40B4-BE49-F238E27FC236}">
                    <a16:creationId xmlns:a16="http://schemas.microsoft.com/office/drawing/2014/main" id="{99259035-4FDD-41ED-A3F9-81A7484CAE72}"/>
                  </a:ext>
                </a:extLst>
              </p:cNvPr>
              <p:cNvSpPr/>
              <p:nvPr/>
            </p:nvSpPr>
            <p:spPr>
              <a:xfrm>
                <a:off x="5274623" y="4409859"/>
                <a:ext cx="1402884" cy="37555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800" b="1" i="1" smtClean="0"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  <m:sSup>
                        <m:sSupPr>
                          <m:ctrlPr>
                            <a:rPr lang="en-GB" sz="1800" b="1" i="1" smtClean="0">
                              <a:latin typeface="Cambria Math" panose="02040503050406030204" pitchFamily="18" charset="0"/>
                              <a:ea typeface="Cambria Math" charset="0"/>
                              <a:cs typeface="Cambria Math" charset="0"/>
                            </a:rPr>
                          </m:ctrlPr>
                        </m:sSupPr>
                        <m:e>
                          <m:r>
                            <a:rPr lang="en-AU" sz="1800" b="1" i="1" smtClean="0">
                              <a:latin typeface="Cambria Math" charset="0"/>
                              <a:ea typeface="Cambria Math" charset="0"/>
                              <a:cs typeface="Cambria Math" charset="0"/>
                            </a:rPr>
                            <m:t>𝟏𝟎</m:t>
                          </m:r>
                          <m:r>
                            <a:rPr lang="en-AU" sz="1800" b="1" i="1" smtClean="0">
                              <a:latin typeface="Cambria Math" charset="0"/>
                              <a:ea typeface="Cambria Math" charset="0"/>
                              <a:cs typeface="Cambria Math" charset="0"/>
                            </a:rPr>
                            <m:t> −</m:t>
                          </m:r>
                          <m:r>
                            <a:rPr lang="en-AU" sz="1800" b="1" i="1" smtClean="0">
                              <a:latin typeface="Cambria Math" charset="0"/>
                              <a:ea typeface="Cambria Math" charset="0"/>
                              <a:cs typeface="Cambria Math" charset="0"/>
                            </a:rPr>
                            <m:t>𝟏𝟎</m:t>
                          </m:r>
                        </m:e>
                        <m:sup>
                          <m:r>
                            <a:rPr lang="en-AU" sz="1800" b="1" i="1" smtClean="0">
                              <a:latin typeface="Cambria Math" charset="0"/>
                              <a:ea typeface="Cambria Math" charset="0"/>
                              <a:cs typeface="Cambria Math" charset="0"/>
                            </a:rPr>
                            <m:t>𝟔</m:t>
                          </m:r>
                        </m:sup>
                      </m:sSup>
                    </m:oMath>
                  </m:oMathPara>
                </a14:m>
                <a:endParaRPr lang="en-GB" sz="1800" b="1" dirty="0"/>
              </a:p>
            </p:txBody>
          </p:sp>
        </mc:Choice>
        <mc:Fallback xmlns="">
          <p:sp>
            <p:nvSpPr>
              <p:cNvPr id="42" name="Rechthoek 31">
                <a:extLst>
                  <a:ext uri="{FF2B5EF4-FFF2-40B4-BE49-F238E27FC236}">
                    <a16:creationId xmlns:a16="http://schemas.microsoft.com/office/drawing/2014/main" xmlns="" id="{99259035-4FDD-41ED-A3F9-81A7484CAE72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74623" y="4409859"/>
                <a:ext cx="1402884" cy="375552"/>
              </a:xfrm>
              <a:prstGeom prst="rect">
                <a:avLst/>
              </a:prstGeom>
              <a:blipFill rotWithShape="0">
                <a:blip r:embed="rId8"/>
                <a:stretch>
                  <a:fillRect t="-88710" b="-12258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Rechthoek 31">
                <a:extLst>
                  <a:ext uri="{FF2B5EF4-FFF2-40B4-BE49-F238E27FC236}">
                    <a16:creationId xmlns:a16="http://schemas.microsoft.com/office/drawing/2014/main" id="{99259035-4FDD-41ED-A3F9-81A7484CAE72}"/>
                  </a:ext>
                </a:extLst>
              </p:cNvPr>
              <p:cNvSpPr/>
              <p:nvPr/>
            </p:nvSpPr>
            <p:spPr>
              <a:xfrm>
                <a:off x="556153" y="4412969"/>
                <a:ext cx="2475358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da-DK" sz="1800" b="1" dirty="0">
                    <a:solidFill>
                      <a:srgbClr val="222222"/>
                    </a:solidFill>
                    <a:latin typeface="Arial" panose="020B0604020202020204" pitchFamily="34" charset="0"/>
                  </a:rPr>
                  <a:t>Cost:              </a:t>
                </a:r>
                <a14:m>
                  <m:oMath xmlns:m="http://schemas.openxmlformats.org/officeDocument/2006/math">
                    <m:r>
                      <a:rPr lang="en-US" sz="1800" b="1" i="1" smtClean="0">
                        <a:solidFill>
                          <a:srgbClr val="222222"/>
                        </a:solidFill>
                        <a:latin typeface="Cambria Math" charset="0"/>
                        <a:ea typeface="Cambria Math" charset="0"/>
                        <a:cs typeface="Cambria Math" charset="0"/>
                      </a:rPr>
                      <m:t>~</m:t>
                    </m:r>
                    <m:r>
                      <a:rPr lang="en-AU" sz="1800" b="1" i="1" smtClean="0">
                        <a:solidFill>
                          <a:srgbClr val="222222"/>
                        </a:solidFill>
                        <a:latin typeface="Cambria Math" charset="0"/>
                        <a:ea typeface="Cambria Math" charset="0"/>
                        <a:cs typeface="Cambria Math" charset="0"/>
                      </a:rPr>
                      <m:t>𝟏</m:t>
                    </m:r>
                    <m:r>
                      <a:rPr lang="en-AU" sz="1800" b="1" i="1" smtClean="0">
                        <a:solidFill>
                          <a:srgbClr val="222222"/>
                        </a:solidFill>
                        <a:latin typeface="Cambria Math" charset="0"/>
                        <a:ea typeface="Cambria Math" charset="0"/>
                        <a:cs typeface="Cambria Math" charset="0"/>
                      </a:rPr>
                      <m:t> </m:t>
                    </m:r>
                  </m:oMath>
                </a14:m>
                <a:r>
                  <a:rPr lang="en-GB" sz="1800" b="1" dirty="0"/>
                  <a:t>sec</a:t>
                </a:r>
              </a:p>
            </p:txBody>
          </p:sp>
        </mc:Choice>
        <mc:Fallback xmlns="">
          <p:sp>
            <p:nvSpPr>
              <p:cNvPr id="46" name="Rechthoek 31">
                <a:extLst>
                  <a:ext uri="{FF2B5EF4-FFF2-40B4-BE49-F238E27FC236}">
                    <a16:creationId xmlns:a16="http://schemas.microsoft.com/office/drawing/2014/main" xmlns="" id="{99259035-4FDD-41ED-A3F9-81A7484CAE72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6153" y="4412969"/>
                <a:ext cx="2475358" cy="369332"/>
              </a:xfrm>
              <a:prstGeom prst="rect">
                <a:avLst/>
              </a:prstGeom>
              <a:blipFill rotWithShape="0">
                <a:blip r:embed="rId9"/>
                <a:stretch>
                  <a:fillRect l="-1970" t="-96667" b="-125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7" name="Tekstvak 12">
            <a:extLst>
              <a:ext uri="{FF2B5EF4-FFF2-40B4-BE49-F238E27FC236}">
                <a16:creationId xmlns:a16="http://schemas.microsoft.com/office/drawing/2014/main" id="{CC4D53C8-D1B9-45D2-BEE8-0D198673C844}"/>
              </a:ext>
            </a:extLst>
          </p:cNvPr>
          <p:cNvSpPr txBox="1"/>
          <p:nvPr/>
        </p:nvSpPr>
        <p:spPr>
          <a:xfrm>
            <a:off x="6799111" y="4897279"/>
            <a:ext cx="23435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nl-NL" sz="1000" dirty="0">
                <a:solidFill>
                  <a:schemeClr val="tx1"/>
                </a:solidFill>
              </a:rPr>
              <a:t>Floor Broekgaarden          10</a:t>
            </a:r>
            <a:endParaRPr lang="en-GB" sz="1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3723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/>
      <p:bldP spid="3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kstvak 16">
            <a:extLst>
              <a:ext uri="{FF2B5EF4-FFF2-40B4-BE49-F238E27FC236}">
                <a16:creationId xmlns:a16="http://schemas.microsoft.com/office/drawing/2014/main" id="{E2DE6F5F-E5AA-4F72-BE7A-5D14E5472C2A}"/>
              </a:ext>
            </a:extLst>
          </p:cNvPr>
          <p:cNvSpPr txBox="1"/>
          <p:nvPr/>
        </p:nvSpPr>
        <p:spPr>
          <a:xfrm>
            <a:off x="1" y="0"/>
            <a:ext cx="1935434" cy="5143500"/>
          </a:xfrm>
          <a:prstGeom prst="rect">
            <a:avLst/>
          </a:prstGeom>
          <a:solidFill>
            <a:srgbClr val="FF004E">
              <a:alpha val="90000"/>
            </a:srgbClr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8" name="Shape 232">
            <a:extLst>
              <a:ext uri="{FF2B5EF4-FFF2-40B4-BE49-F238E27FC236}">
                <a16:creationId xmlns:a16="http://schemas.microsoft.com/office/drawing/2014/main" id="{DA8623F2-4E7B-4D56-948F-5A0BE8C2D94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1292" y="461665"/>
            <a:ext cx="1881407" cy="608509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dirty="0">
                <a:solidFill>
                  <a:schemeClr val="tx1"/>
                </a:solidFill>
              </a:rPr>
              <a:t>Rare events:</a:t>
            </a:r>
            <a:br>
              <a:rPr lang="en-GB" sz="2400" dirty="0">
                <a:solidFill>
                  <a:srgbClr val="000000"/>
                </a:solidFill>
              </a:rPr>
            </a:br>
            <a:endParaRPr sz="2400" dirty="0">
              <a:solidFill>
                <a:srgbClr val="000000"/>
              </a:solidFill>
            </a:endParaRPr>
          </a:p>
        </p:txBody>
      </p:sp>
      <p:sp>
        <p:nvSpPr>
          <p:cNvPr id="4" name="Tekstvak 3">
            <a:extLst>
              <a:ext uri="{FF2B5EF4-FFF2-40B4-BE49-F238E27FC236}">
                <a16:creationId xmlns:a16="http://schemas.microsoft.com/office/drawing/2014/main" id="{782D84DC-2613-4549-AA94-B8C84F757C36}"/>
              </a:ext>
            </a:extLst>
          </p:cNvPr>
          <p:cNvSpPr txBox="1"/>
          <p:nvPr/>
        </p:nvSpPr>
        <p:spPr>
          <a:xfrm>
            <a:off x="2073753" y="85685"/>
            <a:ext cx="304575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sz="4000" b="1" dirty="0"/>
              <a:t>1000 </a:t>
            </a:r>
            <a:r>
              <a:rPr lang="en-US" sz="2000" b="1" dirty="0"/>
              <a:t>binaries</a:t>
            </a:r>
          </a:p>
        </p:txBody>
      </p:sp>
      <p:sp>
        <p:nvSpPr>
          <p:cNvPr id="9" name="Tekstvak 8">
            <a:extLst>
              <a:ext uri="{FF2B5EF4-FFF2-40B4-BE49-F238E27FC236}">
                <a16:creationId xmlns:a16="http://schemas.microsoft.com/office/drawing/2014/main" id="{4AD0BE63-4DC1-43BA-8A03-13CCCB077AB3}"/>
              </a:ext>
            </a:extLst>
          </p:cNvPr>
          <p:cNvSpPr txBox="1"/>
          <p:nvPr/>
        </p:nvSpPr>
        <p:spPr>
          <a:xfrm>
            <a:off x="6799111" y="3881616"/>
            <a:ext cx="32320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only</a:t>
            </a:r>
            <a:r>
              <a:rPr lang="nl-NL" sz="2000" b="1" dirty="0"/>
              <a:t> </a:t>
            </a:r>
            <a:r>
              <a:rPr lang="nl-NL" sz="4000" b="1" dirty="0"/>
              <a:t>~1</a:t>
            </a:r>
          </a:p>
          <a:p>
            <a:r>
              <a:rPr lang="nl-NL" sz="2000" b="1" dirty="0"/>
              <a:t>BH-NS </a:t>
            </a:r>
            <a:r>
              <a:rPr lang="nl-NL" sz="2000" b="1" dirty="0" err="1"/>
              <a:t>merger</a:t>
            </a:r>
            <a:r>
              <a:rPr lang="nl-NL" sz="2000" b="1" dirty="0"/>
              <a:t>!</a:t>
            </a:r>
            <a:endParaRPr lang="en-GB" sz="2000" b="1" dirty="0"/>
          </a:p>
        </p:txBody>
      </p:sp>
      <p:sp>
        <p:nvSpPr>
          <p:cNvPr id="10" name="Tekstvak 9">
            <a:extLst>
              <a:ext uri="{FF2B5EF4-FFF2-40B4-BE49-F238E27FC236}">
                <a16:creationId xmlns:a16="http://schemas.microsoft.com/office/drawing/2014/main" id="{AF23ECDB-5AE5-40D1-A807-FE46AFC0463C}"/>
              </a:ext>
            </a:extLst>
          </p:cNvPr>
          <p:cNvSpPr txBox="1"/>
          <p:nvPr/>
        </p:nvSpPr>
        <p:spPr>
          <a:xfrm>
            <a:off x="6799111" y="4897279"/>
            <a:ext cx="23435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nl-NL" sz="1000" dirty="0">
                <a:solidFill>
                  <a:schemeClr val="tx1"/>
                </a:solidFill>
              </a:rPr>
              <a:t>Floor Broekgaarden          11</a:t>
            </a:r>
            <a:endParaRPr lang="en-GB" sz="1000" dirty="0">
              <a:solidFill>
                <a:schemeClr val="tx1"/>
              </a:solidFill>
            </a:endParaRPr>
          </a:p>
        </p:txBody>
      </p:sp>
      <p:pic>
        <p:nvPicPr>
          <p:cNvPr id="3" name="Afbeelding 2">
            <a:extLst>
              <a:ext uri="{FF2B5EF4-FFF2-40B4-BE49-F238E27FC236}">
                <a16:creationId xmlns:a16="http://schemas.microsoft.com/office/drawing/2014/main" id="{3E534EA4-EA70-43AD-B564-92AAFA1777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3753" y="679417"/>
            <a:ext cx="6618955" cy="3459908"/>
          </a:xfrm>
          <a:prstGeom prst="rect">
            <a:avLst/>
          </a:prstGeom>
        </p:spPr>
      </p:pic>
      <p:sp>
        <p:nvSpPr>
          <p:cNvPr id="11" name="Rechthoek 10">
            <a:extLst>
              <a:ext uri="{FF2B5EF4-FFF2-40B4-BE49-F238E27FC236}">
                <a16:creationId xmlns:a16="http://schemas.microsoft.com/office/drawing/2014/main" id="{77B6AAF4-2085-4031-AEEE-1BA33207D66D}"/>
              </a:ext>
            </a:extLst>
          </p:cNvPr>
          <p:cNvSpPr/>
          <p:nvPr/>
        </p:nvSpPr>
        <p:spPr>
          <a:xfrm>
            <a:off x="54028" y="0"/>
            <a:ext cx="5693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nl-NL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3</a:t>
            </a:r>
          </a:p>
        </p:txBody>
      </p:sp>
      <p:sp>
        <p:nvSpPr>
          <p:cNvPr id="12" name="Rechthoek 11">
            <a:extLst>
              <a:ext uri="{FF2B5EF4-FFF2-40B4-BE49-F238E27FC236}">
                <a16:creationId xmlns:a16="http://schemas.microsoft.com/office/drawing/2014/main" id="{7A64BE63-4EB2-4739-A58F-C08D3428DB59}"/>
              </a:ext>
            </a:extLst>
          </p:cNvPr>
          <p:cNvSpPr/>
          <p:nvPr/>
        </p:nvSpPr>
        <p:spPr>
          <a:xfrm>
            <a:off x="2073753" y="4811594"/>
            <a:ext cx="1111202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sz="800" b="1" dirty="0">
                <a:solidFill>
                  <a:srgbClr val="222222"/>
                </a:solidFill>
                <a:latin typeface="Arial" panose="020B0604020202020204" pitchFamily="34" charset="0"/>
              </a:rPr>
              <a:t>E.g. Belczynski+02</a:t>
            </a:r>
            <a:endParaRPr lang="en-GB" sz="800" b="1" dirty="0"/>
          </a:p>
        </p:txBody>
      </p:sp>
    </p:spTree>
    <p:extLst>
      <p:ext uri="{BB962C8B-B14F-4D97-AF65-F5344CB8AC3E}">
        <p14:creationId xmlns:p14="http://schemas.microsoft.com/office/powerpoint/2010/main" val="24455989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hthoek 22">
            <a:extLst>
              <a:ext uri="{FF2B5EF4-FFF2-40B4-BE49-F238E27FC236}">
                <a16:creationId xmlns:a16="http://schemas.microsoft.com/office/drawing/2014/main" id="{6EB52F5E-720E-4F99-99EC-7A7D334F9266}"/>
              </a:ext>
            </a:extLst>
          </p:cNvPr>
          <p:cNvSpPr/>
          <p:nvPr/>
        </p:nvSpPr>
        <p:spPr>
          <a:xfrm>
            <a:off x="1912840" y="4150719"/>
            <a:ext cx="7261122" cy="469827"/>
          </a:xfrm>
          <a:prstGeom prst="rect">
            <a:avLst/>
          </a:prstGeom>
          <a:solidFill>
            <a:srgbClr val="95BAA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Afbeelding 3">
            <a:extLst>
              <a:ext uri="{FF2B5EF4-FFF2-40B4-BE49-F238E27FC236}">
                <a16:creationId xmlns:a16="http://schemas.microsoft.com/office/drawing/2014/main" id="{76931988-F8CC-4D4E-8F0D-C4F9E5F499C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354"/>
          <a:stretch/>
        </p:blipFill>
        <p:spPr>
          <a:xfrm>
            <a:off x="2281492" y="853399"/>
            <a:ext cx="3041391" cy="3314702"/>
          </a:xfrm>
          <a:prstGeom prst="rect">
            <a:avLst/>
          </a:prstGeom>
        </p:spPr>
      </p:pic>
      <p:sp>
        <p:nvSpPr>
          <p:cNvPr id="18" name="Shape 232">
            <a:extLst>
              <a:ext uri="{FF2B5EF4-FFF2-40B4-BE49-F238E27FC236}">
                <a16:creationId xmlns:a16="http://schemas.microsoft.com/office/drawing/2014/main" id="{DA8623F2-4E7B-4D56-948F-5A0BE8C2D94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8394" y="422499"/>
            <a:ext cx="2123969" cy="3815671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GB" sz="2400" dirty="0">
                <a:solidFill>
                  <a:srgbClr val="000000"/>
                </a:solidFill>
              </a:rPr>
            </a:br>
            <a:endParaRPr sz="2400" dirty="0">
              <a:solidFill>
                <a:srgbClr val="000000"/>
              </a:solidFill>
            </a:endParaRPr>
          </a:p>
        </p:txBody>
      </p:sp>
      <p:sp>
        <p:nvSpPr>
          <p:cNvPr id="13" name="Tekstvak 12">
            <a:extLst>
              <a:ext uri="{FF2B5EF4-FFF2-40B4-BE49-F238E27FC236}">
                <a16:creationId xmlns:a16="http://schemas.microsoft.com/office/drawing/2014/main" id="{CC4D53C8-D1B9-45D2-BEE8-0D198673C844}"/>
              </a:ext>
            </a:extLst>
          </p:cNvPr>
          <p:cNvSpPr txBox="1"/>
          <p:nvPr/>
        </p:nvSpPr>
        <p:spPr>
          <a:xfrm>
            <a:off x="6853320" y="4910248"/>
            <a:ext cx="23435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nl-NL" sz="1000" dirty="0">
                <a:solidFill>
                  <a:schemeClr val="tx1"/>
                </a:solidFill>
              </a:rPr>
              <a:t>Floor Broekgaarden          9</a:t>
            </a:r>
            <a:endParaRPr lang="en-GB" sz="1000" dirty="0">
              <a:solidFill>
                <a:schemeClr val="tx1"/>
              </a:solidFill>
            </a:endParaRPr>
          </a:p>
        </p:txBody>
      </p:sp>
      <p:pic>
        <p:nvPicPr>
          <p:cNvPr id="14" name="Afbeelding 13">
            <a:extLst>
              <a:ext uri="{FF2B5EF4-FFF2-40B4-BE49-F238E27FC236}">
                <a16:creationId xmlns:a16="http://schemas.microsoft.com/office/drawing/2014/main" id="{3834BA72-EF58-40A1-8A4D-9B60AA49D98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1978" t="-1" b="1"/>
          <a:stretch/>
        </p:blipFill>
        <p:spPr>
          <a:xfrm>
            <a:off x="5322882" y="886803"/>
            <a:ext cx="1925540" cy="3314702"/>
          </a:xfrm>
          <a:prstGeom prst="rect">
            <a:avLst/>
          </a:prstGeom>
        </p:spPr>
      </p:pic>
      <p:pic>
        <p:nvPicPr>
          <p:cNvPr id="16" name="Afbeelding 15">
            <a:extLst>
              <a:ext uri="{FF2B5EF4-FFF2-40B4-BE49-F238E27FC236}">
                <a16:creationId xmlns:a16="http://schemas.microsoft.com/office/drawing/2014/main" id="{D96599E3-2316-49EC-8327-71B1C1B0859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1978" t="-1" b="1"/>
          <a:stretch/>
        </p:blipFill>
        <p:spPr>
          <a:xfrm>
            <a:off x="7248422" y="886803"/>
            <a:ext cx="1925540" cy="3314702"/>
          </a:xfrm>
          <a:prstGeom prst="rect">
            <a:avLst/>
          </a:prstGeom>
        </p:spPr>
      </p:pic>
      <p:sp>
        <p:nvSpPr>
          <p:cNvPr id="22" name="Rechthoek 21">
            <a:extLst>
              <a:ext uri="{FF2B5EF4-FFF2-40B4-BE49-F238E27FC236}">
                <a16:creationId xmlns:a16="http://schemas.microsoft.com/office/drawing/2014/main" id="{530EB418-B8E6-4DC3-B7B7-85686C237310}"/>
              </a:ext>
            </a:extLst>
          </p:cNvPr>
          <p:cNvSpPr/>
          <p:nvPr/>
        </p:nvSpPr>
        <p:spPr>
          <a:xfrm>
            <a:off x="1912840" y="-29579"/>
            <a:ext cx="7247125" cy="934520"/>
          </a:xfrm>
          <a:prstGeom prst="rect">
            <a:avLst/>
          </a:prstGeom>
          <a:solidFill>
            <a:srgbClr val="95BAA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4" name="Picture 6" descr="éå®³ç© â ã¹ããã¯ãã¯ã¿">
            <a:extLst>
              <a:ext uri="{FF2B5EF4-FFF2-40B4-BE49-F238E27FC236}">
                <a16:creationId xmlns:a16="http://schemas.microsoft.com/office/drawing/2014/main" id="{E154ED6E-A2A5-4479-B798-1B7C789FC9D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55" t="52018" r="29506" b="34087"/>
          <a:stretch/>
        </p:blipFill>
        <p:spPr bwMode="auto">
          <a:xfrm>
            <a:off x="6646180" y="2591166"/>
            <a:ext cx="1517559" cy="469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Afbeelding 24">
            <a:extLst>
              <a:ext uri="{FF2B5EF4-FFF2-40B4-BE49-F238E27FC236}">
                <a16:creationId xmlns:a16="http://schemas.microsoft.com/office/drawing/2014/main" id="{C812418D-B1A2-42CA-B12A-3A9DE5F44A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7990" t="44530" r="7417" b="22812"/>
          <a:stretch/>
        </p:blipFill>
        <p:spPr>
          <a:xfrm>
            <a:off x="6853320" y="2342802"/>
            <a:ext cx="152401" cy="1082519"/>
          </a:xfrm>
          <a:prstGeom prst="rect">
            <a:avLst/>
          </a:prstGeom>
        </p:spPr>
      </p:pic>
      <p:pic>
        <p:nvPicPr>
          <p:cNvPr id="27" name="Picture 6" descr="éå®³ç© â ã¹ããã¯ãã¯ã¿">
            <a:extLst>
              <a:ext uri="{FF2B5EF4-FFF2-40B4-BE49-F238E27FC236}">
                <a16:creationId xmlns:a16="http://schemas.microsoft.com/office/drawing/2014/main" id="{FA577E82-06CC-497B-9849-B41D0E4FF24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55" t="52018" r="29506" b="34087"/>
          <a:stretch/>
        </p:blipFill>
        <p:spPr bwMode="auto">
          <a:xfrm>
            <a:off x="4711992" y="2591166"/>
            <a:ext cx="1517559" cy="469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Afbeelding 28">
            <a:extLst>
              <a:ext uri="{FF2B5EF4-FFF2-40B4-BE49-F238E27FC236}">
                <a16:creationId xmlns:a16="http://schemas.microsoft.com/office/drawing/2014/main" id="{29377F53-15AD-4FE0-963C-300E3A5F636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7990" t="44530" r="7417" b="22812"/>
          <a:stretch/>
        </p:blipFill>
        <p:spPr>
          <a:xfrm>
            <a:off x="4922479" y="2349097"/>
            <a:ext cx="152401" cy="1082519"/>
          </a:xfrm>
          <a:prstGeom prst="rect">
            <a:avLst/>
          </a:prstGeom>
        </p:spPr>
      </p:pic>
      <p:sp>
        <p:nvSpPr>
          <p:cNvPr id="5" name="Parallellogram 4">
            <a:extLst>
              <a:ext uri="{FF2B5EF4-FFF2-40B4-BE49-F238E27FC236}">
                <a16:creationId xmlns:a16="http://schemas.microsoft.com/office/drawing/2014/main" id="{C139C48A-DB6E-4F08-BC44-97CFDA895A1B}"/>
              </a:ext>
            </a:extLst>
          </p:cNvPr>
          <p:cNvSpPr/>
          <p:nvPr/>
        </p:nvSpPr>
        <p:spPr>
          <a:xfrm rot="1848435">
            <a:off x="6997074" y="3055887"/>
            <a:ext cx="483083" cy="129086"/>
          </a:xfrm>
          <a:prstGeom prst="parallelogram">
            <a:avLst/>
          </a:prstGeom>
          <a:solidFill>
            <a:srgbClr val="87A9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Parallellogram 29">
            <a:extLst>
              <a:ext uri="{FF2B5EF4-FFF2-40B4-BE49-F238E27FC236}">
                <a16:creationId xmlns:a16="http://schemas.microsoft.com/office/drawing/2014/main" id="{6622F827-8F66-4BE7-A1EB-5D057E1B0162}"/>
              </a:ext>
            </a:extLst>
          </p:cNvPr>
          <p:cNvSpPr/>
          <p:nvPr/>
        </p:nvSpPr>
        <p:spPr>
          <a:xfrm rot="1848435">
            <a:off x="5076498" y="3055888"/>
            <a:ext cx="483083" cy="129086"/>
          </a:xfrm>
          <a:prstGeom prst="parallelogram">
            <a:avLst/>
          </a:prstGeom>
          <a:solidFill>
            <a:srgbClr val="87A9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hthoek 19">
            <a:extLst>
              <a:ext uri="{FF2B5EF4-FFF2-40B4-BE49-F238E27FC236}">
                <a16:creationId xmlns:a16="http://schemas.microsoft.com/office/drawing/2014/main" id="{7CC6B911-B22B-4158-A037-8EDC9F9BEECD}"/>
              </a:ext>
            </a:extLst>
          </p:cNvPr>
          <p:cNvSpPr/>
          <p:nvPr/>
        </p:nvSpPr>
        <p:spPr>
          <a:xfrm>
            <a:off x="4650991" y="2989409"/>
            <a:ext cx="270166" cy="203587"/>
          </a:xfrm>
          <a:prstGeom prst="rect">
            <a:avLst/>
          </a:prstGeom>
          <a:solidFill>
            <a:srgbClr val="95BAA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hthoek 20">
            <a:extLst>
              <a:ext uri="{FF2B5EF4-FFF2-40B4-BE49-F238E27FC236}">
                <a16:creationId xmlns:a16="http://schemas.microsoft.com/office/drawing/2014/main" id="{F3A29F56-80C9-41C7-9ECD-DEAE5B0F4069}"/>
              </a:ext>
            </a:extLst>
          </p:cNvPr>
          <p:cNvSpPr/>
          <p:nvPr/>
        </p:nvSpPr>
        <p:spPr>
          <a:xfrm>
            <a:off x="6576531" y="2976402"/>
            <a:ext cx="270166" cy="203587"/>
          </a:xfrm>
          <a:prstGeom prst="rect">
            <a:avLst/>
          </a:prstGeom>
          <a:solidFill>
            <a:srgbClr val="95BAA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hthoek 25">
            <a:extLst>
              <a:ext uri="{FF2B5EF4-FFF2-40B4-BE49-F238E27FC236}">
                <a16:creationId xmlns:a16="http://schemas.microsoft.com/office/drawing/2014/main" id="{B08326D8-6D64-4E1F-AF8B-691A75A8ED7E}"/>
              </a:ext>
            </a:extLst>
          </p:cNvPr>
          <p:cNvSpPr/>
          <p:nvPr/>
        </p:nvSpPr>
        <p:spPr>
          <a:xfrm>
            <a:off x="8491444" y="2856820"/>
            <a:ext cx="270166" cy="203587"/>
          </a:xfrm>
          <a:prstGeom prst="rect">
            <a:avLst/>
          </a:prstGeom>
          <a:solidFill>
            <a:srgbClr val="95BAA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hthoek 27">
            <a:extLst>
              <a:ext uri="{FF2B5EF4-FFF2-40B4-BE49-F238E27FC236}">
                <a16:creationId xmlns:a16="http://schemas.microsoft.com/office/drawing/2014/main" id="{3B3A7AE9-C6B7-4FAD-91D5-05D326D5DB07}"/>
              </a:ext>
            </a:extLst>
          </p:cNvPr>
          <p:cNvSpPr/>
          <p:nvPr/>
        </p:nvSpPr>
        <p:spPr>
          <a:xfrm>
            <a:off x="2366659" y="-83256"/>
            <a:ext cx="5693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nl-NL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</a:t>
            </a:r>
          </a:p>
        </p:txBody>
      </p:sp>
      <p:sp>
        <p:nvSpPr>
          <p:cNvPr id="32" name="Rechthoek 31">
            <a:extLst>
              <a:ext uri="{FF2B5EF4-FFF2-40B4-BE49-F238E27FC236}">
                <a16:creationId xmlns:a16="http://schemas.microsoft.com/office/drawing/2014/main" id="{99259035-4FDD-41ED-A3F9-81A7484CAE72}"/>
              </a:ext>
            </a:extLst>
          </p:cNvPr>
          <p:cNvSpPr/>
          <p:nvPr/>
        </p:nvSpPr>
        <p:spPr>
          <a:xfrm>
            <a:off x="2752605" y="325710"/>
            <a:ext cx="149271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sz="1800" b="1" dirty="0">
                <a:solidFill>
                  <a:srgbClr val="222222"/>
                </a:solidFill>
                <a:latin typeface="Arial" panose="020B0604020202020204" pitchFamily="34" charset="0"/>
              </a:rPr>
              <a:t>Simulating</a:t>
            </a:r>
          </a:p>
          <a:p>
            <a:r>
              <a:rPr lang="da-DK" sz="1800" b="1" dirty="0">
                <a:solidFill>
                  <a:srgbClr val="222222"/>
                </a:solidFill>
                <a:latin typeface="Arial" panose="020B0604020202020204" pitchFamily="34" charset="0"/>
              </a:rPr>
              <a:t>populations</a:t>
            </a:r>
            <a:endParaRPr lang="en-GB" sz="1800" b="1" dirty="0"/>
          </a:p>
        </p:txBody>
      </p:sp>
      <p:sp>
        <p:nvSpPr>
          <p:cNvPr id="33" name="Rechthoek 32">
            <a:extLst>
              <a:ext uri="{FF2B5EF4-FFF2-40B4-BE49-F238E27FC236}">
                <a16:creationId xmlns:a16="http://schemas.microsoft.com/office/drawing/2014/main" id="{8C04CF78-171D-4B4A-BCD9-494E51544771}"/>
              </a:ext>
            </a:extLst>
          </p:cNvPr>
          <p:cNvSpPr/>
          <p:nvPr/>
        </p:nvSpPr>
        <p:spPr>
          <a:xfrm rot="16200000">
            <a:off x="380976" y="2416737"/>
            <a:ext cx="3432382" cy="368650"/>
          </a:xfrm>
          <a:prstGeom prst="rect">
            <a:avLst/>
          </a:prstGeom>
          <a:solidFill>
            <a:srgbClr val="95BAA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Rechthoek 33">
            <a:extLst>
              <a:ext uri="{FF2B5EF4-FFF2-40B4-BE49-F238E27FC236}">
                <a16:creationId xmlns:a16="http://schemas.microsoft.com/office/drawing/2014/main" id="{15C1C21F-B3D2-4BA1-B138-BA4260BF833A}"/>
              </a:ext>
            </a:extLst>
          </p:cNvPr>
          <p:cNvSpPr/>
          <p:nvPr/>
        </p:nvSpPr>
        <p:spPr>
          <a:xfrm>
            <a:off x="4573425" y="-83256"/>
            <a:ext cx="5693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nl-NL" sz="54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</a:t>
            </a:r>
            <a:endParaRPr lang="nl-NL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6" name="Rechthoek 35">
            <a:extLst>
              <a:ext uri="{FF2B5EF4-FFF2-40B4-BE49-F238E27FC236}">
                <a16:creationId xmlns:a16="http://schemas.microsoft.com/office/drawing/2014/main" id="{5D97C9B8-AAB6-4E8F-8669-4D9657943D46}"/>
              </a:ext>
            </a:extLst>
          </p:cNvPr>
          <p:cNvSpPr/>
          <p:nvPr/>
        </p:nvSpPr>
        <p:spPr>
          <a:xfrm>
            <a:off x="5085154" y="325710"/>
            <a:ext cx="104387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sz="1800" b="1" dirty="0">
                <a:solidFill>
                  <a:srgbClr val="222222"/>
                </a:solidFill>
                <a:latin typeface="Arial" panose="020B0604020202020204" pitchFamily="34" charset="0"/>
              </a:rPr>
              <a:t>Testing</a:t>
            </a:r>
            <a:br>
              <a:rPr lang="da-DK" sz="1800" b="1" dirty="0">
                <a:solidFill>
                  <a:srgbClr val="222222"/>
                </a:solidFill>
                <a:latin typeface="Arial" panose="020B0604020202020204" pitchFamily="34" charset="0"/>
              </a:rPr>
            </a:br>
            <a:r>
              <a:rPr lang="da-DK" sz="1800" b="1" dirty="0">
                <a:solidFill>
                  <a:srgbClr val="222222"/>
                </a:solidFill>
                <a:latin typeface="Arial" panose="020B0604020202020204" pitchFamily="34" charset="0"/>
              </a:rPr>
              <a:t>physics</a:t>
            </a:r>
            <a:endParaRPr lang="en-GB" sz="1800" b="1" dirty="0"/>
          </a:p>
        </p:txBody>
      </p:sp>
      <p:sp>
        <p:nvSpPr>
          <p:cNvPr id="37" name="Rechthoek 36">
            <a:extLst>
              <a:ext uri="{FF2B5EF4-FFF2-40B4-BE49-F238E27FC236}">
                <a16:creationId xmlns:a16="http://schemas.microsoft.com/office/drawing/2014/main" id="{8D7B0597-2E64-47B9-88BF-50DBBADB897D}"/>
              </a:ext>
            </a:extLst>
          </p:cNvPr>
          <p:cNvSpPr/>
          <p:nvPr/>
        </p:nvSpPr>
        <p:spPr>
          <a:xfrm>
            <a:off x="6661640" y="-83256"/>
            <a:ext cx="5693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nl-NL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3</a:t>
            </a:r>
          </a:p>
        </p:txBody>
      </p:sp>
      <p:sp>
        <p:nvSpPr>
          <p:cNvPr id="38" name="Rechthoek 37">
            <a:extLst>
              <a:ext uri="{FF2B5EF4-FFF2-40B4-BE49-F238E27FC236}">
                <a16:creationId xmlns:a16="http://schemas.microsoft.com/office/drawing/2014/main" id="{B2D32027-EB92-4F3F-B801-91830FC092DE}"/>
              </a:ext>
            </a:extLst>
          </p:cNvPr>
          <p:cNvSpPr/>
          <p:nvPr/>
        </p:nvSpPr>
        <p:spPr>
          <a:xfrm>
            <a:off x="7125919" y="292001"/>
            <a:ext cx="92865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da-DK" sz="1800" b="1" dirty="0">
                <a:solidFill>
                  <a:srgbClr val="222222"/>
                </a:solidFill>
                <a:latin typeface="Arial" panose="020B0604020202020204" pitchFamily="34" charset="0"/>
              </a:rPr>
              <a:t>Rare</a:t>
            </a:r>
            <a:br>
              <a:rPr lang="da-DK" sz="1800" b="1" dirty="0">
                <a:solidFill>
                  <a:srgbClr val="222222"/>
                </a:solidFill>
                <a:latin typeface="Arial" panose="020B0604020202020204" pitchFamily="34" charset="0"/>
              </a:rPr>
            </a:br>
            <a:r>
              <a:rPr lang="da-DK" sz="1800" b="1" dirty="0">
                <a:solidFill>
                  <a:srgbClr val="222222"/>
                </a:solidFill>
                <a:latin typeface="Arial" panose="020B0604020202020204" pitchFamily="34" charset="0"/>
              </a:rPr>
              <a:t>events</a:t>
            </a:r>
            <a:endParaRPr lang="en-GB" sz="1800" b="1" dirty="0"/>
          </a:p>
        </p:txBody>
      </p:sp>
      <p:sp>
        <p:nvSpPr>
          <p:cNvPr id="39" name="Rechthoek 38">
            <a:extLst>
              <a:ext uri="{FF2B5EF4-FFF2-40B4-BE49-F238E27FC236}">
                <a16:creationId xmlns:a16="http://schemas.microsoft.com/office/drawing/2014/main" id="{AC4370BF-6467-4E30-99E9-9F22F276F0D9}"/>
              </a:ext>
            </a:extLst>
          </p:cNvPr>
          <p:cNvSpPr/>
          <p:nvPr/>
        </p:nvSpPr>
        <p:spPr>
          <a:xfrm>
            <a:off x="1912840" y="4586741"/>
            <a:ext cx="7247123" cy="567811"/>
          </a:xfrm>
          <a:prstGeom prst="rect">
            <a:avLst/>
          </a:prstGeom>
          <a:solidFill>
            <a:srgbClr val="95BAA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kstvak 16">
            <a:extLst>
              <a:ext uri="{FF2B5EF4-FFF2-40B4-BE49-F238E27FC236}">
                <a16:creationId xmlns:a16="http://schemas.microsoft.com/office/drawing/2014/main" id="{E2DE6F5F-E5AA-4F72-BE7A-5D14E5472C2A}"/>
              </a:ext>
            </a:extLst>
          </p:cNvPr>
          <p:cNvSpPr txBox="1"/>
          <p:nvPr/>
        </p:nvSpPr>
        <p:spPr>
          <a:xfrm>
            <a:off x="1" y="0"/>
            <a:ext cx="1912839" cy="5143500"/>
          </a:xfrm>
          <a:prstGeom prst="rect">
            <a:avLst/>
          </a:prstGeom>
          <a:solidFill>
            <a:srgbClr val="FF004E">
              <a:alpha val="90000"/>
            </a:srgbClr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2" name="Shape 232">
            <a:extLst>
              <a:ext uri="{FF2B5EF4-FFF2-40B4-BE49-F238E27FC236}">
                <a16:creationId xmlns:a16="http://schemas.microsoft.com/office/drawing/2014/main" id="{18981A48-942C-4638-BF4D-F871047D1FD8}"/>
              </a:ext>
            </a:extLst>
          </p:cNvPr>
          <p:cNvSpPr txBox="1">
            <a:spLocks/>
          </p:cNvSpPr>
          <p:nvPr/>
        </p:nvSpPr>
        <p:spPr>
          <a:xfrm>
            <a:off x="17261" y="1365369"/>
            <a:ext cx="1957741" cy="10092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9pPr>
          </a:lstStyle>
          <a:p>
            <a:r>
              <a:rPr lang="nl-NL" sz="2200" dirty="0" err="1">
                <a:solidFill>
                  <a:schemeClr val="bg1"/>
                </a:solidFill>
              </a:rPr>
              <a:t>computational</a:t>
            </a:r>
            <a:endParaRPr lang="en-GB" sz="2200" dirty="0">
              <a:solidFill>
                <a:schemeClr val="bg1"/>
              </a:solidFill>
            </a:endParaRPr>
          </a:p>
          <a:p>
            <a:r>
              <a:rPr lang="en-GB" sz="2200" dirty="0">
                <a:solidFill>
                  <a:schemeClr val="bg1"/>
                </a:solidFill>
              </a:rPr>
              <a:t>challenges</a:t>
            </a:r>
            <a:br>
              <a:rPr lang="en-GB" sz="2400" dirty="0"/>
            </a:br>
            <a:endParaRPr lang="en-GB" sz="2400" dirty="0"/>
          </a:p>
        </p:txBody>
      </p:sp>
      <p:sp>
        <p:nvSpPr>
          <p:cNvPr id="35" name="Rechthoek 34">
            <a:extLst>
              <a:ext uri="{FF2B5EF4-FFF2-40B4-BE49-F238E27FC236}">
                <a16:creationId xmlns:a16="http://schemas.microsoft.com/office/drawing/2014/main" id="{F09910DF-D4A7-4F1E-A837-6A8C47600138}"/>
              </a:ext>
            </a:extLst>
          </p:cNvPr>
          <p:cNvSpPr/>
          <p:nvPr/>
        </p:nvSpPr>
        <p:spPr>
          <a:xfrm>
            <a:off x="-4624" y="486093"/>
            <a:ext cx="683200" cy="116955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nl-NL" sz="70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3</a:t>
            </a:r>
          </a:p>
        </p:txBody>
      </p:sp>
      <p:pic>
        <p:nvPicPr>
          <p:cNvPr id="43" name="Afbeelding 2">
            <a:extLst>
              <a:ext uri="{FF2B5EF4-FFF2-40B4-BE49-F238E27FC236}">
                <a16:creationId xmlns:a16="http://schemas.microsoft.com/office/drawing/2014/main" id="{5DEE94AD-87E4-4D73-BA24-1AAF05B7E49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895" t="11074" r="86712" b="68887"/>
          <a:stretch/>
        </p:blipFill>
        <p:spPr>
          <a:xfrm>
            <a:off x="2023797" y="3926442"/>
            <a:ext cx="880534" cy="290363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42" name="Rechthoek 31">
                <a:extLst>
                  <a:ext uri="{FF2B5EF4-FFF2-40B4-BE49-F238E27FC236}">
                    <a16:creationId xmlns:a16="http://schemas.microsoft.com/office/drawing/2014/main" id="{99259035-4FDD-41ED-A3F9-81A7484CAE72}"/>
                  </a:ext>
                </a:extLst>
              </p:cNvPr>
              <p:cNvSpPr/>
              <p:nvPr/>
            </p:nvSpPr>
            <p:spPr>
              <a:xfrm>
                <a:off x="3394897" y="4235421"/>
                <a:ext cx="800155" cy="37555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800" b="1" i="1" smtClean="0"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  <m:sSup>
                        <m:sSupPr>
                          <m:ctrlPr>
                            <a:rPr lang="en-GB" sz="1800" b="1" i="1" smtClean="0">
                              <a:latin typeface="Cambria Math" panose="02040503050406030204" pitchFamily="18" charset="0"/>
                              <a:ea typeface="Cambria Math" charset="0"/>
                              <a:cs typeface="Cambria Math" charset="0"/>
                            </a:rPr>
                          </m:ctrlPr>
                        </m:sSupPr>
                        <m:e>
                          <m:r>
                            <a:rPr lang="en-AU" sz="1800" b="1" i="1" smtClean="0">
                              <a:latin typeface="Cambria Math" charset="0"/>
                              <a:ea typeface="Cambria Math" charset="0"/>
                              <a:cs typeface="Cambria Math" charset="0"/>
                            </a:rPr>
                            <m:t>𝟏𝟎</m:t>
                          </m:r>
                        </m:e>
                        <m:sup>
                          <m:r>
                            <a:rPr lang="en-AU" sz="1800" b="1" i="1" smtClean="0">
                              <a:latin typeface="Cambria Math" charset="0"/>
                              <a:ea typeface="Cambria Math" charset="0"/>
                              <a:cs typeface="Cambria Math" charset="0"/>
                            </a:rPr>
                            <m:t>𝟔</m:t>
                          </m:r>
                        </m:sup>
                      </m:sSup>
                    </m:oMath>
                  </m:oMathPara>
                </a14:m>
                <a:endParaRPr lang="en-GB" sz="1800" b="1" dirty="0"/>
              </a:p>
            </p:txBody>
          </p:sp>
        </mc:Choice>
        <mc:Fallback xmlns="">
          <p:sp>
            <p:nvSpPr>
              <p:cNvPr id="42" name="Rechthoek 31">
                <a:extLst>
                  <a:ext uri="{FF2B5EF4-FFF2-40B4-BE49-F238E27FC236}">
                    <a16:creationId xmlns:a16="http://schemas.microsoft.com/office/drawing/2014/main" xmlns="" id="{99259035-4FDD-41ED-A3F9-81A7484CAE72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94897" y="4235421"/>
                <a:ext cx="800155" cy="375552"/>
              </a:xfrm>
              <a:prstGeom prst="rect">
                <a:avLst/>
              </a:prstGeom>
              <a:blipFill rotWithShape="0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Rechthoek 31">
                <a:extLst>
                  <a:ext uri="{FF2B5EF4-FFF2-40B4-BE49-F238E27FC236}">
                    <a16:creationId xmlns:a16="http://schemas.microsoft.com/office/drawing/2014/main" id="{99259035-4FDD-41ED-A3F9-81A7484CAE72}"/>
                  </a:ext>
                </a:extLst>
              </p:cNvPr>
              <p:cNvSpPr/>
              <p:nvPr/>
            </p:nvSpPr>
            <p:spPr>
              <a:xfrm>
                <a:off x="5274623" y="4232311"/>
                <a:ext cx="1402884" cy="37555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800" b="1" i="1" smtClean="0"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  <m:sSup>
                        <m:sSupPr>
                          <m:ctrlPr>
                            <a:rPr lang="en-GB" sz="1800" b="1" i="1" smtClean="0">
                              <a:latin typeface="Cambria Math" panose="02040503050406030204" pitchFamily="18" charset="0"/>
                              <a:ea typeface="Cambria Math" charset="0"/>
                              <a:cs typeface="Cambria Math" charset="0"/>
                            </a:rPr>
                          </m:ctrlPr>
                        </m:sSupPr>
                        <m:e>
                          <m:r>
                            <a:rPr lang="en-AU" sz="1800" b="1" i="1" smtClean="0">
                              <a:latin typeface="Cambria Math" charset="0"/>
                              <a:ea typeface="Cambria Math" charset="0"/>
                              <a:cs typeface="Cambria Math" charset="0"/>
                            </a:rPr>
                            <m:t>𝟏𝟎</m:t>
                          </m:r>
                          <m:r>
                            <a:rPr lang="en-AU" sz="1800" b="1" i="1" smtClean="0">
                              <a:latin typeface="Cambria Math" charset="0"/>
                              <a:ea typeface="Cambria Math" charset="0"/>
                              <a:cs typeface="Cambria Math" charset="0"/>
                            </a:rPr>
                            <m:t> −</m:t>
                          </m:r>
                          <m:r>
                            <a:rPr lang="en-AU" sz="1800" b="1" i="1" smtClean="0">
                              <a:latin typeface="Cambria Math" charset="0"/>
                              <a:ea typeface="Cambria Math" charset="0"/>
                              <a:cs typeface="Cambria Math" charset="0"/>
                            </a:rPr>
                            <m:t>𝟏𝟎</m:t>
                          </m:r>
                        </m:e>
                        <m:sup>
                          <m:r>
                            <a:rPr lang="en-AU" sz="1800" b="1" i="1" smtClean="0">
                              <a:latin typeface="Cambria Math" charset="0"/>
                              <a:ea typeface="Cambria Math" charset="0"/>
                              <a:cs typeface="Cambria Math" charset="0"/>
                            </a:rPr>
                            <m:t>𝟑</m:t>
                          </m:r>
                        </m:sup>
                      </m:sSup>
                    </m:oMath>
                  </m:oMathPara>
                </a14:m>
                <a:endParaRPr lang="en-GB" sz="1800" b="1" dirty="0"/>
              </a:p>
            </p:txBody>
          </p:sp>
        </mc:Choice>
        <mc:Fallback xmlns="">
          <p:sp>
            <p:nvSpPr>
              <p:cNvPr id="48" name="Rechthoek 31">
                <a:extLst>
                  <a:ext uri="{FF2B5EF4-FFF2-40B4-BE49-F238E27FC236}">
                    <a16:creationId xmlns:a16="http://schemas.microsoft.com/office/drawing/2014/main" xmlns="" id="{99259035-4FDD-41ED-A3F9-81A7484CAE72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74623" y="4232311"/>
                <a:ext cx="1402884" cy="375552"/>
              </a:xfrm>
              <a:prstGeom prst="rect">
                <a:avLst/>
              </a:prstGeom>
              <a:blipFill rotWithShape="0">
                <a:blip r:embed="rId7"/>
                <a:stretch>
                  <a:fillRect t="-88710" b="-120968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9" name="Rechthoek 31">
                <a:extLst>
                  <a:ext uri="{FF2B5EF4-FFF2-40B4-BE49-F238E27FC236}">
                    <a16:creationId xmlns:a16="http://schemas.microsoft.com/office/drawing/2014/main" id="{99259035-4FDD-41ED-A3F9-81A7484CAE72}"/>
                  </a:ext>
                </a:extLst>
              </p:cNvPr>
              <p:cNvSpPr/>
              <p:nvPr/>
            </p:nvSpPr>
            <p:spPr>
              <a:xfrm>
                <a:off x="556153" y="4235421"/>
                <a:ext cx="2475358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da-DK" sz="1800" b="1" dirty="0">
                    <a:solidFill>
                      <a:srgbClr val="222222"/>
                    </a:solidFill>
                    <a:latin typeface="Arial" panose="020B0604020202020204" pitchFamily="34" charset="0"/>
                  </a:rPr>
                  <a:t>Cost:              </a:t>
                </a:r>
                <a14:m>
                  <m:oMath xmlns:m="http://schemas.openxmlformats.org/officeDocument/2006/math">
                    <m:r>
                      <a:rPr lang="en-US" sz="1800" b="1" i="1" smtClean="0">
                        <a:solidFill>
                          <a:srgbClr val="222222"/>
                        </a:solidFill>
                        <a:latin typeface="Cambria Math" charset="0"/>
                        <a:ea typeface="Cambria Math" charset="0"/>
                        <a:cs typeface="Cambria Math" charset="0"/>
                      </a:rPr>
                      <m:t>~</m:t>
                    </m:r>
                    <m:r>
                      <a:rPr lang="en-AU" sz="1800" b="1" i="1" smtClean="0">
                        <a:solidFill>
                          <a:srgbClr val="222222"/>
                        </a:solidFill>
                        <a:latin typeface="Cambria Math" charset="0"/>
                        <a:ea typeface="Cambria Math" charset="0"/>
                        <a:cs typeface="Cambria Math" charset="0"/>
                      </a:rPr>
                      <m:t>𝟏</m:t>
                    </m:r>
                    <m:r>
                      <a:rPr lang="en-AU" sz="1800" b="1" i="1" smtClean="0">
                        <a:solidFill>
                          <a:srgbClr val="222222"/>
                        </a:solidFill>
                        <a:latin typeface="Cambria Math" charset="0"/>
                        <a:ea typeface="Cambria Math" charset="0"/>
                        <a:cs typeface="Cambria Math" charset="0"/>
                      </a:rPr>
                      <m:t> </m:t>
                    </m:r>
                  </m:oMath>
                </a14:m>
                <a:r>
                  <a:rPr lang="en-GB" sz="1800" b="1" dirty="0"/>
                  <a:t>sec</a:t>
                </a:r>
              </a:p>
            </p:txBody>
          </p:sp>
        </mc:Choice>
        <mc:Fallback xmlns="">
          <p:sp>
            <p:nvSpPr>
              <p:cNvPr id="49" name="Rechthoek 31">
                <a:extLst>
                  <a:ext uri="{FF2B5EF4-FFF2-40B4-BE49-F238E27FC236}">
                    <a16:creationId xmlns:a16="http://schemas.microsoft.com/office/drawing/2014/main" xmlns="" id="{99259035-4FDD-41ED-A3F9-81A7484CAE72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6153" y="4235421"/>
                <a:ext cx="2475358" cy="369332"/>
              </a:xfrm>
              <a:prstGeom prst="rect">
                <a:avLst/>
              </a:prstGeom>
              <a:blipFill rotWithShape="0">
                <a:blip r:embed="rId8"/>
                <a:stretch>
                  <a:fillRect l="-1970" t="-96667" b="-125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0" name="Rechthoek 31">
                <a:extLst>
                  <a:ext uri="{FF2B5EF4-FFF2-40B4-BE49-F238E27FC236}">
                    <a16:creationId xmlns:a16="http://schemas.microsoft.com/office/drawing/2014/main" id="{99259035-4FDD-41ED-A3F9-81A7484CAE72}"/>
                  </a:ext>
                </a:extLst>
              </p:cNvPr>
              <p:cNvSpPr/>
              <p:nvPr/>
            </p:nvSpPr>
            <p:spPr>
              <a:xfrm>
                <a:off x="7462297" y="4241218"/>
                <a:ext cx="1402884" cy="37555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800" b="1" i="1" smtClean="0"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  <m:sSup>
                        <m:sSupPr>
                          <m:ctrlPr>
                            <a:rPr lang="en-GB" sz="1800" b="1" i="1" smtClean="0">
                              <a:latin typeface="Cambria Math" panose="02040503050406030204" pitchFamily="18" charset="0"/>
                              <a:ea typeface="Cambria Math" charset="0"/>
                              <a:cs typeface="Cambria Math" charset="0"/>
                            </a:rPr>
                          </m:ctrlPr>
                        </m:sSupPr>
                        <m:e>
                          <m:r>
                            <a:rPr lang="en-AU" sz="1800" b="1" i="1" smtClean="0">
                              <a:latin typeface="Cambria Math" charset="0"/>
                              <a:ea typeface="Cambria Math" charset="0"/>
                              <a:cs typeface="Cambria Math" charset="0"/>
                            </a:rPr>
                            <m:t>𝟏𝟎</m:t>
                          </m:r>
                          <m:r>
                            <a:rPr lang="en-AU" sz="1800" b="1" i="1" smtClean="0">
                              <a:latin typeface="Cambria Math" charset="0"/>
                              <a:ea typeface="Cambria Math" charset="0"/>
                              <a:cs typeface="Cambria Math" charset="0"/>
                            </a:rPr>
                            <m:t> −</m:t>
                          </m:r>
                          <m:r>
                            <a:rPr lang="en-AU" sz="1800" b="1" i="1" smtClean="0">
                              <a:latin typeface="Cambria Math" charset="0"/>
                              <a:ea typeface="Cambria Math" charset="0"/>
                              <a:cs typeface="Cambria Math" charset="0"/>
                            </a:rPr>
                            <m:t>𝟏𝟎</m:t>
                          </m:r>
                        </m:e>
                        <m:sup>
                          <m:r>
                            <a:rPr lang="en-AU" sz="1800" b="1" i="1" smtClean="0">
                              <a:latin typeface="Cambria Math" charset="0"/>
                              <a:ea typeface="Cambria Math" charset="0"/>
                              <a:cs typeface="Cambria Math" charset="0"/>
                            </a:rPr>
                            <m:t>𝟑</m:t>
                          </m:r>
                        </m:sup>
                      </m:sSup>
                    </m:oMath>
                  </m:oMathPara>
                </a14:m>
                <a:endParaRPr lang="en-GB" sz="1800" b="1" dirty="0"/>
              </a:p>
            </p:txBody>
          </p:sp>
        </mc:Choice>
        <mc:Fallback xmlns="">
          <p:sp>
            <p:nvSpPr>
              <p:cNvPr id="50" name="Rechthoek 31">
                <a:extLst>
                  <a:ext uri="{FF2B5EF4-FFF2-40B4-BE49-F238E27FC236}">
                    <a16:creationId xmlns:a16="http://schemas.microsoft.com/office/drawing/2014/main" xmlns="" id="{99259035-4FDD-41ED-A3F9-81A7484CAE72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62297" y="4241218"/>
                <a:ext cx="1402884" cy="375552"/>
              </a:xfrm>
              <a:prstGeom prst="rect">
                <a:avLst/>
              </a:prstGeom>
              <a:blipFill rotWithShape="0">
                <a:blip r:embed="rId9"/>
                <a:stretch>
                  <a:fillRect t="-91803" b="-12459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Rechthoek 31">
                <a:extLst>
                  <a:ext uri="{FF2B5EF4-FFF2-40B4-BE49-F238E27FC236}">
                    <a16:creationId xmlns:a16="http://schemas.microsoft.com/office/drawing/2014/main" id="{99259035-4FDD-41ED-A3F9-81A7484CAE72}"/>
                  </a:ext>
                </a:extLst>
              </p:cNvPr>
              <p:cNvSpPr/>
              <p:nvPr/>
            </p:nvSpPr>
            <p:spPr>
              <a:xfrm>
                <a:off x="4046343" y="4595833"/>
                <a:ext cx="4855112" cy="437684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US" sz="2200" b="1" i="1" smtClean="0">
                        <a:latin typeface="Cambria Math" charset="0"/>
                        <a:ea typeface="Cambria Math" charset="0"/>
                        <a:cs typeface="Cambria Math" charset="0"/>
                      </a:rPr>
                      <m:t>~</m:t>
                    </m:r>
                    <m:sSup>
                      <m:sSupPr>
                        <m:ctrlPr>
                          <a:rPr lang="en-GB" sz="2200" b="1" i="1" smtClean="0">
                            <a:latin typeface="Cambria Math" panose="02040503050406030204" pitchFamily="18" charset="0"/>
                            <a:ea typeface="Cambria Math" charset="0"/>
                            <a:cs typeface="Cambria Math" charset="0"/>
                          </a:rPr>
                        </m:ctrlPr>
                      </m:sSupPr>
                      <m:e>
                        <m:r>
                          <a:rPr lang="en-AU" sz="2200" b="1" i="1" smtClean="0">
                            <a:latin typeface="Cambria Math" charset="0"/>
                            <a:ea typeface="Cambria Math" charset="0"/>
                            <a:cs typeface="Cambria Math" charset="0"/>
                          </a:rPr>
                          <m:t>𝟑</m:t>
                        </m:r>
                        <m:r>
                          <a:rPr lang="en-AU" sz="2200" b="1" i="1" smtClean="0">
                            <a:latin typeface="Cambria Math" charset="0"/>
                            <a:ea typeface="Cambria Math" charset="0"/>
                            <a:cs typeface="Cambria Math" charset="0"/>
                          </a:rPr>
                          <m:t> −</m:t>
                        </m:r>
                        <m:r>
                          <a:rPr lang="en-AU" sz="2200" b="1" i="1" smtClean="0">
                            <a:latin typeface="Cambria Math" charset="0"/>
                            <a:ea typeface="Cambria Math" charset="0"/>
                            <a:cs typeface="Cambria Math" charset="0"/>
                          </a:rPr>
                          <m:t>𝟑</m:t>
                        </m:r>
                        <m:r>
                          <a:rPr lang="en-AU" sz="2200" b="1" i="1" smtClean="0">
                            <a:latin typeface="Cambria Math" charset="0"/>
                            <a:ea typeface="Cambria Math" charset="0"/>
                            <a:cs typeface="Cambria Math" charset="0"/>
                          </a:rPr>
                          <m:t>×</m:t>
                        </m:r>
                        <m:r>
                          <a:rPr lang="en-AU" sz="2200" b="1" i="1" smtClean="0">
                            <a:latin typeface="Cambria Math" charset="0"/>
                            <a:ea typeface="Cambria Math" charset="0"/>
                            <a:cs typeface="Cambria Math" charset="0"/>
                          </a:rPr>
                          <m:t>𝟏𝟎</m:t>
                        </m:r>
                      </m:e>
                      <m:sup>
                        <m:r>
                          <a:rPr lang="en-AU" sz="2200" b="1" i="1" smtClean="0">
                            <a:latin typeface="Cambria Math" charset="0"/>
                            <a:ea typeface="Cambria Math" charset="0"/>
                            <a:cs typeface="Cambria Math" charset="0"/>
                          </a:rPr>
                          <m:t>𝟒</m:t>
                        </m:r>
                      </m:sup>
                    </m:sSup>
                    <m:r>
                      <a:rPr lang="en-AU" sz="2200" b="1" i="1" smtClean="0">
                        <a:latin typeface="Cambria Math" charset="0"/>
                        <a:ea typeface="Cambria Math" charset="0"/>
                        <a:cs typeface="Cambria Math" charset="0"/>
                      </a:rPr>
                      <m:t> </m:t>
                    </m:r>
                  </m:oMath>
                </a14:m>
                <a:r>
                  <a:rPr lang="en-GB" sz="2200" b="1" dirty="0"/>
                  <a:t> years computing time</a:t>
                </a:r>
              </a:p>
            </p:txBody>
          </p:sp>
        </mc:Choice>
        <mc:Fallback xmlns="">
          <p:sp>
            <p:nvSpPr>
              <p:cNvPr id="51" name="Rechthoek 31">
                <a:extLst>
                  <a:ext uri="{FF2B5EF4-FFF2-40B4-BE49-F238E27FC236}">
                    <a16:creationId xmlns:a16="http://schemas.microsoft.com/office/drawing/2014/main" xmlns="" id="{99259035-4FDD-41ED-A3F9-81A7484CAE72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46343" y="4595833"/>
                <a:ext cx="4855112" cy="437684"/>
              </a:xfrm>
              <a:prstGeom prst="rect">
                <a:avLst/>
              </a:prstGeom>
              <a:blipFill rotWithShape="0">
                <a:blip r:embed="rId10"/>
                <a:stretch>
                  <a:fillRect t="-95833" r="-879" b="-127778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2" name="Tekstvak 12">
            <a:extLst>
              <a:ext uri="{FF2B5EF4-FFF2-40B4-BE49-F238E27FC236}">
                <a16:creationId xmlns:a16="http://schemas.microsoft.com/office/drawing/2014/main" id="{CC4D53C8-D1B9-45D2-BEE8-0D198673C844}"/>
              </a:ext>
            </a:extLst>
          </p:cNvPr>
          <p:cNvSpPr txBox="1"/>
          <p:nvPr/>
        </p:nvSpPr>
        <p:spPr>
          <a:xfrm>
            <a:off x="6799111" y="4897279"/>
            <a:ext cx="23435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nl-NL" sz="1000" dirty="0">
                <a:solidFill>
                  <a:schemeClr val="tx1"/>
                </a:solidFill>
              </a:rPr>
              <a:t>Floor Broekgaarden          12</a:t>
            </a:r>
            <a:endParaRPr lang="en-GB" sz="1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788381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kstvak 16">
            <a:extLst>
              <a:ext uri="{FF2B5EF4-FFF2-40B4-BE49-F238E27FC236}">
                <a16:creationId xmlns:a16="http://schemas.microsoft.com/office/drawing/2014/main" id="{E2DE6F5F-E5AA-4F72-BE7A-5D14E5472C2A}"/>
              </a:ext>
            </a:extLst>
          </p:cNvPr>
          <p:cNvSpPr txBox="1"/>
          <p:nvPr/>
        </p:nvSpPr>
        <p:spPr>
          <a:xfrm>
            <a:off x="-1" y="0"/>
            <a:ext cx="9142703" cy="1431770"/>
          </a:xfrm>
          <a:prstGeom prst="rect">
            <a:avLst/>
          </a:prstGeom>
          <a:solidFill>
            <a:srgbClr val="FF004E">
              <a:alpha val="90000"/>
            </a:srgbClr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8" name="Shape 232">
            <a:extLst>
              <a:ext uri="{FF2B5EF4-FFF2-40B4-BE49-F238E27FC236}">
                <a16:creationId xmlns:a16="http://schemas.microsoft.com/office/drawing/2014/main" id="{DA8623F2-4E7B-4D56-948F-5A0BE8C2D94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8394" y="422499"/>
            <a:ext cx="2123969" cy="3815671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GB" sz="2400" dirty="0">
                <a:solidFill>
                  <a:srgbClr val="000000"/>
                </a:solidFill>
              </a:rPr>
            </a:br>
            <a:endParaRPr sz="2400" dirty="0">
              <a:solidFill>
                <a:srgbClr val="000000"/>
              </a:solidFill>
            </a:endParaRPr>
          </a:p>
        </p:txBody>
      </p:sp>
      <p:sp>
        <p:nvSpPr>
          <p:cNvPr id="13" name="Tekstvak 12">
            <a:extLst>
              <a:ext uri="{FF2B5EF4-FFF2-40B4-BE49-F238E27FC236}">
                <a16:creationId xmlns:a16="http://schemas.microsoft.com/office/drawing/2014/main" id="{CC4D53C8-D1B9-45D2-BEE8-0D198673C844}"/>
              </a:ext>
            </a:extLst>
          </p:cNvPr>
          <p:cNvSpPr txBox="1"/>
          <p:nvPr/>
        </p:nvSpPr>
        <p:spPr>
          <a:xfrm>
            <a:off x="6799111" y="4897279"/>
            <a:ext cx="23435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nl-NL" sz="1000" dirty="0">
                <a:solidFill>
                  <a:schemeClr val="tx1"/>
                </a:solidFill>
              </a:rPr>
              <a:t>Floor Broekgaarden          13</a:t>
            </a:r>
            <a:endParaRPr lang="en-GB" sz="1000" dirty="0">
              <a:solidFill>
                <a:schemeClr val="tx1"/>
              </a:solidFill>
            </a:endParaRPr>
          </a:p>
        </p:txBody>
      </p:sp>
      <p:sp>
        <p:nvSpPr>
          <p:cNvPr id="22" name="Shape 232">
            <a:extLst>
              <a:ext uri="{FF2B5EF4-FFF2-40B4-BE49-F238E27FC236}">
                <a16:creationId xmlns:a16="http://schemas.microsoft.com/office/drawing/2014/main" id="{CC141956-0F1B-4A40-B363-628EB30D2F75}"/>
              </a:ext>
            </a:extLst>
          </p:cNvPr>
          <p:cNvSpPr txBox="1">
            <a:spLocks/>
          </p:cNvSpPr>
          <p:nvPr/>
        </p:nvSpPr>
        <p:spPr>
          <a:xfrm>
            <a:off x="664442" y="208706"/>
            <a:ext cx="6134669" cy="10304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9pPr>
          </a:lstStyle>
          <a:p>
            <a:br>
              <a:rPr lang="en-GB" sz="4000" dirty="0">
                <a:solidFill>
                  <a:schemeClr val="bg1"/>
                </a:solidFill>
              </a:rPr>
            </a:br>
            <a:endParaRPr lang="en-GB" sz="4000" dirty="0"/>
          </a:p>
        </p:txBody>
      </p:sp>
      <p:sp>
        <p:nvSpPr>
          <p:cNvPr id="23" name="Shape 232">
            <a:extLst>
              <a:ext uri="{FF2B5EF4-FFF2-40B4-BE49-F238E27FC236}">
                <a16:creationId xmlns:a16="http://schemas.microsoft.com/office/drawing/2014/main" id="{A95A40B4-D8EF-495A-8DCD-68149CB61A58}"/>
              </a:ext>
            </a:extLst>
          </p:cNvPr>
          <p:cNvSpPr txBox="1">
            <a:spLocks/>
          </p:cNvSpPr>
          <p:nvPr/>
        </p:nvSpPr>
        <p:spPr>
          <a:xfrm>
            <a:off x="352893" y="173256"/>
            <a:ext cx="8405688" cy="12574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9pPr>
          </a:lstStyle>
          <a:p>
            <a:pPr algn="ctr"/>
            <a:r>
              <a:rPr lang="en-GB" sz="2400" dirty="0">
                <a:solidFill>
                  <a:schemeClr val="bg1"/>
                </a:solidFill>
              </a:rPr>
              <a:t>Current binary population synthesis models </a:t>
            </a:r>
          </a:p>
          <a:p>
            <a:pPr algn="ctr"/>
            <a:r>
              <a:rPr lang="en-GB" sz="2400" dirty="0">
                <a:solidFill>
                  <a:schemeClr val="bg1"/>
                </a:solidFill>
              </a:rPr>
              <a:t>pay a high price</a:t>
            </a:r>
            <a:r>
              <a:rPr lang="mr-IN" sz="2400" dirty="0">
                <a:solidFill>
                  <a:schemeClr val="bg1"/>
                </a:solidFill>
              </a:rPr>
              <a:t>…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endParaRPr lang="en-GB" sz="2400" dirty="0"/>
          </a:p>
        </p:txBody>
      </p:sp>
      <p:sp>
        <p:nvSpPr>
          <p:cNvPr id="16" name="Rechthoek 80">
            <a:extLst>
              <a:ext uri="{FF2B5EF4-FFF2-40B4-BE49-F238E27FC236}">
                <a16:creationId xmlns:a16="http://schemas.microsoft.com/office/drawing/2014/main" id="{16A5D4BA-EE27-4C2D-9F53-9A8B6D3569B2}"/>
              </a:ext>
            </a:extLst>
          </p:cNvPr>
          <p:cNvSpPr/>
          <p:nvPr/>
        </p:nvSpPr>
        <p:spPr>
          <a:xfrm>
            <a:off x="296470" y="4335877"/>
            <a:ext cx="243440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da-DK" sz="1200" b="1" dirty="0">
                <a:solidFill>
                  <a:srgbClr val="222222"/>
                </a:solidFill>
                <a:latin typeface="Arial" panose="020B0604020202020204" pitchFamily="34" charset="0"/>
              </a:rPr>
              <a:t>Do not </a:t>
            </a:r>
            <a:r>
              <a:rPr lang="da-DK" sz="1200" b="1" dirty="0" err="1">
                <a:solidFill>
                  <a:srgbClr val="222222"/>
                </a:solidFill>
                <a:latin typeface="Arial" panose="020B0604020202020204" pitchFamily="34" charset="0"/>
              </a:rPr>
              <a:t>include</a:t>
            </a:r>
            <a:r>
              <a:rPr lang="da-DK" sz="1200" b="1" dirty="0">
                <a:solidFill>
                  <a:srgbClr val="222222"/>
                </a:solidFill>
                <a:latin typeface="Arial" panose="020B0604020202020204" pitchFamily="34" charset="0"/>
              </a:rPr>
              <a:t> </a:t>
            </a:r>
            <a:r>
              <a:rPr lang="da-DK" sz="1200" b="1" dirty="0" err="1">
                <a:solidFill>
                  <a:srgbClr val="222222"/>
                </a:solidFill>
                <a:latin typeface="Arial" panose="020B0604020202020204" pitchFamily="34" charset="0"/>
              </a:rPr>
              <a:t>detailed</a:t>
            </a:r>
            <a:r>
              <a:rPr lang="da-DK" sz="1200" b="1" dirty="0">
                <a:solidFill>
                  <a:srgbClr val="222222"/>
                </a:solidFill>
                <a:latin typeface="Arial" panose="020B0604020202020204" pitchFamily="34" charset="0"/>
              </a:rPr>
              <a:t> </a:t>
            </a:r>
            <a:r>
              <a:rPr lang="da-DK" sz="1200" b="1" dirty="0" err="1">
                <a:solidFill>
                  <a:srgbClr val="222222"/>
                </a:solidFill>
                <a:latin typeface="Arial" panose="020B0604020202020204" pitchFamily="34" charset="0"/>
              </a:rPr>
              <a:t>prescriptions</a:t>
            </a:r>
            <a:endParaRPr lang="en-GB" sz="1200" b="1" dirty="0"/>
          </a:p>
        </p:txBody>
      </p:sp>
      <p:pic>
        <p:nvPicPr>
          <p:cNvPr id="33" name="Picture 3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394" y="2061024"/>
            <a:ext cx="2760621" cy="2106392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10" name="Multiply 9"/>
          <p:cNvSpPr/>
          <p:nvPr/>
        </p:nvSpPr>
        <p:spPr>
          <a:xfrm>
            <a:off x="404509" y="1607923"/>
            <a:ext cx="2435977" cy="2844040"/>
          </a:xfrm>
          <a:prstGeom prst="mathMultiply">
            <a:avLst>
              <a:gd name="adj1" fmla="val 3000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hthoek 80">
            <a:extLst>
              <a:ext uri="{FF2B5EF4-FFF2-40B4-BE49-F238E27FC236}">
                <a16:creationId xmlns:a16="http://schemas.microsoft.com/office/drawing/2014/main" id="{16A5D4BA-EE27-4C2D-9F53-9A8B6D3569B2}"/>
              </a:ext>
            </a:extLst>
          </p:cNvPr>
          <p:cNvSpPr/>
          <p:nvPr/>
        </p:nvSpPr>
        <p:spPr>
          <a:xfrm>
            <a:off x="2068746" y="3962976"/>
            <a:ext cx="934533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da-DK" sz="1000" b="1" dirty="0">
                <a:solidFill>
                  <a:srgbClr val="222222"/>
                </a:solidFill>
                <a:latin typeface="Arial" panose="020B0604020202020204" pitchFamily="34" charset="0"/>
              </a:rPr>
              <a:t>Kruckow+18</a:t>
            </a:r>
            <a:endParaRPr lang="en-GB" sz="1000" b="1" dirty="0"/>
          </a:p>
        </p:txBody>
      </p:sp>
    </p:spTree>
    <p:extLst>
      <p:ext uri="{BB962C8B-B14F-4D97-AF65-F5344CB8AC3E}">
        <p14:creationId xmlns:p14="http://schemas.microsoft.com/office/powerpoint/2010/main" val="9468077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Picture 3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1054" y="2052556"/>
            <a:ext cx="3575609" cy="2129635"/>
          </a:xfrm>
          <a:prstGeom prst="rect">
            <a:avLst/>
          </a:prstGeom>
        </p:spPr>
      </p:pic>
      <p:sp>
        <p:nvSpPr>
          <p:cNvPr id="17" name="Tekstvak 16">
            <a:extLst>
              <a:ext uri="{FF2B5EF4-FFF2-40B4-BE49-F238E27FC236}">
                <a16:creationId xmlns:a16="http://schemas.microsoft.com/office/drawing/2014/main" id="{E2DE6F5F-E5AA-4F72-BE7A-5D14E5472C2A}"/>
              </a:ext>
            </a:extLst>
          </p:cNvPr>
          <p:cNvSpPr txBox="1"/>
          <p:nvPr/>
        </p:nvSpPr>
        <p:spPr>
          <a:xfrm>
            <a:off x="-1" y="0"/>
            <a:ext cx="9142703" cy="1431770"/>
          </a:xfrm>
          <a:prstGeom prst="rect">
            <a:avLst/>
          </a:prstGeom>
          <a:solidFill>
            <a:srgbClr val="FF004E">
              <a:alpha val="90000"/>
            </a:srgbClr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8" name="Shape 232">
            <a:extLst>
              <a:ext uri="{FF2B5EF4-FFF2-40B4-BE49-F238E27FC236}">
                <a16:creationId xmlns:a16="http://schemas.microsoft.com/office/drawing/2014/main" id="{DA8623F2-4E7B-4D56-948F-5A0BE8C2D94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8394" y="422499"/>
            <a:ext cx="2123969" cy="3815671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GB" sz="2400" dirty="0">
                <a:solidFill>
                  <a:srgbClr val="000000"/>
                </a:solidFill>
              </a:rPr>
            </a:br>
            <a:endParaRPr sz="2400" dirty="0">
              <a:solidFill>
                <a:srgbClr val="000000"/>
              </a:solidFill>
            </a:endParaRPr>
          </a:p>
        </p:txBody>
      </p:sp>
      <p:sp>
        <p:nvSpPr>
          <p:cNvPr id="13" name="Tekstvak 12">
            <a:extLst>
              <a:ext uri="{FF2B5EF4-FFF2-40B4-BE49-F238E27FC236}">
                <a16:creationId xmlns:a16="http://schemas.microsoft.com/office/drawing/2014/main" id="{CC4D53C8-D1B9-45D2-BEE8-0D198673C844}"/>
              </a:ext>
            </a:extLst>
          </p:cNvPr>
          <p:cNvSpPr txBox="1"/>
          <p:nvPr/>
        </p:nvSpPr>
        <p:spPr>
          <a:xfrm>
            <a:off x="6799111" y="4897279"/>
            <a:ext cx="23435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nl-NL" sz="1000" dirty="0">
                <a:solidFill>
                  <a:schemeClr val="tx1"/>
                </a:solidFill>
              </a:rPr>
              <a:t>Floor Broekgaarden          13</a:t>
            </a:r>
            <a:endParaRPr lang="en-GB" sz="1000" dirty="0">
              <a:solidFill>
                <a:schemeClr val="tx1"/>
              </a:solidFill>
            </a:endParaRPr>
          </a:p>
        </p:txBody>
      </p:sp>
      <p:sp>
        <p:nvSpPr>
          <p:cNvPr id="22" name="Shape 232">
            <a:extLst>
              <a:ext uri="{FF2B5EF4-FFF2-40B4-BE49-F238E27FC236}">
                <a16:creationId xmlns:a16="http://schemas.microsoft.com/office/drawing/2014/main" id="{CC141956-0F1B-4A40-B363-628EB30D2F75}"/>
              </a:ext>
            </a:extLst>
          </p:cNvPr>
          <p:cNvSpPr txBox="1">
            <a:spLocks/>
          </p:cNvSpPr>
          <p:nvPr/>
        </p:nvSpPr>
        <p:spPr>
          <a:xfrm>
            <a:off x="664442" y="208706"/>
            <a:ext cx="6134669" cy="10304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9pPr>
          </a:lstStyle>
          <a:p>
            <a:br>
              <a:rPr lang="en-GB" sz="4000" dirty="0">
                <a:solidFill>
                  <a:schemeClr val="bg1"/>
                </a:solidFill>
              </a:rPr>
            </a:br>
            <a:endParaRPr lang="en-GB" sz="4000" dirty="0"/>
          </a:p>
        </p:txBody>
      </p:sp>
      <p:sp>
        <p:nvSpPr>
          <p:cNvPr id="23" name="Shape 232">
            <a:extLst>
              <a:ext uri="{FF2B5EF4-FFF2-40B4-BE49-F238E27FC236}">
                <a16:creationId xmlns:a16="http://schemas.microsoft.com/office/drawing/2014/main" id="{A95A40B4-D8EF-495A-8DCD-68149CB61A58}"/>
              </a:ext>
            </a:extLst>
          </p:cNvPr>
          <p:cNvSpPr txBox="1">
            <a:spLocks/>
          </p:cNvSpPr>
          <p:nvPr/>
        </p:nvSpPr>
        <p:spPr>
          <a:xfrm>
            <a:off x="352893" y="173256"/>
            <a:ext cx="8405688" cy="12574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9pPr>
          </a:lstStyle>
          <a:p>
            <a:pPr algn="ctr"/>
            <a:r>
              <a:rPr lang="en-GB" sz="2400" dirty="0">
                <a:solidFill>
                  <a:schemeClr val="bg1"/>
                </a:solidFill>
              </a:rPr>
              <a:t>Current binary population synthesis models </a:t>
            </a:r>
          </a:p>
          <a:p>
            <a:pPr algn="ctr"/>
            <a:r>
              <a:rPr lang="en-GB" sz="2400" dirty="0">
                <a:solidFill>
                  <a:schemeClr val="bg1"/>
                </a:solidFill>
              </a:rPr>
              <a:t>pay a high price</a:t>
            </a:r>
            <a:r>
              <a:rPr lang="mr-IN" sz="2400" dirty="0">
                <a:solidFill>
                  <a:schemeClr val="bg1"/>
                </a:solidFill>
              </a:rPr>
              <a:t>…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endParaRPr lang="en-GB" sz="2400" dirty="0"/>
          </a:p>
        </p:txBody>
      </p:sp>
      <p:sp>
        <p:nvSpPr>
          <p:cNvPr id="3" name="AutoShape 4" descr="Afbeeldingsresultaat voor computer icon">
            <a:extLst>
              <a:ext uri="{FF2B5EF4-FFF2-40B4-BE49-F238E27FC236}">
                <a16:creationId xmlns:a16="http://schemas.microsoft.com/office/drawing/2014/main" id="{4571AAAA-53C9-475B-A6DE-012E1571C1E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49611" y="3233628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" name="AutoShape 6" descr="Afbeeldingsresultaat voor computer icon">
            <a:extLst>
              <a:ext uri="{FF2B5EF4-FFF2-40B4-BE49-F238E27FC236}">
                <a16:creationId xmlns:a16="http://schemas.microsoft.com/office/drawing/2014/main" id="{000DAB09-912C-4708-8B90-CFEB157E14F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602011" y="3386028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10" descr="Afbeeldingsresultaat voor working computer icon">
            <a:extLst>
              <a:ext uri="{FF2B5EF4-FFF2-40B4-BE49-F238E27FC236}">
                <a16:creationId xmlns:a16="http://schemas.microsoft.com/office/drawing/2014/main" id="{E6C1CD56-7605-400B-8BE9-8E02066A0423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754411" y="3538428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6" name="Rechthoek 80">
            <a:extLst>
              <a:ext uri="{FF2B5EF4-FFF2-40B4-BE49-F238E27FC236}">
                <a16:creationId xmlns:a16="http://schemas.microsoft.com/office/drawing/2014/main" id="{16A5D4BA-EE27-4C2D-9F53-9A8B6D3569B2}"/>
              </a:ext>
            </a:extLst>
          </p:cNvPr>
          <p:cNvSpPr/>
          <p:nvPr/>
        </p:nvSpPr>
        <p:spPr>
          <a:xfrm>
            <a:off x="296470" y="4335877"/>
            <a:ext cx="243440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da-DK" sz="1200" b="1" dirty="0">
                <a:solidFill>
                  <a:srgbClr val="222222"/>
                </a:solidFill>
                <a:latin typeface="Arial" panose="020B0604020202020204" pitchFamily="34" charset="0"/>
              </a:rPr>
              <a:t>Do not </a:t>
            </a:r>
            <a:r>
              <a:rPr lang="da-DK" sz="1200" b="1" dirty="0" err="1">
                <a:solidFill>
                  <a:srgbClr val="222222"/>
                </a:solidFill>
                <a:latin typeface="Arial" panose="020B0604020202020204" pitchFamily="34" charset="0"/>
              </a:rPr>
              <a:t>include</a:t>
            </a:r>
            <a:r>
              <a:rPr lang="da-DK" sz="1200" b="1" dirty="0">
                <a:solidFill>
                  <a:srgbClr val="222222"/>
                </a:solidFill>
                <a:latin typeface="Arial" panose="020B0604020202020204" pitchFamily="34" charset="0"/>
              </a:rPr>
              <a:t> </a:t>
            </a:r>
            <a:r>
              <a:rPr lang="da-DK" sz="1200" b="1" dirty="0" err="1">
                <a:solidFill>
                  <a:srgbClr val="222222"/>
                </a:solidFill>
                <a:latin typeface="Arial" panose="020B0604020202020204" pitchFamily="34" charset="0"/>
              </a:rPr>
              <a:t>detailed</a:t>
            </a:r>
            <a:r>
              <a:rPr lang="da-DK" sz="1200" b="1" dirty="0">
                <a:solidFill>
                  <a:srgbClr val="222222"/>
                </a:solidFill>
                <a:latin typeface="Arial" panose="020B0604020202020204" pitchFamily="34" charset="0"/>
              </a:rPr>
              <a:t> </a:t>
            </a:r>
            <a:r>
              <a:rPr lang="da-DK" sz="1200" b="1" dirty="0" err="1">
                <a:solidFill>
                  <a:srgbClr val="222222"/>
                </a:solidFill>
                <a:latin typeface="Arial" panose="020B0604020202020204" pitchFamily="34" charset="0"/>
              </a:rPr>
              <a:t>prescriptions</a:t>
            </a:r>
            <a:endParaRPr lang="en-GB" sz="1200" b="1" dirty="0"/>
          </a:p>
        </p:txBody>
      </p:sp>
      <p:sp>
        <p:nvSpPr>
          <p:cNvPr id="29" name="Rechthoek 80">
            <a:extLst>
              <a:ext uri="{FF2B5EF4-FFF2-40B4-BE49-F238E27FC236}">
                <a16:creationId xmlns:a16="http://schemas.microsoft.com/office/drawing/2014/main" id="{16A5D4BA-EE27-4C2D-9F53-9A8B6D3569B2}"/>
              </a:ext>
            </a:extLst>
          </p:cNvPr>
          <p:cNvSpPr/>
          <p:nvPr/>
        </p:nvSpPr>
        <p:spPr>
          <a:xfrm>
            <a:off x="3523144" y="4335876"/>
            <a:ext cx="185293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da-DK" sz="1200" b="1" dirty="0">
                <a:solidFill>
                  <a:srgbClr val="222222"/>
                </a:solidFill>
                <a:latin typeface="Arial" panose="020B0604020202020204" pitchFamily="34" charset="0"/>
              </a:rPr>
              <a:t>Perform </a:t>
            </a:r>
            <a:r>
              <a:rPr lang="da-DK" sz="1200" b="1" dirty="0" err="1">
                <a:solidFill>
                  <a:srgbClr val="222222"/>
                </a:solidFill>
                <a:latin typeface="Arial" panose="020B0604020202020204" pitchFamily="34" charset="0"/>
              </a:rPr>
              <a:t>only</a:t>
            </a:r>
            <a:r>
              <a:rPr lang="da-DK" sz="1200" b="1" dirty="0">
                <a:solidFill>
                  <a:srgbClr val="222222"/>
                </a:solidFill>
                <a:latin typeface="Arial" panose="020B0604020202020204" pitchFamily="34" charset="0"/>
              </a:rPr>
              <a:t> a small parameter </a:t>
            </a:r>
            <a:r>
              <a:rPr lang="da-DK" sz="1200" b="1" dirty="0" err="1">
                <a:solidFill>
                  <a:srgbClr val="222222"/>
                </a:solidFill>
                <a:latin typeface="Arial" panose="020B0604020202020204" pitchFamily="34" charset="0"/>
              </a:rPr>
              <a:t>study</a:t>
            </a:r>
            <a:r>
              <a:rPr lang="da-DK" sz="1200" b="1" dirty="0">
                <a:solidFill>
                  <a:srgbClr val="222222"/>
                </a:solidFill>
                <a:latin typeface="Arial" panose="020B0604020202020204" pitchFamily="34" charset="0"/>
              </a:rPr>
              <a:t> </a:t>
            </a:r>
            <a:endParaRPr lang="en-GB" sz="1200" b="1" dirty="0"/>
          </a:p>
        </p:txBody>
      </p:sp>
      <p:pic>
        <p:nvPicPr>
          <p:cNvPr id="33" name="Picture 3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394" y="2061024"/>
            <a:ext cx="2760621" cy="2106392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10" name="Multiply 9"/>
          <p:cNvSpPr/>
          <p:nvPr/>
        </p:nvSpPr>
        <p:spPr>
          <a:xfrm>
            <a:off x="404509" y="1607923"/>
            <a:ext cx="2435977" cy="2844040"/>
          </a:xfrm>
          <a:prstGeom prst="mathMultiply">
            <a:avLst>
              <a:gd name="adj1" fmla="val 3000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Multiply 37"/>
          <p:cNvSpPr/>
          <p:nvPr/>
        </p:nvSpPr>
        <p:spPr>
          <a:xfrm>
            <a:off x="3191714" y="1638525"/>
            <a:ext cx="2435977" cy="2844040"/>
          </a:xfrm>
          <a:prstGeom prst="mathMultiply">
            <a:avLst>
              <a:gd name="adj1" fmla="val 3000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hthoek 80">
            <a:extLst>
              <a:ext uri="{FF2B5EF4-FFF2-40B4-BE49-F238E27FC236}">
                <a16:creationId xmlns:a16="http://schemas.microsoft.com/office/drawing/2014/main" id="{16A5D4BA-EE27-4C2D-9F53-9A8B6D3569B2}"/>
              </a:ext>
            </a:extLst>
          </p:cNvPr>
          <p:cNvSpPr/>
          <p:nvPr/>
        </p:nvSpPr>
        <p:spPr>
          <a:xfrm>
            <a:off x="2068746" y="3962976"/>
            <a:ext cx="934533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da-DK" sz="1000" b="1" dirty="0">
                <a:solidFill>
                  <a:srgbClr val="222222"/>
                </a:solidFill>
                <a:latin typeface="Arial" panose="020B0604020202020204" pitchFamily="34" charset="0"/>
              </a:rPr>
              <a:t>Kruckow+18</a:t>
            </a:r>
            <a:endParaRPr lang="en-GB" sz="1000" b="1" dirty="0"/>
          </a:p>
        </p:txBody>
      </p:sp>
    </p:spTree>
    <p:extLst>
      <p:ext uri="{BB962C8B-B14F-4D97-AF65-F5344CB8AC3E}">
        <p14:creationId xmlns:p14="http://schemas.microsoft.com/office/powerpoint/2010/main" val="180837363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Picture 3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1054" y="2052556"/>
            <a:ext cx="3575609" cy="2129635"/>
          </a:xfrm>
          <a:prstGeom prst="rect">
            <a:avLst/>
          </a:prstGeom>
        </p:spPr>
      </p:pic>
      <p:sp>
        <p:nvSpPr>
          <p:cNvPr id="17" name="Tekstvak 16">
            <a:extLst>
              <a:ext uri="{FF2B5EF4-FFF2-40B4-BE49-F238E27FC236}">
                <a16:creationId xmlns:a16="http://schemas.microsoft.com/office/drawing/2014/main" id="{E2DE6F5F-E5AA-4F72-BE7A-5D14E5472C2A}"/>
              </a:ext>
            </a:extLst>
          </p:cNvPr>
          <p:cNvSpPr txBox="1"/>
          <p:nvPr/>
        </p:nvSpPr>
        <p:spPr>
          <a:xfrm>
            <a:off x="-1" y="0"/>
            <a:ext cx="9142703" cy="1431770"/>
          </a:xfrm>
          <a:prstGeom prst="rect">
            <a:avLst/>
          </a:prstGeom>
          <a:solidFill>
            <a:srgbClr val="FF004E">
              <a:alpha val="90000"/>
            </a:srgbClr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8" name="Shape 232">
            <a:extLst>
              <a:ext uri="{FF2B5EF4-FFF2-40B4-BE49-F238E27FC236}">
                <a16:creationId xmlns:a16="http://schemas.microsoft.com/office/drawing/2014/main" id="{DA8623F2-4E7B-4D56-948F-5A0BE8C2D94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8394" y="422499"/>
            <a:ext cx="2123969" cy="3815671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GB" sz="2400" dirty="0">
                <a:solidFill>
                  <a:srgbClr val="000000"/>
                </a:solidFill>
              </a:rPr>
            </a:br>
            <a:endParaRPr sz="2400" dirty="0">
              <a:solidFill>
                <a:srgbClr val="000000"/>
              </a:solidFill>
            </a:endParaRPr>
          </a:p>
        </p:txBody>
      </p:sp>
      <p:sp>
        <p:nvSpPr>
          <p:cNvPr id="13" name="Tekstvak 12">
            <a:extLst>
              <a:ext uri="{FF2B5EF4-FFF2-40B4-BE49-F238E27FC236}">
                <a16:creationId xmlns:a16="http://schemas.microsoft.com/office/drawing/2014/main" id="{CC4D53C8-D1B9-45D2-BEE8-0D198673C844}"/>
              </a:ext>
            </a:extLst>
          </p:cNvPr>
          <p:cNvSpPr txBox="1"/>
          <p:nvPr/>
        </p:nvSpPr>
        <p:spPr>
          <a:xfrm>
            <a:off x="6799111" y="4897279"/>
            <a:ext cx="23435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nl-NL" sz="1000" dirty="0">
                <a:solidFill>
                  <a:schemeClr val="tx1"/>
                </a:solidFill>
              </a:rPr>
              <a:t>Floor Broekgaarden          13</a:t>
            </a:r>
            <a:endParaRPr lang="en-GB" sz="1000" dirty="0">
              <a:solidFill>
                <a:schemeClr val="tx1"/>
              </a:solidFill>
            </a:endParaRPr>
          </a:p>
        </p:txBody>
      </p:sp>
      <p:sp>
        <p:nvSpPr>
          <p:cNvPr id="22" name="Shape 232">
            <a:extLst>
              <a:ext uri="{FF2B5EF4-FFF2-40B4-BE49-F238E27FC236}">
                <a16:creationId xmlns:a16="http://schemas.microsoft.com/office/drawing/2014/main" id="{CC141956-0F1B-4A40-B363-628EB30D2F75}"/>
              </a:ext>
            </a:extLst>
          </p:cNvPr>
          <p:cNvSpPr txBox="1">
            <a:spLocks/>
          </p:cNvSpPr>
          <p:nvPr/>
        </p:nvSpPr>
        <p:spPr>
          <a:xfrm>
            <a:off x="664442" y="208706"/>
            <a:ext cx="6134669" cy="10304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9pPr>
          </a:lstStyle>
          <a:p>
            <a:br>
              <a:rPr lang="en-GB" sz="4000" dirty="0">
                <a:solidFill>
                  <a:schemeClr val="bg1"/>
                </a:solidFill>
              </a:rPr>
            </a:br>
            <a:endParaRPr lang="en-GB" sz="4000" dirty="0"/>
          </a:p>
        </p:txBody>
      </p:sp>
      <p:sp>
        <p:nvSpPr>
          <p:cNvPr id="23" name="Shape 232">
            <a:extLst>
              <a:ext uri="{FF2B5EF4-FFF2-40B4-BE49-F238E27FC236}">
                <a16:creationId xmlns:a16="http://schemas.microsoft.com/office/drawing/2014/main" id="{A95A40B4-D8EF-495A-8DCD-68149CB61A58}"/>
              </a:ext>
            </a:extLst>
          </p:cNvPr>
          <p:cNvSpPr txBox="1">
            <a:spLocks/>
          </p:cNvSpPr>
          <p:nvPr/>
        </p:nvSpPr>
        <p:spPr>
          <a:xfrm>
            <a:off x="352893" y="173256"/>
            <a:ext cx="8405688" cy="12574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9pPr>
          </a:lstStyle>
          <a:p>
            <a:pPr algn="ctr"/>
            <a:r>
              <a:rPr lang="en-GB" sz="2400" dirty="0">
                <a:solidFill>
                  <a:schemeClr val="bg1"/>
                </a:solidFill>
              </a:rPr>
              <a:t>Current binary population synthesis models </a:t>
            </a:r>
          </a:p>
          <a:p>
            <a:pPr algn="ctr"/>
            <a:r>
              <a:rPr lang="en-GB" sz="2400" dirty="0">
                <a:solidFill>
                  <a:schemeClr val="bg1"/>
                </a:solidFill>
              </a:rPr>
              <a:t>pay a high price</a:t>
            </a:r>
            <a:r>
              <a:rPr lang="mr-IN" sz="2400" dirty="0">
                <a:solidFill>
                  <a:schemeClr val="bg1"/>
                </a:solidFill>
              </a:rPr>
              <a:t>…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endParaRPr lang="en-GB" sz="2400" dirty="0"/>
          </a:p>
        </p:txBody>
      </p:sp>
      <p:sp>
        <p:nvSpPr>
          <p:cNvPr id="3" name="AutoShape 4" descr="Afbeeldingsresultaat voor computer icon">
            <a:extLst>
              <a:ext uri="{FF2B5EF4-FFF2-40B4-BE49-F238E27FC236}">
                <a16:creationId xmlns:a16="http://schemas.microsoft.com/office/drawing/2014/main" id="{4571AAAA-53C9-475B-A6DE-012E1571C1E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49611" y="3233628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" name="AutoShape 6" descr="Afbeeldingsresultaat voor computer icon">
            <a:extLst>
              <a:ext uri="{FF2B5EF4-FFF2-40B4-BE49-F238E27FC236}">
                <a16:creationId xmlns:a16="http://schemas.microsoft.com/office/drawing/2014/main" id="{000DAB09-912C-4708-8B90-CFEB157E14F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602011" y="3386028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10" descr="Afbeeldingsresultaat voor working computer icon">
            <a:extLst>
              <a:ext uri="{FF2B5EF4-FFF2-40B4-BE49-F238E27FC236}">
                <a16:creationId xmlns:a16="http://schemas.microsoft.com/office/drawing/2014/main" id="{E6C1CD56-7605-400B-8BE9-8E02066A0423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754411" y="3538428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6" name="Rechthoek 80">
            <a:extLst>
              <a:ext uri="{FF2B5EF4-FFF2-40B4-BE49-F238E27FC236}">
                <a16:creationId xmlns:a16="http://schemas.microsoft.com/office/drawing/2014/main" id="{16A5D4BA-EE27-4C2D-9F53-9A8B6D3569B2}"/>
              </a:ext>
            </a:extLst>
          </p:cNvPr>
          <p:cNvSpPr/>
          <p:nvPr/>
        </p:nvSpPr>
        <p:spPr>
          <a:xfrm>
            <a:off x="296470" y="4335877"/>
            <a:ext cx="243440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da-DK" sz="1200" b="1" dirty="0">
                <a:solidFill>
                  <a:srgbClr val="222222"/>
                </a:solidFill>
                <a:latin typeface="Arial" panose="020B0604020202020204" pitchFamily="34" charset="0"/>
              </a:rPr>
              <a:t>Do not </a:t>
            </a:r>
            <a:r>
              <a:rPr lang="da-DK" sz="1200" b="1" dirty="0" err="1">
                <a:solidFill>
                  <a:srgbClr val="222222"/>
                </a:solidFill>
                <a:latin typeface="Arial" panose="020B0604020202020204" pitchFamily="34" charset="0"/>
              </a:rPr>
              <a:t>include</a:t>
            </a:r>
            <a:r>
              <a:rPr lang="da-DK" sz="1200" b="1" dirty="0">
                <a:solidFill>
                  <a:srgbClr val="222222"/>
                </a:solidFill>
                <a:latin typeface="Arial" panose="020B0604020202020204" pitchFamily="34" charset="0"/>
              </a:rPr>
              <a:t> </a:t>
            </a:r>
            <a:r>
              <a:rPr lang="da-DK" sz="1200" b="1" dirty="0" err="1">
                <a:solidFill>
                  <a:srgbClr val="222222"/>
                </a:solidFill>
                <a:latin typeface="Arial" panose="020B0604020202020204" pitchFamily="34" charset="0"/>
              </a:rPr>
              <a:t>detailed</a:t>
            </a:r>
            <a:r>
              <a:rPr lang="da-DK" sz="1200" b="1" dirty="0">
                <a:solidFill>
                  <a:srgbClr val="222222"/>
                </a:solidFill>
                <a:latin typeface="Arial" panose="020B0604020202020204" pitchFamily="34" charset="0"/>
              </a:rPr>
              <a:t> </a:t>
            </a:r>
            <a:r>
              <a:rPr lang="da-DK" sz="1200" b="1" dirty="0" err="1">
                <a:solidFill>
                  <a:srgbClr val="222222"/>
                </a:solidFill>
                <a:latin typeface="Arial" panose="020B0604020202020204" pitchFamily="34" charset="0"/>
              </a:rPr>
              <a:t>prescriptions</a:t>
            </a:r>
            <a:endParaRPr lang="en-GB" sz="1200" b="1" dirty="0"/>
          </a:p>
        </p:txBody>
      </p:sp>
      <p:sp>
        <p:nvSpPr>
          <p:cNvPr id="29" name="Rechthoek 80">
            <a:extLst>
              <a:ext uri="{FF2B5EF4-FFF2-40B4-BE49-F238E27FC236}">
                <a16:creationId xmlns:a16="http://schemas.microsoft.com/office/drawing/2014/main" id="{16A5D4BA-EE27-4C2D-9F53-9A8B6D3569B2}"/>
              </a:ext>
            </a:extLst>
          </p:cNvPr>
          <p:cNvSpPr/>
          <p:nvPr/>
        </p:nvSpPr>
        <p:spPr>
          <a:xfrm>
            <a:off x="3523144" y="4335876"/>
            <a:ext cx="185293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da-DK" sz="1200" b="1" dirty="0">
                <a:solidFill>
                  <a:srgbClr val="222222"/>
                </a:solidFill>
                <a:latin typeface="Arial" panose="020B0604020202020204" pitchFamily="34" charset="0"/>
              </a:rPr>
              <a:t>Perform </a:t>
            </a:r>
            <a:r>
              <a:rPr lang="da-DK" sz="1200" b="1" dirty="0" err="1">
                <a:solidFill>
                  <a:srgbClr val="222222"/>
                </a:solidFill>
                <a:latin typeface="Arial" panose="020B0604020202020204" pitchFamily="34" charset="0"/>
              </a:rPr>
              <a:t>only</a:t>
            </a:r>
            <a:r>
              <a:rPr lang="da-DK" sz="1200" b="1" dirty="0">
                <a:solidFill>
                  <a:srgbClr val="222222"/>
                </a:solidFill>
                <a:latin typeface="Arial" panose="020B0604020202020204" pitchFamily="34" charset="0"/>
              </a:rPr>
              <a:t> a small parameter </a:t>
            </a:r>
            <a:r>
              <a:rPr lang="da-DK" sz="1200" b="1" dirty="0" err="1">
                <a:solidFill>
                  <a:srgbClr val="222222"/>
                </a:solidFill>
                <a:latin typeface="Arial" panose="020B0604020202020204" pitchFamily="34" charset="0"/>
              </a:rPr>
              <a:t>study</a:t>
            </a:r>
            <a:r>
              <a:rPr lang="da-DK" sz="1200" b="1" dirty="0">
                <a:solidFill>
                  <a:srgbClr val="222222"/>
                </a:solidFill>
                <a:latin typeface="Arial" panose="020B0604020202020204" pitchFamily="34" charset="0"/>
              </a:rPr>
              <a:t> </a:t>
            </a:r>
            <a:endParaRPr lang="en-GB" sz="1200" b="1" dirty="0"/>
          </a:p>
        </p:txBody>
      </p:sp>
      <p:sp>
        <p:nvSpPr>
          <p:cNvPr id="31" name="Rechthoek 80">
            <a:extLst>
              <a:ext uri="{FF2B5EF4-FFF2-40B4-BE49-F238E27FC236}">
                <a16:creationId xmlns:a16="http://schemas.microsoft.com/office/drawing/2014/main" id="{16A5D4BA-EE27-4C2D-9F53-9A8B6D3569B2}"/>
              </a:ext>
            </a:extLst>
          </p:cNvPr>
          <p:cNvSpPr/>
          <p:nvPr/>
        </p:nvSpPr>
        <p:spPr>
          <a:xfrm>
            <a:off x="6493405" y="4335876"/>
            <a:ext cx="185293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da-DK" sz="1200" b="1" dirty="0">
                <a:solidFill>
                  <a:srgbClr val="222222"/>
                </a:solidFill>
                <a:latin typeface="Arial" panose="020B0604020202020204" pitchFamily="34" charset="0"/>
              </a:rPr>
              <a:t>Do not </a:t>
            </a:r>
            <a:r>
              <a:rPr lang="da-DK" sz="1200" b="1" dirty="0" err="1">
                <a:solidFill>
                  <a:srgbClr val="222222"/>
                </a:solidFill>
                <a:latin typeface="Arial" panose="020B0604020202020204" pitchFamily="34" charset="0"/>
              </a:rPr>
              <a:t>explore</a:t>
            </a:r>
            <a:r>
              <a:rPr lang="da-DK" sz="1200" b="1" dirty="0">
                <a:solidFill>
                  <a:srgbClr val="222222"/>
                </a:solidFill>
                <a:latin typeface="Arial" panose="020B0604020202020204" pitchFamily="34" charset="0"/>
              </a:rPr>
              <a:t> </a:t>
            </a:r>
            <a:r>
              <a:rPr lang="da-DK" sz="1200" b="1" dirty="0" err="1">
                <a:solidFill>
                  <a:srgbClr val="222222"/>
                </a:solidFill>
                <a:latin typeface="Arial" panose="020B0604020202020204" pitchFamily="34" charset="0"/>
              </a:rPr>
              <a:t>tails</a:t>
            </a:r>
            <a:r>
              <a:rPr lang="da-DK" sz="1200" b="1" dirty="0">
                <a:solidFill>
                  <a:srgbClr val="222222"/>
                </a:solidFill>
                <a:latin typeface="Arial" panose="020B0604020202020204" pitchFamily="34" charset="0"/>
              </a:rPr>
              <a:t> of distributions </a:t>
            </a:r>
            <a:endParaRPr lang="en-GB" sz="1200" b="1" dirty="0"/>
          </a:p>
        </p:txBody>
      </p:sp>
      <p:pic>
        <p:nvPicPr>
          <p:cNvPr id="33" name="Picture 3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394" y="2061024"/>
            <a:ext cx="2760621" cy="2106392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37" name="TextBox 36"/>
          <p:cNvSpPr txBox="1"/>
          <p:nvPr/>
        </p:nvSpPr>
        <p:spPr>
          <a:xfrm>
            <a:off x="6028560" y="2044867"/>
            <a:ext cx="2782624" cy="211485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45"/>
          <a:stretch/>
        </p:blipFill>
        <p:spPr>
          <a:xfrm>
            <a:off x="6142382" y="2129025"/>
            <a:ext cx="2625523" cy="1957062"/>
          </a:xfrm>
          <a:prstGeom prst="rect">
            <a:avLst/>
          </a:prstGeom>
        </p:spPr>
      </p:pic>
      <p:sp>
        <p:nvSpPr>
          <p:cNvPr id="10" name="Multiply 9"/>
          <p:cNvSpPr/>
          <p:nvPr/>
        </p:nvSpPr>
        <p:spPr>
          <a:xfrm>
            <a:off x="404509" y="1607923"/>
            <a:ext cx="2435977" cy="2844040"/>
          </a:xfrm>
          <a:prstGeom prst="mathMultiply">
            <a:avLst>
              <a:gd name="adj1" fmla="val 3000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Multiply 37"/>
          <p:cNvSpPr/>
          <p:nvPr/>
        </p:nvSpPr>
        <p:spPr>
          <a:xfrm>
            <a:off x="3191714" y="1638525"/>
            <a:ext cx="2435977" cy="2844040"/>
          </a:xfrm>
          <a:prstGeom prst="mathMultiply">
            <a:avLst>
              <a:gd name="adj1" fmla="val 3000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Multiply 38"/>
          <p:cNvSpPr/>
          <p:nvPr/>
        </p:nvSpPr>
        <p:spPr>
          <a:xfrm>
            <a:off x="6186731" y="1638525"/>
            <a:ext cx="2435977" cy="2844040"/>
          </a:xfrm>
          <a:prstGeom prst="mathMultiply">
            <a:avLst>
              <a:gd name="adj1" fmla="val 3000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hthoek 80">
            <a:extLst>
              <a:ext uri="{FF2B5EF4-FFF2-40B4-BE49-F238E27FC236}">
                <a16:creationId xmlns:a16="http://schemas.microsoft.com/office/drawing/2014/main" id="{16A5D4BA-EE27-4C2D-9F53-9A8B6D3569B2}"/>
              </a:ext>
            </a:extLst>
          </p:cNvPr>
          <p:cNvSpPr/>
          <p:nvPr/>
        </p:nvSpPr>
        <p:spPr>
          <a:xfrm>
            <a:off x="2068746" y="3962976"/>
            <a:ext cx="934533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da-DK" sz="1000" b="1" dirty="0">
                <a:solidFill>
                  <a:srgbClr val="222222"/>
                </a:solidFill>
                <a:latin typeface="Arial" panose="020B0604020202020204" pitchFamily="34" charset="0"/>
              </a:rPr>
              <a:t>Kruckow+18</a:t>
            </a:r>
            <a:endParaRPr lang="en-GB" sz="1000" b="1" dirty="0"/>
          </a:p>
        </p:txBody>
      </p:sp>
    </p:spTree>
    <p:extLst>
      <p:ext uri="{BB962C8B-B14F-4D97-AF65-F5344CB8AC3E}">
        <p14:creationId xmlns:p14="http://schemas.microsoft.com/office/powerpoint/2010/main" val="198301956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Picture 3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1054" y="2052556"/>
            <a:ext cx="3575609" cy="2129635"/>
          </a:xfrm>
          <a:prstGeom prst="rect">
            <a:avLst/>
          </a:prstGeom>
        </p:spPr>
      </p:pic>
      <p:sp>
        <p:nvSpPr>
          <p:cNvPr id="17" name="Tekstvak 16">
            <a:extLst>
              <a:ext uri="{FF2B5EF4-FFF2-40B4-BE49-F238E27FC236}">
                <a16:creationId xmlns:a16="http://schemas.microsoft.com/office/drawing/2014/main" id="{E2DE6F5F-E5AA-4F72-BE7A-5D14E5472C2A}"/>
              </a:ext>
            </a:extLst>
          </p:cNvPr>
          <p:cNvSpPr txBox="1"/>
          <p:nvPr/>
        </p:nvSpPr>
        <p:spPr>
          <a:xfrm>
            <a:off x="-1" y="0"/>
            <a:ext cx="9142703" cy="1431770"/>
          </a:xfrm>
          <a:prstGeom prst="rect">
            <a:avLst/>
          </a:prstGeom>
          <a:solidFill>
            <a:srgbClr val="FF004E">
              <a:alpha val="90000"/>
            </a:srgbClr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8" name="Shape 232">
            <a:extLst>
              <a:ext uri="{FF2B5EF4-FFF2-40B4-BE49-F238E27FC236}">
                <a16:creationId xmlns:a16="http://schemas.microsoft.com/office/drawing/2014/main" id="{DA8623F2-4E7B-4D56-948F-5A0BE8C2D94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8394" y="422499"/>
            <a:ext cx="2123969" cy="3815671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GB" sz="2400" dirty="0">
                <a:solidFill>
                  <a:srgbClr val="000000"/>
                </a:solidFill>
              </a:rPr>
            </a:br>
            <a:endParaRPr sz="2400" dirty="0">
              <a:solidFill>
                <a:srgbClr val="000000"/>
              </a:solidFill>
            </a:endParaRPr>
          </a:p>
        </p:txBody>
      </p:sp>
      <p:sp>
        <p:nvSpPr>
          <p:cNvPr id="13" name="Tekstvak 12">
            <a:extLst>
              <a:ext uri="{FF2B5EF4-FFF2-40B4-BE49-F238E27FC236}">
                <a16:creationId xmlns:a16="http://schemas.microsoft.com/office/drawing/2014/main" id="{CC4D53C8-D1B9-45D2-BEE8-0D198673C844}"/>
              </a:ext>
            </a:extLst>
          </p:cNvPr>
          <p:cNvSpPr txBox="1"/>
          <p:nvPr/>
        </p:nvSpPr>
        <p:spPr>
          <a:xfrm>
            <a:off x="6799111" y="4897279"/>
            <a:ext cx="23435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nl-NL" sz="1000" dirty="0">
                <a:solidFill>
                  <a:schemeClr val="tx1"/>
                </a:solidFill>
              </a:rPr>
              <a:t>Floor Broekgaarden          13</a:t>
            </a:r>
            <a:endParaRPr lang="en-GB" sz="1000" dirty="0">
              <a:solidFill>
                <a:schemeClr val="tx1"/>
              </a:solidFill>
            </a:endParaRPr>
          </a:p>
        </p:txBody>
      </p:sp>
      <p:sp>
        <p:nvSpPr>
          <p:cNvPr id="22" name="Shape 232">
            <a:extLst>
              <a:ext uri="{FF2B5EF4-FFF2-40B4-BE49-F238E27FC236}">
                <a16:creationId xmlns:a16="http://schemas.microsoft.com/office/drawing/2014/main" id="{CC141956-0F1B-4A40-B363-628EB30D2F75}"/>
              </a:ext>
            </a:extLst>
          </p:cNvPr>
          <p:cNvSpPr txBox="1">
            <a:spLocks/>
          </p:cNvSpPr>
          <p:nvPr/>
        </p:nvSpPr>
        <p:spPr>
          <a:xfrm>
            <a:off x="664442" y="208706"/>
            <a:ext cx="6134669" cy="10304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9pPr>
          </a:lstStyle>
          <a:p>
            <a:br>
              <a:rPr lang="en-GB" sz="4000" dirty="0">
                <a:solidFill>
                  <a:schemeClr val="bg1"/>
                </a:solidFill>
              </a:rPr>
            </a:br>
            <a:endParaRPr lang="en-GB" sz="4000" dirty="0"/>
          </a:p>
        </p:txBody>
      </p:sp>
      <p:sp>
        <p:nvSpPr>
          <p:cNvPr id="23" name="Shape 232">
            <a:extLst>
              <a:ext uri="{FF2B5EF4-FFF2-40B4-BE49-F238E27FC236}">
                <a16:creationId xmlns:a16="http://schemas.microsoft.com/office/drawing/2014/main" id="{A95A40B4-D8EF-495A-8DCD-68149CB61A58}"/>
              </a:ext>
            </a:extLst>
          </p:cNvPr>
          <p:cNvSpPr txBox="1">
            <a:spLocks/>
          </p:cNvSpPr>
          <p:nvPr/>
        </p:nvSpPr>
        <p:spPr>
          <a:xfrm>
            <a:off x="352893" y="173256"/>
            <a:ext cx="8405688" cy="12574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9pPr>
          </a:lstStyle>
          <a:p>
            <a:pPr algn="ctr"/>
            <a:r>
              <a:rPr lang="en-GB" sz="2400" dirty="0">
                <a:solidFill>
                  <a:schemeClr val="bg1"/>
                </a:solidFill>
              </a:rPr>
              <a:t>Current binary population synthesis models </a:t>
            </a:r>
          </a:p>
          <a:p>
            <a:pPr algn="ctr"/>
            <a:r>
              <a:rPr lang="en-GB" sz="2400" dirty="0">
                <a:solidFill>
                  <a:schemeClr val="bg1"/>
                </a:solidFill>
              </a:rPr>
              <a:t>pay a high price</a:t>
            </a:r>
            <a:r>
              <a:rPr lang="mr-IN" sz="2400" dirty="0">
                <a:solidFill>
                  <a:schemeClr val="bg1"/>
                </a:solidFill>
              </a:rPr>
              <a:t>…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endParaRPr lang="en-GB" sz="2400" dirty="0"/>
          </a:p>
        </p:txBody>
      </p:sp>
      <p:sp>
        <p:nvSpPr>
          <p:cNvPr id="3" name="AutoShape 4" descr="Afbeeldingsresultaat voor computer icon">
            <a:extLst>
              <a:ext uri="{FF2B5EF4-FFF2-40B4-BE49-F238E27FC236}">
                <a16:creationId xmlns:a16="http://schemas.microsoft.com/office/drawing/2014/main" id="{4571AAAA-53C9-475B-A6DE-012E1571C1E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49611" y="3233628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" name="AutoShape 6" descr="Afbeeldingsresultaat voor computer icon">
            <a:extLst>
              <a:ext uri="{FF2B5EF4-FFF2-40B4-BE49-F238E27FC236}">
                <a16:creationId xmlns:a16="http://schemas.microsoft.com/office/drawing/2014/main" id="{000DAB09-912C-4708-8B90-CFEB157E14F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602011" y="3386028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10" descr="Afbeeldingsresultaat voor working computer icon">
            <a:extLst>
              <a:ext uri="{FF2B5EF4-FFF2-40B4-BE49-F238E27FC236}">
                <a16:creationId xmlns:a16="http://schemas.microsoft.com/office/drawing/2014/main" id="{E6C1CD56-7605-400B-8BE9-8E02066A0423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754411" y="3538428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6" name="Rechthoek 80">
            <a:extLst>
              <a:ext uri="{FF2B5EF4-FFF2-40B4-BE49-F238E27FC236}">
                <a16:creationId xmlns:a16="http://schemas.microsoft.com/office/drawing/2014/main" id="{16A5D4BA-EE27-4C2D-9F53-9A8B6D3569B2}"/>
              </a:ext>
            </a:extLst>
          </p:cNvPr>
          <p:cNvSpPr/>
          <p:nvPr/>
        </p:nvSpPr>
        <p:spPr>
          <a:xfrm>
            <a:off x="296470" y="4335877"/>
            <a:ext cx="243440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da-DK" sz="1200" b="1" dirty="0">
                <a:solidFill>
                  <a:srgbClr val="222222"/>
                </a:solidFill>
                <a:latin typeface="Arial" panose="020B0604020202020204" pitchFamily="34" charset="0"/>
              </a:rPr>
              <a:t>Do not </a:t>
            </a:r>
            <a:r>
              <a:rPr lang="da-DK" sz="1200" b="1" dirty="0" err="1">
                <a:solidFill>
                  <a:srgbClr val="222222"/>
                </a:solidFill>
                <a:latin typeface="Arial" panose="020B0604020202020204" pitchFamily="34" charset="0"/>
              </a:rPr>
              <a:t>include</a:t>
            </a:r>
            <a:r>
              <a:rPr lang="da-DK" sz="1200" b="1" dirty="0">
                <a:solidFill>
                  <a:srgbClr val="222222"/>
                </a:solidFill>
                <a:latin typeface="Arial" panose="020B0604020202020204" pitchFamily="34" charset="0"/>
              </a:rPr>
              <a:t> </a:t>
            </a:r>
            <a:r>
              <a:rPr lang="da-DK" sz="1200" b="1" dirty="0" err="1">
                <a:solidFill>
                  <a:srgbClr val="222222"/>
                </a:solidFill>
                <a:latin typeface="Arial" panose="020B0604020202020204" pitchFamily="34" charset="0"/>
              </a:rPr>
              <a:t>detailed</a:t>
            </a:r>
            <a:r>
              <a:rPr lang="da-DK" sz="1200" b="1" dirty="0">
                <a:solidFill>
                  <a:srgbClr val="222222"/>
                </a:solidFill>
                <a:latin typeface="Arial" panose="020B0604020202020204" pitchFamily="34" charset="0"/>
              </a:rPr>
              <a:t> </a:t>
            </a:r>
            <a:r>
              <a:rPr lang="da-DK" sz="1200" b="1" dirty="0" err="1">
                <a:solidFill>
                  <a:srgbClr val="222222"/>
                </a:solidFill>
                <a:latin typeface="Arial" panose="020B0604020202020204" pitchFamily="34" charset="0"/>
              </a:rPr>
              <a:t>prescriptions</a:t>
            </a:r>
            <a:endParaRPr lang="en-GB" sz="1200" b="1" dirty="0"/>
          </a:p>
        </p:txBody>
      </p:sp>
      <p:sp>
        <p:nvSpPr>
          <p:cNvPr id="29" name="Rechthoek 80">
            <a:extLst>
              <a:ext uri="{FF2B5EF4-FFF2-40B4-BE49-F238E27FC236}">
                <a16:creationId xmlns:a16="http://schemas.microsoft.com/office/drawing/2014/main" id="{16A5D4BA-EE27-4C2D-9F53-9A8B6D3569B2}"/>
              </a:ext>
            </a:extLst>
          </p:cNvPr>
          <p:cNvSpPr/>
          <p:nvPr/>
        </p:nvSpPr>
        <p:spPr>
          <a:xfrm>
            <a:off x="3523144" y="4335876"/>
            <a:ext cx="185293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da-DK" sz="1200" b="1" dirty="0">
                <a:solidFill>
                  <a:srgbClr val="222222"/>
                </a:solidFill>
                <a:latin typeface="Arial" panose="020B0604020202020204" pitchFamily="34" charset="0"/>
              </a:rPr>
              <a:t>Perform </a:t>
            </a:r>
            <a:r>
              <a:rPr lang="da-DK" sz="1200" b="1" dirty="0" err="1">
                <a:solidFill>
                  <a:srgbClr val="222222"/>
                </a:solidFill>
                <a:latin typeface="Arial" panose="020B0604020202020204" pitchFamily="34" charset="0"/>
              </a:rPr>
              <a:t>only</a:t>
            </a:r>
            <a:r>
              <a:rPr lang="da-DK" sz="1200" b="1" dirty="0">
                <a:solidFill>
                  <a:srgbClr val="222222"/>
                </a:solidFill>
                <a:latin typeface="Arial" panose="020B0604020202020204" pitchFamily="34" charset="0"/>
              </a:rPr>
              <a:t> a small parameter </a:t>
            </a:r>
            <a:r>
              <a:rPr lang="da-DK" sz="1200" b="1" dirty="0" err="1">
                <a:solidFill>
                  <a:srgbClr val="222222"/>
                </a:solidFill>
                <a:latin typeface="Arial" panose="020B0604020202020204" pitchFamily="34" charset="0"/>
              </a:rPr>
              <a:t>study</a:t>
            </a:r>
            <a:r>
              <a:rPr lang="da-DK" sz="1200" b="1" dirty="0">
                <a:solidFill>
                  <a:srgbClr val="222222"/>
                </a:solidFill>
                <a:latin typeface="Arial" panose="020B0604020202020204" pitchFamily="34" charset="0"/>
              </a:rPr>
              <a:t> </a:t>
            </a:r>
            <a:endParaRPr lang="en-GB" sz="1200" b="1" dirty="0"/>
          </a:p>
        </p:txBody>
      </p:sp>
      <p:sp>
        <p:nvSpPr>
          <p:cNvPr id="31" name="Rechthoek 80">
            <a:extLst>
              <a:ext uri="{FF2B5EF4-FFF2-40B4-BE49-F238E27FC236}">
                <a16:creationId xmlns:a16="http://schemas.microsoft.com/office/drawing/2014/main" id="{16A5D4BA-EE27-4C2D-9F53-9A8B6D3569B2}"/>
              </a:ext>
            </a:extLst>
          </p:cNvPr>
          <p:cNvSpPr/>
          <p:nvPr/>
        </p:nvSpPr>
        <p:spPr>
          <a:xfrm>
            <a:off x="6493405" y="4335876"/>
            <a:ext cx="185293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da-DK" sz="1200" b="1" dirty="0">
                <a:solidFill>
                  <a:srgbClr val="222222"/>
                </a:solidFill>
                <a:latin typeface="Arial" panose="020B0604020202020204" pitchFamily="34" charset="0"/>
              </a:rPr>
              <a:t>Do not </a:t>
            </a:r>
            <a:r>
              <a:rPr lang="da-DK" sz="1200" b="1" dirty="0" err="1">
                <a:solidFill>
                  <a:srgbClr val="222222"/>
                </a:solidFill>
                <a:latin typeface="Arial" panose="020B0604020202020204" pitchFamily="34" charset="0"/>
              </a:rPr>
              <a:t>explore</a:t>
            </a:r>
            <a:r>
              <a:rPr lang="da-DK" sz="1200" b="1" dirty="0">
                <a:solidFill>
                  <a:srgbClr val="222222"/>
                </a:solidFill>
                <a:latin typeface="Arial" panose="020B0604020202020204" pitchFamily="34" charset="0"/>
              </a:rPr>
              <a:t> </a:t>
            </a:r>
            <a:r>
              <a:rPr lang="da-DK" sz="1200" b="1" dirty="0" err="1">
                <a:solidFill>
                  <a:srgbClr val="222222"/>
                </a:solidFill>
                <a:latin typeface="Arial" panose="020B0604020202020204" pitchFamily="34" charset="0"/>
              </a:rPr>
              <a:t>tails</a:t>
            </a:r>
            <a:r>
              <a:rPr lang="da-DK" sz="1200" b="1" dirty="0">
                <a:solidFill>
                  <a:srgbClr val="222222"/>
                </a:solidFill>
                <a:latin typeface="Arial" panose="020B0604020202020204" pitchFamily="34" charset="0"/>
              </a:rPr>
              <a:t> of distributions </a:t>
            </a:r>
            <a:endParaRPr lang="en-GB" sz="1200" b="1" dirty="0"/>
          </a:p>
        </p:txBody>
      </p:sp>
      <p:pic>
        <p:nvPicPr>
          <p:cNvPr id="33" name="Picture 3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394" y="2061024"/>
            <a:ext cx="2760621" cy="2106392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37" name="TextBox 36"/>
          <p:cNvSpPr txBox="1"/>
          <p:nvPr/>
        </p:nvSpPr>
        <p:spPr>
          <a:xfrm>
            <a:off x="6028560" y="2044867"/>
            <a:ext cx="2782624" cy="211485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45"/>
          <a:stretch/>
        </p:blipFill>
        <p:spPr>
          <a:xfrm>
            <a:off x="6142382" y="2129025"/>
            <a:ext cx="2625523" cy="1957062"/>
          </a:xfrm>
          <a:prstGeom prst="rect">
            <a:avLst/>
          </a:prstGeom>
        </p:spPr>
      </p:pic>
      <p:sp>
        <p:nvSpPr>
          <p:cNvPr id="10" name="Multiply 9"/>
          <p:cNvSpPr/>
          <p:nvPr/>
        </p:nvSpPr>
        <p:spPr>
          <a:xfrm>
            <a:off x="404509" y="1607923"/>
            <a:ext cx="2435977" cy="2844040"/>
          </a:xfrm>
          <a:prstGeom prst="mathMultiply">
            <a:avLst>
              <a:gd name="adj1" fmla="val 3000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Multiply 37"/>
          <p:cNvSpPr/>
          <p:nvPr/>
        </p:nvSpPr>
        <p:spPr>
          <a:xfrm>
            <a:off x="3191714" y="1638525"/>
            <a:ext cx="2435977" cy="2844040"/>
          </a:xfrm>
          <a:prstGeom prst="mathMultiply">
            <a:avLst>
              <a:gd name="adj1" fmla="val 3000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Multiply 38"/>
          <p:cNvSpPr/>
          <p:nvPr/>
        </p:nvSpPr>
        <p:spPr>
          <a:xfrm>
            <a:off x="6186731" y="1638525"/>
            <a:ext cx="2435977" cy="2844040"/>
          </a:xfrm>
          <a:prstGeom prst="mathMultiply">
            <a:avLst>
              <a:gd name="adj1" fmla="val 3000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1" name="Afbeelding 3">
            <a:extLst>
              <a:ext uri="{FF2B5EF4-FFF2-40B4-BE49-F238E27FC236}">
                <a16:creationId xmlns:a16="http://schemas.microsoft.com/office/drawing/2014/main" id="{76931988-F8CC-4D4E-8F0D-C4F9E5F499C8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46263" b="92171" l="10190" r="39100">
                        <a14:foregroundMark x1="10190" y1="55753" x2="10190" y2="55753"/>
                        <a14:foregroundMark x1="20616" y1="46263" x2="20616" y2="46263"/>
                      </a14:backgroundRemoval>
                    </a14:imgEffect>
                  </a14:imgLayer>
                </a14:imgProps>
              </a:ext>
            </a:extLst>
          </a:blip>
          <a:srcRect l="8354" t="42657" r="57253" b="2242"/>
          <a:stretch/>
        </p:blipFill>
        <p:spPr>
          <a:xfrm>
            <a:off x="664442" y="560868"/>
            <a:ext cx="995881" cy="1593621"/>
          </a:xfrm>
          <a:prstGeom prst="rect">
            <a:avLst/>
          </a:prstGeom>
        </p:spPr>
      </p:pic>
      <p:sp>
        <p:nvSpPr>
          <p:cNvPr id="42" name="Oval Callout 41"/>
          <p:cNvSpPr/>
          <p:nvPr/>
        </p:nvSpPr>
        <p:spPr>
          <a:xfrm>
            <a:off x="1469696" y="-4068"/>
            <a:ext cx="2262079" cy="859201"/>
          </a:xfrm>
          <a:prstGeom prst="wedgeEllipseCallout">
            <a:avLst>
              <a:gd name="adj1" fmla="val -55398"/>
              <a:gd name="adj2" fmla="val 55304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Shape 232">
            <a:extLst>
              <a:ext uri="{FF2B5EF4-FFF2-40B4-BE49-F238E27FC236}">
                <a16:creationId xmlns:a16="http://schemas.microsoft.com/office/drawing/2014/main" id="{A95A40B4-D8EF-495A-8DCD-68149CB61A58}"/>
              </a:ext>
            </a:extLst>
          </p:cNvPr>
          <p:cNvSpPr txBox="1">
            <a:spLocks/>
          </p:cNvSpPr>
          <p:nvPr/>
        </p:nvSpPr>
        <p:spPr>
          <a:xfrm>
            <a:off x="1465303" y="-5917"/>
            <a:ext cx="2270864" cy="99074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9pPr>
          </a:lstStyle>
          <a:p>
            <a:pPr algn="ctr"/>
            <a:r>
              <a:rPr lang="en-AU" sz="2000" dirty="0">
                <a:solidFill>
                  <a:schemeClr val="bg1"/>
                </a:solidFill>
              </a:rPr>
              <a:t>Can we </a:t>
            </a:r>
          </a:p>
          <a:p>
            <a:pPr algn="ctr"/>
            <a:r>
              <a:rPr lang="en-AU" sz="2000" dirty="0">
                <a:solidFill>
                  <a:schemeClr val="bg1"/>
                </a:solidFill>
              </a:rPr>
              <a:t>improve this?</a:t>
            </a:r>
            <a:endParaRPr lang="en-GB" sz="2000" dirty="0"/>
          </a:p>
        </p:txBody>
      </p:sp>
      <p:sp>
        <p:nvSpPr>
          <p:cNvPr id="44" name="Rechthoek 80">
            <a:extLst>
              <a:ext uri="{FF2B5EF4-FFF2-40B4-BE49-F238E27FC236}">
                <a16:creationId xmlns:a16="http://schemas.microsoft.com/office/drawing/2014/main" id="{16A5D4BA-EE27-4C2D-9F53-9A8B6D3569B2}"/>
              </a:ext>
            </a:extLst>
          </p:cNvPr>
          <p:cNvSpPr/>
          <p:nvPr/>
        </p:nvSpPr>
        <p:spPr>
          <a:xfrm>
            <a:off x="2068746" y="3962976"/>
            <a:ext cx="934533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da-DK" sz="1000" b="1" dirty="0">
                <a:solidFill>
                  <a:srgbClr val="222222"/>
                </a:solidFill>
                <a:latin typeface="Arial" panose="020B0604020202020204" pitchFamily="34" charset="0"/>
              </a:rPr>
              <a:t>Kruckow+18</a:t>
            </a:r>
            <a:endParaRPr lang="en-GB" sz="1000" b="1" dirty="0"/>
          </a:p>
        </p:txBody>
      </p:sp>
    </p:spTree>
    <p:extLst>
      <p:ext uri="{BB962C8B-B14F-4D97-AF65-F5344CB8AC3E}">
        <p14:creationId xmlns:p14="http://schemas.microsoft.com/office/powerpoint/2010/main" val="130448020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kstvak 16">
            <a:extLst>
              <a:ext uri="{FF2B5EF4-FFF2-40B4-BE49-F238E27FC236}">
                <a16:creationId xmlns:a16="http://schemas.microsoft.com/office/drawing/2014/main" id="{E2DE6F5F-E5AA-4F72-BE7A-5D14E5472C2A}"/>
              </a:ext>
            </a:extLst>
          </p:cNvPr>
          <p:cNvSpPr txBox="1"/>
          <p:nvPr/>
        </p:nvSpPr>
        <p:spPr>
          <a:xfrm>
            <a:off x="0" y="0"/>
            <a:ext cx="9142703" cy="1092828"/>
          </a:xfrm>
          <a:prstGeom prst="rect">
            <a:avLst/>
          </a:prstGeom>
          <a:solidFill>
            <a:srgbClr val="FF004E">
              <a:alpha val="90000"/>
            </a:srgbClr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8" name="Shape 232">
            <a:extLst>
              <a:ext uri="{FF2B5EF4-FFF2-40B4-BE49-F238E27FC236}">
                <a16:creationId xmlns:a16="http://schemas.microsoft.com/office/drawing/2014/main" id="{DA8623F2-4E7B-4D56-948F-5A0BE8C2D94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8394" y="422499"/>
            <a:ext cx="2123969" cy="3815671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GB" sz="2400" dirty="0">
                <a:solidFill>
                  <a:srgbClr val="000000"/>
                </a:solidFill>
              </a:rPr>
            </a:br>
            <a:endParaRPr sz="2400" dirty="0">
              <a:solidFill>
                <a:srgbClr val="000000"/>
              </a:solidFill>
            </a:endParaRPr>
          </a:p>
        </p:txBody>
      </p:sp>
      <p:sp>
        <p:nvSpPr>
          <p:cNvPr id="13" name="Tekstvak 12">
            <a:extLst>
              <a:ext uri="{FF2B5EF4-FFF2-40B4-BE49-F238E27FC236}">
                <a16:creationId xmlns:a16="http://schemas.microsoft.com/office/drawing/2014/main" id="{CC4D53C8-D1B9-45D2-BEE8-0D198673C844}"/>
              </a:ext>
            </a:extLst>
          </p:cNvPr>
          <p:cNvSpPr txBox="1"/>
          <p:nvPr/>
        </p:nvSpPr>
        <p:spPr>
          <a:xfrm>
            <a:off x="6799111" y="4897279"/>
            <a:ext cx="23435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nl-NL" sz="1000" dirty="0">
                <a:solidFill>
                  <a:schemeClr val="tx1"/>
                </a:solidFill>
              </a:rPr>
              <a:t>Floor Broekgaarden          14</a:t>
            </a:r>
            <a:endParaRPr lang="en-GB" sz="1000" dirty="0">
              <a:solidFill>
                <a:schemeClr val="tx1"/>
              </a:solidFill>
            </a:endParaRPr>
          </a:p>
        </p:txBody>
      </p:sp>
      <p:sp>
        <p:nvSpPr>
          <p:cNvPr id="22" name="Shape 232">
            <a:extLst>
              <a:ext uri="{FF2B5EF4-FFF2-40B4-BE49-F238E27FC236}">
                <a16:creationId xmlns:a16="http://schemas.microsoft.com/office/drawing/2014/main" id="{CC141956-0F1B-4A40-B363-628EB30D2F75}"/>
              </a:ext>
            </a:extLst>
          </p:cNvPr>
          <p:cNvSpPr txBox="1">
            <a:spLocks/>
          </p:cNvSpPr>
          <p:nvPr/>
        </p:nvSpPr>
        <p:spPr>
          <a:xfrm>
            <a:off x="664442" y="208706"/>
            <a:ext cx="6134669" cy="10304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9pPr>
          </a:lstStyle>
          <a:p>
            <a:br>
              <a:rPr lang="en-GB" sz="4000" dirty="0">
                <a:solidFill>
                  <a:schemeClr val="bg1"/>
                </a:solidFill>
              </a:rPr>
            </a:br>
            <a:endParaRPr lang="en-GB" sz="4000" dirty="0"/>
          </a:p>
        </p:txBody>
      </p:sp>
      <p:sp>
        <p:nvSpPr>
          <p:cNvPr id="23" name="Shape 232">
            <a:extLst>
              <a:ext uri="{FF2B5EF4-FFF2-40B4-BE49-F238E27FC236}">
                <a16:creationId xmlns:a16="http://schemas.microsoft.com/office/drawing/2014/main" id="{A95A40B4-D8EF-495A-8DCD-68149CB61A58}"/>
              </a:ext>
            </a:extLst>
          </p:cNvPr>
          <p:cNvSpPr txBox="1">
            <a:spLocks/>
          </p:cNvSpPr>
          <p:nvPr/>
        </p:nvSpPr>
        <p:spPr>
          <a:xfrm>
            <a:off x="1173596" y="126587"/>
            <a:ext cx="6365008" cy="7985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9pPr>
          </a:lstStyle>
          <a:p>
            <a:pPr algn="ctr"/>
            <a:r>
              <a:rPr lang="en-GB" sz="4000" dirty="0">
                <a:solidFill>
                  <a:schemeClr val="bg1"/>
                </a:solidFill>
              </a:rPr>
              <a:t>Previous work</a:t>
            </a:r>
            <a:br>
              <a:rPr lang="en-GB" sz="4000" dirty="0">
                <a:solidFill>
                  <a:schemeClr val="bg1"/>
                </a:solidFill>
              </a:rPr>
            </a:br>
            <a:br>
              <a:rPr lang="en-GB" sz="4000" dirty="0">
                <a:solidFill>
                  <a:schemeClr val="bg1"/>
                </a:solidFill>
              </a:rPr>
            </a:br>
            <a:endParaRPr lang="en-GB" sz="4000" dirty="0"/>
          </a:p>
        </p:txBody>
      </p:sp>
      <p:sp>
        <p:nvSpPr>
          <p:cNvPr id="7" name="Shape 232">
            <a:extLst>
              <a:ext uri="{FF2B5EF4-FFF2-40B4-BE49-F238E27FC236}">
                <a16:creationId xmlns:a16="http://schemas.microsoft.com/office/drawing/2014/main" id="{E8A0979B-5E61-47D8-806F-852BBF2C3228}"/>
              </a:ext>
            </a:extLst>
          </p:cNvPr>
          <p:cNvSpPr txBox="1">
            <a:spLocks/>
          </p:cNvSpPr>
          <p:nvPr/>
        </p:nvSpPr>
        <p:spPr>
          <a:xfrm>
            <a:off x="69794" y="1169069"/>
            <a:ext cx="2878941" cy="60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9pPr>
          </a:lstStyle>
          <a:p>
            <a:pPr algn="ctr"/>
            <a:r>
              <a:rPr lang="en-GB" sz="2000" dirty="0">
                <a:solidFill>
                  <a:srgbClr val="00B0F0"/>
                </a:solidFill>
              </a:rPr>
              <a:t>Analytical formalisms</a:t>
            </a:r>
            <a:br>
              <a:rPr lang="en-GB" sz="2000" dirty="0">
                <a:solidFill>
                  <a:srgbClr val="00B0F0"/>
                </a:solidFill>
              </a:rPr>
            </a:br>
            <a:br>
              <a:rPr lang="en-GB" sz="2000" dirty="0">
                <a:solidFill>
                  <a:srgbClr val="00B0F0"/>
                </a:solidFill>
              </a:rPr>
            </a:br>
            <a:endParaRPr lang="en-GB" sz="2000" dirty="0">
              <a:solidFill>
                <a:srgbClr val="00B0F0"/>
              </a:solidFill>
            </a:endParaRPr>
          </a:p>
        </p:txBody>
      </p:sp>
      <p:sp>
        <p:nvSpPr>
          <p:cNvPr id="8" name="Shape 232">
            <a:extLst>
              <a:ext uri="{FF2B5EF4-FFF2-40B4-BE49-F238E27FC236}">
                <a16:creationId xmlns:a16="http://schemas.microsoft.com/office/drawing/2014/main" id="{EC34F930-9D64-4FDD-A84C-5C078205AF6C}"/>
              </a:ext>
            </a:extLst>
          </p:cNvPr>
          <p:cNvSpPr txBox="1">
            <a:spLocks/>
          </p:cNvSpPr>
          <p:nvPr/>
        </p:nvSpPr>
        <p:spPr>
          <a:xfrm>
            <a:off x="5694088" y="1186528"/>
            <a:ext cx="3583400" cy="60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9pPr>
          </a:lstStyle>
          <a:p>
            <a:pPr algn="ctr"/>
            <a:r>
              <a:rPr lang="en-GB" sz="2000" dirty="0">
                <a:solidFill>
                  <a:srgbClr val="00B0F0"/>
                </a:solidFill>
              </a:rPr>
              <a:t>Markov Chain Monte Carlo</a:t>
            </a:r>
            <a:br>
              <a:rPr lang="en-GB" sz="2000" dirty="0">
                <a:solidFill>
                  <a:srgbClr val="00B0F0"/>
                </a:solidFill>
              </a:rPr>
            </a:br>
            <a:br>
              <a:rPr lang="en-GB" sz="2000" dirty="0">
                <a:solidFill>
                  <a:srgbClr val="00B0F0"/>
                </a:solidFill>
              </a:rPr>
            </a:br>
            <a:endParaRPr lang="en-GB" sz="2000" dirty="0">
              <a:solidFill>
                <a:srgbClr val="00B0F0"/>
              </a:solidFill>
            </a:endParaRPr>
          </a:p>
        </p:txBody>
      </p:sp>
      <p:sp>
        <p:nvSpPr>
          <p:cNvPr id="9" name="Shape 232">
            <a:extLst>
              <a:ext uri="{FF2B5EF4-FFF2-40B4-BE49-F238E27FC236}">
                <a16:creationId xmlns:a16="http://schemas.microsoft.com/office/drawing/2014/main" id="{6E15235D-7C4F-4B32-B809-C5227F928D93}"/>
              </a:ext>
            </a:extLst>
          </p:cNvPr>
          <p:cNvSpPr txBox="1">
            <a:spLocks/>
          </p:cNvSpPr>
          <p:nvPr/>
        </p:nvSpPr>
        <p:spPr>
          <a:xfrm>
            <a:off x="2878178" y="1193993"/>
            <a:ext cx="3214003" cy="60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9pPr>
          </a:lstStyle>
          <a:p>
            <a:pPr algn="ctr"/>
            <a:r>
              <a:rPr lang="nl-NL" sz="2000" dirty="0">
                <a:solidFill>
                  <a:srgbClr val="00B0F0"/>
                </a:solidFill>
              </a:rPr>
              <a:t>E</a:t>
            </a:r>
            <a:r>
              <a:rPr lang="en-GB" sz="2000" dirty="0" err="1">
                <a:solidFill>
                  <a:srgbClr val="00B0F0"/>
                </a:solidFill>
              </a:rPr>
              <a:t>mulators</a:t>
            </a:r>
            <a:r>
              <a:rPr lang="en-GB" sz="2000" dirty="0">
                <a:solidFill>
                  <a:srgbClr val="00B0F0"/>
                </a:solidFill>
              </a:rPr>
              <a:t> (GPR)</a:t>
            </a:r>
          </a:p>
        </p:txBody>
      </p:sp>
      <p:sp>
        <p:nvSpPr>
          <p:cNvPr id="10" name="Rechthoek 9">
            <a:extLst>
              <a:ext uri="{FF2B5EF4-FFF2-40B4-BE49-F238E27FC236}">
                <a16:creationId xmlns:a16="http://schemas.microsoft.com/office/drawing/2014/main" id="{01CB837E-3C29-4DF9-A067-B329D57489E8}"/>
              </a:ext>
            </a:extLst>
          </p:cNvPr>
          <p:cNvSpPr/>
          <p:nvPr/>
        </p:nvSpPr>
        <p:spPr>
          <a:xfrm>
            <a:off x="258188" y="1650983"/>
            <a:ext cx="265008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nl-NL" sz="1000" b="1" dirty="0" err="1"/>
              <a:t>Kolb</a:t>
            </a:r>
            <a:r>
              <a:rPr lang="nl-NL" sz="1000" b="1" dirty="0"/>
              <a:t> 1993, </a:t>
            </a:r>
            <a:r>
              <a:rPr lang="nl-NL" sz="1000" b="1" dirty="0" err="1"/>
              <a:t>Politano</a:t>
            </a:r>
            <a:r>
              <a:rPr lang="nl-NL" sz="1000" b="1" dirty="0"/>
              <a:t> 1996, </a:t>
            </a:r>
            <a:r>
              <a:rPr lang="nl-NL" sz="1000" b="1" dirty="0" err="1"/>
              <a:t>Kalogera</a:t>
            </a:r>
            <a:r>
              <a:rPr lang="nl-NL" sz="1000" b="1" dirty="0"/>
              <a:t> 1996</a:t>
            </a:r>
          </a:p>
          <a:p>
            <a:r>
              <a:rPr lang="nl-NL" sz="1000" b="1" dirty="0" err="1"/>
              <a:t>Kalogera&amp;Webbink</a:t>
            </a:r>
            <a:r>
              <a:rPr lang="nl-NL" sz="1000" b="1" dirty="0"/>
              <a:t> 1998, Kalogera+2000</a:t>
            </a:r>
            <a:endParaRPr lang="en-GB" sz="1000" b="1" dirty="0"/>
          </a:p>
        </p:txBody>
      </p:sp>
      <p:sp>
        <p:nvSpPr>
          <p:cNvPr id="11" name="Rechthoek 10">
            <a:extLst>
              <a:ext uri="{FF2B5EF4-FFF2-40B4-BE49-F238E27FC236}">
                <a16:creationId xmlns:a16="http://schemas.microsoft.com/office/drawing/2014/main" id="{75E86F0A-22DA-483B-B97C-DC1356F344F4}"/>
              </a:ext>
            </a:extLst>
          </p:cNvPr>
          <p:cNvSpPr/>
          <p:nvPr/>
        </p:nvSpPr>
        <p:spPr>
          <a:xfrm>
            <a:off x="6609642" y="1681608"/>
            <a:ext cx="1915909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nl-NL" sz="1000" b="1" dirty="0"/>
              <a:t>Andrews+2017; (</a:t>
            </a:r>
            <a:r>
              <a:rPr lang="nl-NL" sz="1000" b="1" dirty="0" err="1"/>
              <a:t>dart_board</a:t>
            </a:r>
            <a:r>
              <a:rPr lang="nl-NL" sz="1000" b="1" dirty="0"/>
              <a:t>)</a:t>
            </a:r>
            <a:endParaRPr lang="en-GB" sz="1000" b="1" dirty="0"/>
          </a:p>
        </p:txBody>
      </p:sp>
      <p:sp>
        <p:nvSpPr>
          <p:cNvPr id="12" name="Rechthoek 11">
            <a:extLst>
              <a:ext uri="{FF2B5EF4-FFF2-40B4-BE49-F238E27FC236}">
                <a16:creationId xmlns:a16="http://schemas.microsoft.com/office/drawing/2014/main" id="{CDFFD43A-F7D1-444B-A1CF-D155CA030D42}"/>
              </a:ext>
            </a:extLst>
          </p:cNvPr>
          <p:cNvSpPr/>
          <p:nvPr/>
        </p:nvSpPr>
        <p:spPr>
          <a:xfrm>
            <a:off x="3338871" y="1690071"/>
            <a:ext cx="2292615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nl-NL" sz="1000" b="1" dirty="0"/>
              <a:t>Barret+2017, Taylor &amp; </a:t>
            </a:r>
            <a:r>
              <a:rPr lang="nl-NL" sz="1000" b="1" dirty="0" err="1"/>
              <a:t>Gerosa</a:t>
            </a:r>
            <a:r>
              <a:rPr lang="nl-NL" sz="1000" b="1" dirty="0"/>
              <a:t> 2018</a:t>
            </a:r>
            <a:endParaRPr lang="en-GB" sz="1000" b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60206" y="2051093"/>
            <a:ext cx="2989869" cy="2033111"/>
          </a:xfrm>
          <a:prstGeom prst="rect">
            <a:avLst/>
          </a:prstGeom>
          <a:ln w="25400">
            <a:noFill/>
          </a:ln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/>
          <a:srcRect t="5719" r="3892"/>
          <a:stretch/>
        </p:blipFill>
        <p:spPr>
          <a:xfrm>
            <a:off x="6146313" y="2051092"/>
            <a:ext cx="2784581" cy="2450350"/>
          </a:xfrm>
          <a:prstGeom prst="rect">
            <a:avLst/>
          </a:prstGeom>
          <a:ln w="25400">
            <a:solidFill>
              <a:schemeClr val="tx1"/>
            </a:solidFill>
          </a:ln>
        </p:spPr>
      </p:pic>
      <p:pic>
        <p:nvPicPr>
          <p:cNvPr id="16" name="Picture 15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2166"/>
          <a:stretch/>
        </p:blipFill>
        <p:spPr>
          <a:xfrm rot="16200000" flipV="1">
            <a:off x="3957335" y="3951930"/>
            <a:ext cx="1196804" cy="57248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6"/>
          <a:srcRect r="691" b="12927"/>
          <a:stretch/>
        </p:blipFill>
        <p:spPr>
          <a:xfrm>
            <a:off x="164725" y="2096117"/>
            <a:ext cx="2696549" cy="2364313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6" name="TextBox 5"/>
          <p:cNvSpPr txBox="1"/>
          <p:nvPr/>
        </p:nvSpPr>
        <p:spPr>
          <a:xfrm>
            <a:off x="2978065" y="2051092"/>
            <a:ext cx="3023944" cy="245035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302098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kstvak 16">
            <a:extLst>
              <a:ext uri="{FF2B5EF4-FFF2-40B4-BE49-F238E27FC236}">
                <a16:creationId xmlns:a16="http://schemas.microsoft.com/office/drawing/2014/main" id="{E2DE6F5F-E5AA-4F72-BE7A-5D14E5472C2A}"/>
              </a:ext>
            </a:extLst>
          </p:cNvPr>
          <p:cNvSpPr txBox="1"/>
          <p:nvPr/>
        </p:nvSpPr>
        <p:spPr>
          <a:xfrm>
            <a:off x="0" y="0"/>
            <a:ext cx="9144000" cy="4000500"/>
          </a:xfrm>
          <a:prstGeom prst="rect">
            <a:avLst/>
          </a:prstGeom>
          <a:solidFill>
            <a:srgbClr val="FF004E">
              <a:alpha val="90000"/>
            </a:srgbClr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3" name="Tekstvak 12">
            <a:extLst>
              <a:ext uri="{FF2B5EF4-FFF2-40B4-BE49-F238E27FC236}">
                <a16:creationId xmlns:a16="http://schemas.microsoft.com/office/drawing/2014/main" id="{CC4D53C8-D1B9-45D2-BEE8-0D198673C844}"/>
              </a:ext>
            </a:extLst>
          </p:cNvPr>
          <p:cNvSpPr txBox="1"/>
          <p:nvPr/>
        </p:nvSpPr>
        <p:spPr>
          <a:xfrm>
            <a:off x="6799111" y="4897279"/>
            <a:ext cx="23435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nl-NL" sz="1000" dirty="0">
                <a:solidFill>
                  <a:schemeClr val="tx1"/>
                </a:solidFill>
              </a:rPr>
              <a:t>Floor Broekgaarden          </a:t>
            </a:r>
            <a:endParaRPr lang="en-GB" sz="1000" dirty="0">
              <a:solidFill>
                <a:schemeClr val="tx1"/>
              </a:solidFill>
            </a:endParaRPr>
          </a:p>
        </p:txBody>
      </p:sp>
      <p:sp>
        <p:nvSpPr>
          <p:cNvPr id="22" name="Shape 232">
            <a:extLst>
              <a:ext uri="{FF2B5EF4-FFF2-40B4-BE49-F238E27FC236}">
                <a16:creationId xmlns:a16="http://schemas.microsoft.com/office/drawing/2014/main" id="{CC141956-0F1B-4A40-B363-628EB30D2F75}"/>
              </a:ext>
            </a:extLst>
          </p:cNvPr>
          <p:cNvSpPr txBox="1">
            <a:spLocks/>
          </p:cNvSpPr>
          <p:nvPr/>
        </p:nvSpPr>
        <p:spPr>
          <a:xfrm>
            <a:off x="664442" y="208706"/>
            <a:ext cx="6134669" cy="10304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9pPr>
          </a:lstStyle>
          <a:p>
            <a:br>
              <a:rPr lang="en-GB" sz="4000" dirty="0">
                <a:solidFill>
                  <a:schemeClr val="bg1"/>
                </a:solidFill>
              </a:rPr>
            </a:br>
            <a:endParaRPr lang="en-GB" sz="4000" dirty="0"/>
          </a:p>
        </p:txBody>
      </p:sp>
      <p:sp>
        <p:nvSpPr>
          <p:cNvPr id="23" name="Shape 232">
            <a:extLst>
              <a:ext uri="{FF2B5EF4-FFF2-40B4-BE49-F238E27FC236}">
                <a16:creationId xmlns:a16="http://schemas.microsoft.com/office/drawing/2014/main" id="{A95A40B4-D8EF-495A-8DCD-68149CB61A58}"/>
              </a:ext>
            </a:extLst>
          </p:cNvPr>
          <p:cNvSpPr txBox="1">
            <a:spLocks/>
          </p:cNvSpPr>
          <p:nvPr/>
        </p:nvSpPr>
        <p:spPr>
          <a:xfrm>
            <a:off x="1250378" y="1143000"/>
            <a:ext cx="6365008" cy="7985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9pPr>
          </a:lstStyle>
          <a:p>
            <a:pPr algn="ctr"/>
            <a:r>
              <a:rPr lang="en-GB" sz="4000" dirty="0">
                <a:solidFill>
                  <a:schemeClr val="bg1"/>
                </a:solidFill>
              </a:rPr>
              <a:t>We present</a:t>
            </a:r>
            <a:r>
              <a:rPr lang="en-AU" sz="4000" dirty="0">
                <a:solidFill>
                  <a:schemeClr val="bg1"/>
                </a:solidFill>
              </a:rPr>
              <a:t>:</a:t>
            </a:r>
            <a:endParaRPr lang="en-GB" sz="4000" dirty="0">
              <a:solidFill>
                <a:schemeClr val="bg1"/>
              </a:solidFill>
            </a:endParaRPr>
          </a:p>
          <a:p>
            <a:pPr algn="ctr"/>
            <a:br>
              <a:rPr lang="en-GB" sz="4000" dirty="0">
                <a:solidFill>
                  <a:schemeClr val="bg1"/>
                </a:solidFill>
              </a:rPr>
            </a:br>
            <a:endParaRPr lang="en-GB" sz="4000" dirty="0"/>
          </a:p>
        </p:txBody>
      </p:sp>
      <p:sp>
        <p:nvSpPr>
          <p:cNvPr id="14" name="Shape 232">
            <a:extLst>
              <a:ext uri="{FF2B5EF4-FFF2-40B4-BE49-F238E27FC236}">
                <a16:creationId xmlns:a16="http://schemas.microsoft.com/office/drawing/2014/main" id="{A95A40B4-D8EF-495A-8DCD-68149CB61A58}"/>
              </a:ext>
            </a:extLst>
          </p:cNvPr>
          <p:cNvSpPr txBox="1">
            <a:spLocks/>
          </p:cNvSpPr>
          <p:nvPr/>
        </p:nvSpPr>
        <p:spPr>
          <a:xfrm>
            <a:off x="1250378" y="2220553"/>
            <a:ext cx="6365008" cy="7985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9pPr>
          </a:lstStyle>
          <a:p>
            <a:pPr algn="ctr"/>
            <a:r>
              <a:rPr lang="en-AU" sz="2300" dirty="0">
                <a:solidFill>
                  <a:schemeClr val="bg1"/>
                </a:solidFill>
              </a:rPr>
              <a:t>(drum roll)</a:t>
            </a:r>
            <a:endParaRPr lang="en-GB" sz="2300" dirty="0">
              <a:solidFill>
                <a:schemeClr val="bg1"/>
              </a:solidFill>
            </a:endParaRPr>
          </a:p>
          <a:p>
            <a:pPr algn="ctr"/>
            <a:endParaRPr lang="en-GB" sz="2300" dirty="0">
              <a:solidFill>
                <a:schemeClr val="bg1"/>
              </a:solidFill>
            </a:endParaRPr>
          </a:p>
          <a:p>
            <a:pPr algn="ctr"/>
            <a:br>
              <a:rPr lang="en-GB" sz="2300" dirty="0">
                <a:solidFill>
                  <a:schemeClr val="bg1"/>
                </a:solidFill>
              </a:rPr>
            </a:br>
            <a:endParaRPr lang="en-GB" sz="2300" dirty="0"/>
          </a:p>
        </p:txBody>
      </p:sp>
    </p:spTree>
    <p:extLst>
      <p:ext uri="{BB962C8B-B14F-4D97-AF65-F5344CB8AC3E}">
        <p14:creationId xmlns:p14="http://schemas.microsoft.com/office/powerpoint/2010/main" val="101506492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hape 132">
            <a:extLst>
              <a:ext uri="{FF2B5EF4-FFF2-40B4-BE49-F238E27FC236}">
                <a16:creationId xmlns:a16="http://schemas.microsoft.com/office/drawing/2014/main" id="{DD8C18DF-A02B-4A5B-BEBF-BCEE7FE624F8}"/>
              </a:ext>
            </a:extLst>
          </p:cNvPr>
          <p:cNvSpPr txBox="1">
            <a:spLocks/>
          </p:cNvSpPr>
          <p:nvPr/>
        </p:nvSpPr>
        <p:spPr>
          <a:xfrm>
            <a:off x="274790" y="267702"/>
            <a:ext cx="4140200" cy="58614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nl-NL" sz="2600" b="1" dirty="0">
                <a:solidFill>
                  <a:schemeClr val="tx1"/>
                </a:solidFill>
              </a:rPr>
              <a:t>New sampling </a:t>
            </a:r>
            <a:r>
              <a:rPr lang="nl-NL" sz="2600" b="1" dirty="0" err="1">
                <a:solidFill>
                  <a:schemeClr val="tx1"/>
                </a:solidFill>
              </a:rPr>
              <a:t>algorithm</a:t>
            </a:r>
            <a:r>
              <a:rPr lang="en-GB" sz="2600" b="1" dirty="0">
                <a:solidFill>
                  <a:schemeClr val="tx1"/>
                </a:solidFill>
              </a:rPr>
              <a:t>:</a:t>
            </a:r>
            <a:endParaRPr lang="en-GB" sz="2600" b="1" dirty="0">
              <a:solidFill>
                <a:schemeClr val="bg1"/>
              </a:solidFill>
            </a:endParaRPr>
          </a:p>
        </p:txBody>
      </p:sp>
      <p:sp>
        <p:nvSpPr>
          <p:cNvPr id="9" name="Tekstvak 8">
            <a:extLst>
              <a:ext uri="{FF2B5EF4-FFF2-40B4-BE49-F238E27FC236}">
                <a16:creationId xmlns:a16="http://schemas.microsoft.com/office/drawing/2014/main" id="{D02F4D54-1644-4E72-BD1F-CF4BF34FB7C3}"/>
              </a:ext>
            </a:extLst>
          </p:cNvPr>
          <p:cNvSpPr txBox="1"/>
          <p:nvPr/>
        </p:nvSpPr>
        <p:spPr>
          <a:xfrm>
            <a:off x="6799111" y="4897279"/>
            <a:ext cx="23435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nl-NL" sz="1000" dirty="0">
                <a:solidFill>
                  <a:schemeClr val="tx1"/>
                </a:solidFill>
              </a:rPr>
              <a:t>Floor Broekgaarden          15</a:t>
            </a:r>
            <a:endParaRPr lang="en-GB" sz="1000" dirty="0">
              <a:solidFill>
                <a:schemeClr val="tx1"/>
              </a:solidFill>
            </a:endParaRPr>
          </a:p>
        </p:txBody>
      </p:sp>
      <p:sp>
        <p:nvSpPr>
          <p:cNvPr id="10" name="Shape 132">
            <a:extLst>
              <a:ext uri="{FF2B5EF4-FFF2-40B4-BE49-F238E27FC236}">
                <a16:creationId xmlns:a16="http://schemas.microsoft.com/office/drawing/2014/main" id="{C260D254-F61D-46FD-9A9A-4C78692FA862}"/>
              </a:ext>
            </a:extLst>
          </p:cNvPr>
          <p:cNvSpPr txBox="1">
            <a:spLocks/>
          </p:cNvSpPr>
          <p:nvPr/>
        </p:nvSpPr>
        <p:spPr>
          <a:xfrm>
            <a:off x="227757" y="939814"/>
            <a:ext cx="9830643" cy="66675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108000" tIns="72000" rIns="68400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FFFFFF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FFFFFF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FFFFFF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FFFFFF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FFFFFF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FFFFFF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FFFFFF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FFFFFF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FFFFFF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9pPr>
          </a:lstStyle>
          <a:p>
            <a:pPr marL="36000">
              <a:lnSpc>
                <a:spcPts val="2300"/>
              </a:lnSpc>
            </a:pPr>
            <a:r>
              <a:rPr lang="nl-NL" sz="2000" dirty="0" err="1">
                <a:solidFill>
                  <a:schemeClr val="bg1"/>
                </a:solidFill>
              </a:rPr>
              <a:t>S</a:t>
            </a:r>
            <a:r>
              <a:rPr lang="nl-NL" sz="2000" dirty="0" err="1">
                <a:solidFill>
                  <a:schemeClr val="tx1"/>
                </a:solidFill>
                <a:latin typeface="Titillium Web" panose="020B0604020202020204" charset="0"/>
              </a:rPr>
              <a:t>imulating</a:t>
            </a:r>
            <a:r>
              <a:rPr lang="nl-NL" sz="2000" dirty="0">
                <a:solidFill>
                  <a:schemeClr val="tx1"/>
                </a:solidFill>
                <a:latin typeface="Titillium Web" panose="020B0604020202020204" charset="0"/>
              </a:rPr>
              <a:t> </a:t>
            </a:r>
            <a:r>
              <a:rPr lang="nl-NL" sz="2000" dirty="0">
                <a:solidFill>
                  <a:schemeClr val="bg1"/>
                </a:solidFill>
              </a:rPr>
              <a:t>T</a:t>
            </a:r>
            <a:r>
              <a:rPr lang="nl-NL" sz="2000" dirty="0">
                <a:solidFill>
                  <a:schemeClr val="tx1"/>
                </a:solidFill>
                <a:latin typeface="Titillium Web" panose="020B0604020202020204" charset="0"/>
              </a:rPr>
              <a:t>he </a:t>
            </a:r>
            <a:r>
              <a:rPr lang="nl-NL" sz="2000" dirty="0">
                <a:solidFill>
                  <a:schemeClr val="bg1"/>
                </a:solidFill>
                <a:latin typeface="Titillium Web" panose="020B0604020202020204" charset="0"/>
              </a:rPr>
              <a:t>R</a:t>
            </a:r>
            <a:r>
              <a:rPr lang="nl-NL" sz="2000" dirty="0">
                <a:solidFill>
                  <a:schemeClr val="tx1"/>
                </a:solidFill>
                <a:latin typeface="Titillium Web" panose="020B0604020202020204" charset="0"/>
              </a:rPr>
              <a:t>are </a:t>
            </a:r>
            <a:r>
              <a:rPr lang="nl-NL" sz="2000" dirty="0" err="1">
                <a:solidFill>
                  <a:schemeClr val="bg1"/>
                </a:solidFill>
                <a:latin typeface="Titillium Web" panose="020B0604020202020204" charset="0"/>
              </a:rPr>
              <a:t>O</a:t>
            </a:r>
            <a:r>
              <a:rPr lang="nl-NL" sz="2000" dirty="0" err="1">
                <a:solidFill>
                  <a:schemeClr val="tx1"/>
                </a:solidFill>
                <a:latin typeface="Titillium Web" panose="020B0604020202020204" charset="0"/>
              </a:rPr>
              <a:t>utcomes</a:t>
            </a:r>
            <a:r>
              <a:rPr lang="nl-NL" sz="2000" dirty="0">
                <a:solidFill>
                  <a:schemeClr val="tx1"/>
                </a:solidFill>
                <a:latin typeface="Titillium Web" panose="020B0604020202020204" charset="0"/>
              </a:rPr>
              <a:t> </a:t>
            </a:r>
            <a:r>
              <a:rPr lang="nl-NL" sz="2000" dirty="0">
                <a:solidFill>
                  <a:schemeClr val="bg1"/>
                </a:solidFill>
                <a:latin typeface="Titillium Web" panose="020B0604020202020204" charset="0"/>
              </a:rPr>
              <a:t>O</a:t>
            </a:r>
            <a:r>
              <a:rPr lang="nl-NL" sz="2000" dirty="0">
                <a:solidFill>
                  <a:schemeClr val="tx1"/>
                </a:solidFill>
                <a:latin typeface="Titillium Web" panose="020B0604020202020204" charset="0"/>
              </a:rPr>
              <a:t>f </a:t>
            </a:r>
            <a:r>
              <a:rPr lang="nl-NL" sz="2000" dirty="0" err="1">
                <a:solidFill>
                  <a:schemeClr val="bg1"/>
                </a:solidFill>
                <a:latin typeface="Titillium Web" panose="020B0604020202020204" charset="0"/>
              </a:rPr>
              <a:t>P</a:t>
            </a:r>
            <a:r>
              <a:rPr lang="nl-NL" sz="2000" dirty="0" err="1">
                <a:solidFill>
                  <a:schemeClr val="tx1"/>
                </a:solidFill>
                <a:latin typeface="Titillium Web" panose="020B0604020202020204" charset="0"/>
              </a:rPr>
              <a:t>opulations</a:t>
            </a:r>
            <a:endParaRPr lang="nl-NL" sz="2000" dirty="0">
              <a:solidFill>
                <a:schemeClr val="tx1"/>
              </a:solidFill>
              <a:latin typeface="Titillium Web" panose="020B0604020202020204" charset="0"/>
            </a:endParaRPr>
          </a:p>
          <a:p>
            <a:pPr marL="36000" algn="ctr">
              <a:lnSpc>
                <a:spcPts val="2300"/>
              </a:lnSpc>
            </a:pPr>
            <a:r>
              <a:rPr lang="nl-NL" sz="2000" dirty="0">
                <a:solidFill>
                  <a:schemeClr val="tx1"/>
                </a:solidFill>
                <a:latin typeface="Titillium Web" panose="020B0604020202020204" charset="0"/>
              </a:rPr>
              <a:t> </a:t>
            </a:r>
            <a:r>
              <a:rPr lang="nl-NL" sz="2000" dirty="0" err="1">
                <a:solidFill>
                  <a:schemeClr val="bg1"/>
                </a:solidFill>
                <a:latin typeface="Titillium Web" panose="020B0604020202020204" charset="0"/>
              </a:rPr>
              <a:t>W</a:t>
            </a:r>
            <a:r>
              <a:rPr lang="nl-NL" sz="2000" dirty="0" err="1">
                <a:solidFill>
                  <a:schemeClr val="tx1"/>
                </a:solidFill>
                <a:latin typeface="Titillium Web" panose="020B0604020202020204" charset="0"/>
              </a:rPr>
              <a:t>ith</a:t>
            </a:r>
            <a:r>
              <a:rPr lang="nl-NL" sz="2000" dirty="0">
                <a:solidFill>
                  <a:schemeClr val="tx1"/>
                </a:solidFill>
                <a:latin typeface="Titillium Web" panose="020B0604020202020204" charset="0"/>
              </a:rPr>
              <a:t> </a:t>
            </a:r>
            <a:r>
              <a:rPr lang="nl-NL" sz="2000" dirty="0">
                <a:solidFill>
                  <a:schemeClr val="bg1"/>
                </a:solidFill>
                <a:latin typeface="Titillium Web" panose="020B0604020202020204" charset="0"/>
              </a:rPr>
              <a:t>A</a:t>
            </a:r>
            <a:r>
              <a:rPr lang="nl-NL" sz="2000" dirty="0">
                <a:solidFill>
                  <a:schemeClr val="tx1"/>
                </a:solidFill>
                <a:latin typeface="Titillium Web" panose="020B0604020202020204" charset="0"/>
              </a:rPr>
              <a:t>IS </a:t>
            </a:r>
            <a:r>
              <a:rPr lang="nl-NL" sz="2000" dirty="0">
                <a:solidFill>
                  <a:schemeClr val="bg1"/>
                </a:solidFill>
                <a:latin typeface="Titillium Web" panose="020B0604020202020204" charset="0"/>
              </a:rPr>
              <a:t>F</a:t>
            </a:r>
            <a:r>
              <a:rPr lang="nl-NL" sz="2000" dirty="0">
                <a:solidFill>
                  <a:schemeClr val="tx1"/>
                </a:solidFill>
                <a:latin typeface="Titillium Web" panose="020B0604020202020204" charset="0"/>
              </a:rPr>
              <a:t>or </a:t>
            </a:r>
            <a:r>
              <a:rPr lang="nl-NL" sz="2000" dirty="0" err="1">
                <a:solidFill>
                  <a:schemeClr val="bg1"/>
                </a:solidFill>
                <a:latin typeface="Titillium Web" panose="020B0604020202020204" charset="0"/>
              </a:rPr>
              <a:t>E</a:t>
            </a:r>
            <a:r>
              <a:rPr lang="nl-NL" sz="2000" dirty="0" err="1">
                <a:solidFill>
                  <a:schemeClr val="tx1"/>
                </a:solidFill>
                <a:latin typeface="Titillium Web" panose="020B0604020202020204" charset="0"/>
              </a:rPr>
              <a:t>fficient</a:t>
            </a:r>
            <a:r>
              <a:rPr lang="nl-NL" sz="2000" dirty="0">
                <a:solidFill>
                  <a:schemeClr val="tx1"/>
                </a:solidFill>
                <a:latin typeface="Titillium Web" panose="020B0604020202020204" charset="0"/>
              </a:rPr>
              <a:t> </a:t>
            </a:r>
            <a:r>
              <a:rPr lang="nl-NL" sz="2000" dirty="0">
                <a:solidFill>
                  <a:schemeClr val="bg1"/>
                </a:solidFill>
                <a:latin typeface="Titillium Web" panose="020B0604020202020204" charset="0"/>
              </a:rPr>
              <a:t>L</a:t>
            </a:r>
            <a:r>
              <a:rPr lang="nl-NL" sz="2000" dirty="0">
                <a:solidFill>
                  <a:schemeClr val="tx1"/>
                </a:solidFill>
                <a:latin typeface="Titillium Web" panose="020B0604020202020204" charset="0"/>
              </a:rPr>
              <a:t>earning</a:t>
            </a:r>
          </a:p>
        </p:txBody>
      </p:sp>
      <p:sp>
        <p:nvSpPr>
          <p:cNvPr id="13" name="Shape 132">
            <a:extLst>
              <a:ext uri="{FF2B5EF4-FFF2-40B4-BE49-F238E27FC236}">
                <a16:creationId xmlns:a16="http://schemas.microsoft.com/office/drawing/2014/main" id="{C6DC28A0-29BF-4E54-B42D-33E89A4D2FD7}"/>
              </a:ext>
            </a:extLst>
          </p:cNvPr>
          <p:cNvSpPr txBox="1">
            <a:spLocks/>
          </p:cNvSpPr>
          <p:nvPr/>
        </p:nvSpPr>
        <p:spPr>
          <a:xfrm>
            <a:off x="2061257" y="1897220"/>
            <a:ext cx="5219062" cy="462274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108000" tIns="72000" rIns="68400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FFFFFF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FFFFFF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FFFFFF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FFFFFF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FFFFFF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FFFFFF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FFFFFF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FFFFFF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FFFFFF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9pPr>
          </a:lstStyle>
          <a:p>
            <a:pPr marL="36000">
              <a:lnSpc>
                <a:spcPts val="2300"/>
              </a:lnSpc>
            </a:pPr>
            <a:r>
              <a:rPr lang="nl-NL" sz="1800" dirty="0" err="1">
                <a:solidFill>
                  <a:schemeClr val="bg1"/>
                </a:solidFill>
              </a:rPr>
              <a:t>Adaptive</a:t>
            </a:r>
            <a:r>
              <a:rPr lang="nl-NL" sz="1800" dirty="0">
                <a:solidFill>
                  <a:schemeClr val="bg1"/>
                </a:solidFill>
              </a:rPr>
              <a:t> </a:t>
            </a:r>
            <a:r>
              <a:rPr lang="nl-NL" sz="1800" dirty="0" err="1">
                <a:solidFill>
                  <a:schemeClr val="bg1"/>
                </a:solidFill>
              </a:rPr>
              <a:t>Importance</a:t>
            </a:r>
            <a:r>
              <a:rPr lang="nl-NL" sz="1800" dirty="0">
                <a:solidFill>
                  <a:schemeClr val="bg1"/>
                </a:solidFill>
              </a:rPr>
              <a:t> Sampling (AIS) </a:t>
            </a:r>
            <a:endParaRPr lang="nl-NL" sz="1800" dirty="0">
              <a:solidFill>
                <a:schemeClr val="tx1"/>
              </a:solidFill>
              <a:latin typeface="Sylfaen" panose="010A0502050306030303" pitchFamily="18" charset="0"/>
            </a:endParaRPr>
          </a:p>
        </p:txBody>
      </p:sp>
      <p:sp>
        <p:nvSpPr>
          <p:cNvPr id="15" name="Freeform 5">
            <a:extLst>
              <a:ext uri="{FF2B5EF4-FFF2-40B4-BE49-F238E27FC236}">
                <a16:creationId xmlns:a16="http://schemas.microsoft.com/office/drawing/2014/main" id="{384A790C-BA46-4632-A802-2FB37D1EF791}"/>
              </a:ext>
            </a:extLst>
          </p:cNvPr>
          <p:cNvSpPr>
            <a:spLocks/>
          </p:cNvSpPr>
          <p:nvPr/>
        </p:nvSpPr>
        <p:spPr bwMode="auto">
          <a:xfrm rot="11517823" flipH="1">
            <a:off x="3923038" y="1644476"/>
            <a:ext cx="401801" cy="343702"/>
          </a:xfrm>
          <a:custGeom>
            <a:avLst/>
            <a:gdLst>
              <a:gd name="T0" fmla="*/ 516 w 516"/>
              <a:gd name="T1" fmla="*/ 0 h 515"/>
              <a:gd name="T2" fmla="*/ 0 w 516"/>
              <a:gd name="T3" fmla="*/ 515 h 51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516" h="515">
                <a:moveTo>
                  <a:pt x="516" y="0"/>
                </a:moveTo>
                <a:cubicBezTo>
                  <a:pt x="242" y="23"/>
                  <a:pt x="24" y="242"/>
                  <a:pt x="0" y="515"/>
                </a:cubicBezTo>
              </a:path>
            </a:pathLst>
          </a:custGeom>
          <a:noFill/>
          <a:ln w="38100" cap="flat">
            <a:solidFill>
              <a:schemeClr val="bg1"/>
            </a:solidFill>
            <a:prstDash val="solid"/>
            <a:miter lim="800000"/>
            <a:headEnd type="triangl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>
              <a:solidFill>
                <a:schemeClr val="bg1"/>
              </a:solidFill>
            </a:endParaRPr>
          </a:p>
        </p:txBody>
      </p:sp>
      <p:sp>
        <p:nvSpPr>
          <p:cNvPr id="11" name="Rechthoek 10">
            <a:extLst>
              <a:ext uri="{FF2B5EF4-FFF2-40B4-BE49-F238E27FC236}">
                <a16:creationId xmlns:a16="http://schemas.microsoft.com/office/drawing/2014/main" id="{4F12AD69-7BDE-443A-9C2C-959D21C40A82}"/>
              </a:ext>
            </a:extLst>
          </p:cNvPr>
          <p:cNvSpPr/>
          <p:nvPr/>
        </p:nvSpPr>
        <p:spPr>
          <a:xfrm>
            <a:off x="6338424" y="2171640"/>
            <a:ext cx="289855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nl-NL" sz="1000" b="1" dirty="0"/>
              <a:t>Marin+06, Douc+07, Owen+09, Martino+15</a:t>
            </a:r>
          </a:p>
          <a:p>
            <a:r>
              <a:rPr lang="en-GB" sz="1000" b="1" dirty="0"/>
              <a:t>AIS: Torrie &amp; </a:t>
            </a:r>
            <a:r>
              <a:rPr lang="en-GB" sz="1000" b="1" dirty="0" err="1"/>
              <a:t>Valleau</a:t>
            </a:r>
            <a:r>
              <a:rPr lang="en-GB" sz="1000" b="1" dirty="0"/>
              <a:t> 1977, </a:t>
            </a:r>
            <a:r>
              <a:rPr lang="en-GB" sz="1000" b="1" dirty="0" err="1"/>
              <a:t>Hesterberg</a:t>
            </a:r>
            <a:r>
              <a:rPr lang="en-GB" sz="1000" b="1" dirty="0"/>
              <a:t> 1995, </a:t>
            </a:r>
          </a:p>
          <a:p>
            <a:r>
              <a:rPr lang="en-GB" sz="1000" b="1" dirty="0"/>
              <a:t>Cappe+2004, </a:t>
            </a:r>
            <a:r>
              <a:rPr lang="en-GB" sz="1000" b="1" dirty="0" err="1"/>
              <a:t>Pennanen</a:t>
            </a:r>
            <a:r>
              <a:rPr lang="en-GB" sz="1000" b="1" dirty="0"/>
              <a:t> &amp; Koivu 2006, </a:t>
            </a:r>
          </a:p>
          <a:p>
            <a:r>
              <a:rPr lang="en-GB" sz="1000" b="1" dirty="0"/>
              <a:t>Cornuet+2012, Ortiz &amp; Pack </a:t>
            </a:r>
            <a:r>
              <a:rPr lang="en-GB" sz="1000" b="1" dirty="0" err="1"/>
              <a:t>Kaelbling</a:t>
            </a:r>
            <a:r>
              <a:rPr lang="en-GB" sz="1000" b="1" dirty="0"/>
              <a:t> (2013)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897" b="95516" l="2283" r="96119">
                        <a14:foregroundMark x1="23973" y1="14574" x2="23973" y2="14574"/>
                        <a14:foregroundMark x1="13242" y1="22197" x2="13242" y2="22197"/>
                        <a14:foregroundMark x1="34018" y1="11659" x2="34018" y2="11659"/>
                        <a14:foregroundMark x1="41096" y1="9865" x2="41096" y2="9865"/>
                        <a14:foregroundMark x1="49087" y1="6278" x2="49087" y2="6278"/>
                        <a14:foregroundMark x1="56164" y1="7399" x2="56164" y2="7399"/>
                        <a14:foregroundMark x1="64612" y1="9193" x2="64612" y2="9193"/>
                        <a14:foregroundMark x1="79909" y1="18386" x2="79909" y2="18386"/>
                        <a14:foregroundMark x1="15753" y1="14798" x2="15753" y2="14798"/>
                        <a14:foregroundMark x1="20320" y1="21525" x2="20320" y2="21525"/>
                        <a14:foregroundMark x1="86301" y1="22197" x2="86301" y2="22197"/>
                        <a14:foregroundMark x1="74201" y1="10538" x2="74201" y2="10538"/>
                        <a14:backgroundMark x1="23744" y1="10314" x2="23744" y2="10314"/>
                        <a14:backgroundMark x1="51142" y1="4933" x2="51142" y2="4933"/>
                        <a14:backgroundMark x1="67352" y1="8520" x2="67352" y2="852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790" y="1897220"/>
            <a:ext cx="1213301" cy="1235462"/>
          </a:xfrm>
          <a:prstGeom prst="rect">
            <a:avLst/>
          </a:prstGeom>
        </p:spPr>
      </p:pic>
      <p:pic>
        <p:nvPicPr>
          <p:cNvPr id="12" name="Picture 2" descr="Related image">
            <a:extLst>
              <a:ext uri="{FF2B5EF4-FFF2-40B4-BE49-F238E27FC236}">
                <a16:creationId xmlns:a16="http://schemas.microsoft.com/office/drawing/2014/main" id="{F0544A58-D562-40F3-B58D-783717814C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6766" y="2650150"/>
            <a:ext cx="2456448" cy="2456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82609" y="272950"/>
            <a:ext cx="1776595" cy="1333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5147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Shape 132">
            <a:extLst>
              <a:ext uri="{FF2B5EF4-FFF2-40B4-BE49-F238E27FC236}">
                <a16:creationId xmlns:a16="http://schemas.microsoft.com/office/drawing/2014/main" id="{DD8C18DF-A02B-4A5B-BEBF-BCEE7FE624F8}"/>
              </a:ext>
            </a:extLst>
          </p:cNvPr>
          <p:cNvSpPr txBox="1">
            <a:spLocks/>
          </p:cNvSpPr>
          <p:nvPr/>
        </p:nvSpPr>
        <p:spPr>
          <a:xfrm>
            <a:off x="773517" y="530701"/>
            <a:ext cx="4140200" cy="58614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nl-NL" sz="2000" b="1" dirty="0">
                <a:solidFill>
                  <a:schemeClr val="tx1"/>
                </a:solidFill>
              </a:rPr>
              <a:t>Traditional </a:t>
            </a:r>
            <a:r>
              <a:rPr lang="nl-NL" sz="2000" b="1" dirty="0" err="1">
                <a:solidFill>
                  <a:schemeClr val="tx1"/>
                </a:solidFill>
              </a:rPr>
              <a:t>models</a:t>
            </a:r>
            <a:r>
              <a:rPr lang="nl-NL" sz="2000" b="1" dirty="0">
                <a:solidFill>
                  <a:schemeClr val="tx1"/>
                </a:solidFill>
              </a:rPr>
              <a:t> </a:t>
            </a:r>
          </a:p>
          <a:p>
            <a:r>
              <a:rPr lang="nl-NL" sz="2000" b="1" dirty="0" err="1">
                <a:solidFill>
                  <a:schemeClr val="tx1"/>
                </a:solidFill>
              </a:rPr>
              <a:t>use</a:t>
            </a:r>
            <a:r>
              <a:rPr lang="nl-NL" sz="2000" b="1" dirty="0">
                <a:solidFill>
                  <a:schemeClr val="tx1"/>
                </a:solidFill>
              </a:rPr>
              <a:t> </a:t>
            </a:r>
            <a:r>
              <a:rPr lang="nl-NL" sz="2000" b="1" i="1" dirty="0">
                <a:solidFill>
                  <a:schemeClr val="tx1"/>
                </a:solidFill>
              </a:rPr>
              <a:t>“random </a:t>
            </a:r>
            <a:r>
              <a:rPr lang="nl-NL" sz="2000" b="1" i="1" dirty="0" err="1">
                <a:solidFill>
                  <a:schemeClr val="tx1"/>
                </a:solidFill>
              </a:rPr>
              <a:t>shooting</a:t>
            </a:r>
            <a:r>
              <a:rPr lang="nl-NL" sz="2000" b="1" i="1" dirty="0">
                <a:solidFill>
                  <a:schemeClr val="tx1"/>
                </a:solidFill>
              </a:rPr>
              <a:t>”</a:t>
            </a:r>
            <a:r>
              <a:rPr lang="en-GB" sz="2000" b="1" dirty="0">
                <a:solidFill>
                  <a:schemeClr val="tx1"/>
                </a:solidFill>
              </a:rPr>
              <a:t>:</a:t>
            </a:r>
            <a:endParaRPr lang="en-GB" sz="2000" b="1" dirty="0">
              <a:solidFill>
                <a:schemeClr val="bg1"/>
              </a:solidFill>
            </a:endParaRPr>
          </a:p>
        </p:txBody>
      </p:sp>
      <p:graphicFrame>
        <p:nvGraphicFramePr>
          <p:cNvPr id="119" name="Table 11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642575"/>
              </p:ext>
            </p:extLst>
          </p:nvPr>
        </p:nvGraphicFramePr>
        <p:xfrm>
          <a:off x="4356056" y="205824"/>
          <a:ext cx="4464240" cy="4572000"/>
        </p:xfrm>
        <a:graphic>
          <a:graphicData uri="http://schemas.openxmlformats.org/drawingml/2006/table">
            <a:tbl>
              <a:tblPr firstRow="1" bandRow="1">
                <a:tableStyleId>{D8CFD105-F266-472C-82F1-028E72A3B20D}</a:tableStyleId>
              </a:tblPr>
              <a:tblGrid>
                <a:gridCol w="44642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4642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4642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4642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44642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46424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446424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446424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446424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446424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</a:tblGrid>
              <a:tr h="414945"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endParaRPr lang="en-US" sz="2400" b="0" i="0" dirty="0">
                        <a:ln w="28575"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Arial Hebrew Scholar" charset="-79"/>
                        <a:ea typeface="Arial Hebrew Scholar" charset="-79"/>
                        <a:cs typeface="Arial Hebrew Scholar" charset="-79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rgbClr val="B5B5B8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14945"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endParaRPr lang="en-US" sz="2400" b="0" dirty="0">
                        <a:ln w="28575">
                          <a:solidFill>
                            <a:srgbClr val="B5B5B8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noFill/>
                        </a:ln>
                        <a:solidFill>
                          <a:schemeClr val="bg1">
                            <a:lumMod val="6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14945"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14945"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endParaRPr lang="en-US" sz="2400" b="0" dirty="0">
                        <a:ln w="28575">
                          <a:solidFill>
                            <a:srgbClr val="B5B5B8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14945"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14945"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endParaRPr lang="en-US" sz="2400" b="0" dirty="0">
                        <a:ln w="28575">
                          <a:solidFill>
                            <a:srgbClr val="B5B5B8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14945"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14945"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endParaRPr lang="en-US" sz="2400" b="0" dirty="0">
                        <a:ln w="28575">
                          <a:solidFill>
                            <a:srgbClr val="B5B5B8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endParaRPr lang="en-AU" sz="2400" b="0" dirty="0">
                        <a:ln w="28575">
                          <a:solidFill>
                            <a:srgbClr val="B5B5B8"/>
                          </a:solidFill>
                        </a:ln>
                        <a:ea typeface="Cambria Math" charset="0"/>
                        <a:cs typeface="Cambria Math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14945"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22628"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120" name="TextBox 119"/>
              <p:cNvSpPr txBox="1"/>
              <p:nvPr/>
            </p:nvSpPr>
            <p:spPr>
              <a:xfrm>
                <a:off x="6134056" y="205824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20" name="TextBox 1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34056" y="205824"/>
                <a:ext cx="440267" cy="461665"/>
              </a:xfrm>
              <a:prstGeom prst="rect">
                <a:avLst/>
              </a:prstGeom>
              <a:blipFill rotWithShape="0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1" name="TextBox 120"/>
              <p:cNvSpPr txBox="1"/>
              <p:nvPr/>
            </p:nvSpPr>
            <p:spPr>
              <a:xfrm>
                <a:off x="7023057" y="2491824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21" name="TextBox 1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23057" y="2491824"/>
                <a:ext cx="440267" cy="461665"/>
              </a:xfrm>
              <a:prstGeom prst="rect">
                <a:avLst/>
              </a:prstGeom>
              <a:blipFill rotWithShape="0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2" name="TextBox 121"/>
              <p:cNvSpPr txBox="1"/>
              <p:nvPr/>
            </p:nvSpPr>
            <p:spPr>
              <a:xfrm>
                <a:off x="5261990" y="1103291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22" name="TextBox 1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61990" y="1103291"/>
                <a:ext cx="440267" cy="461665"/>
              </a:xfrm>
              <a:prstGeom prst="rect">
                <a:avLst/>
              </a:prstGeom>
              <a:blipFill rotWithShape="0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3" name="TextBox 122"/>
              <p:cNvSpPr txBox="1"/>
              <p:nvPr/>
            </p:nvSpPr>
            <p:spPr>
              <a:xfrm>
                <a:off x="7471790" y="2944559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23" name="TextBox 1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71790" y="2944559"/>
                <a:ext cx="440267" cy="461665"/>
              </a:xfrm>
              <a:prstGeom prst="rect">
                <a:avLst/>
              </a:prstGeom>
              <a:blipFill rotWithShape="0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4" name="TextBox 123"/>
              <p:cNvSpPr txBox="1"/>
              <p:nvPr/>
            </p:nvSpPr>
            <p:spPr>
              <a:xfrm>
                <a:off x="4804792" y="3857192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24" name="TextBox 1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04792" y="3857192"/>
                <a:ext cx="440267" cy="461665"/>
              </a:xfrm>
              <a:prstGeom prst="rect">
                <a:avLst/>
              </a:prstGeom>
              <a:blipFill rotWithShape="0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5" name="TextBox 124"/>
              <p:cNvSpPr txBox="1"/>
              <p:nvPr/>
            </p:nvSpPr>
            <p:spPr>
              <a:xfrm>
                <a:off x="7020752" y="3867889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25" name="TextBox 1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20752" y="3867889"/>
                <a:ext cx="440267" cy="461665"/>
              </a:xfrm>
              <a:prstGeom prst="rect">
                <a:avLst/>
              </a:prstGeom>
              <a:blipFill rotWithShape="0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6" name="TextBox 125"/>
              <p:cNvSpPr txBox="1"/>
              <p:nvPr/>
            </p:nvSpPr>
            <p:spPr>
              <a:xfrm>
                <a:off x="8369258" y="1564956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26" name="TextBox 1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69258" y="1564956"/>
                <a:ext cx="440267" cy="461665"/>
              </a:xfrm>
              <a:prstGeom prst="rect">
                <a:avLst/>
              </a:prstGeom>
              <a:blipFill rotWithShape="0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7" name="TextBox 126"/>
              <p:cNvSpPr txBox="1"/>
              <p:nvPr/>
            </p:nvSpPr>
            <p:spPr>
              <a:xfrm>
                <a:off x="7912057" y="3406224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 smtClean="0">
                          <a:ln w="28575">
                            <a:solidFill>
                              <a:srgbClr val="FF004E"/>
                            </a:solidFill>
                          </a:ln>
                          <a:solidFill>
                            <a:srgbClr val="FF0000"/>
                          </a:solidFill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FF004E"/>
                    </a:solidFill>
                  </a:ln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27" name="TextBox 1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12057" y="3406224"/>
                <a:ext cx="440267" cy="461665"/>
              </a:xfrm>
              <a:prstGeom prst="rect">
                <a:avLst/>
              </a:prstGeom>
              <a:blipFill rotWithShape="0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8" name="TextBox 127"/>
              <p:cNvSpPr txBox="1"/>
              <p:nvPr/>
            </p:nvSpPr>
            <p:spPr>
              <a:xfrm>
                <a:off x="5251219" y="2945027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28" name="TextBox 1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51219" y="2945027"/>
                <a:ext cx="440267" cy="461665"/>
              </a:xfrm>
              <a:prstGeom prst="rect">
                <a:avLst/>
              </a:prstGeom>
              <a:blipFill rotWithShape="0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9" name="TextBox 128"/>
              <p:cNvSpPr txBox="1"/>
              <p:nvPr/>
            </p:nvSpPr>
            <p:spPr>
              <a:xfrm>
                <a:off x="6134057" y="2026621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29" name="TextBox 1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34057" y="2026621"/>
                <a:ext cx="440267" cy="461665"/>
              </a:xfrm>
              <a:prstGeom prst="rect">
                <a:avLst/>
              </a:prstGeom>
              <a:blipFill rotWithShape="0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0" name="TextBox 129"/>
              <p:cNvSpPr txBox="1"/>
              <p:nvPr/>
            </p:nvSpPr>
            <p:spPr>
              <a:xfrm>
                <a:off x="6574324" y="4300153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30" name="TextBox 1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74324" y="4300153"/>
                <a:ext cx="440267" cy="461665"/>
              </a:xfrm>
              <a:prstGeom prst="rect">
                <a:avLst/>
              </a:prstGeom>
              <a:blipFill rotWithShape="0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1" name="TextBox 130"/>
              <p:cNvSpPr txBox="1"/>
              <p:nvPr/>
            </p:nvSpPr>
            <p:spPr>
              <a:xfrm>
                <a:off x="7497191" y="1558722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 smtClean="0">
                          <a:ln w="28575">
                            <a:solidFill>
                              <a:srgbClr val="FF004E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FF004E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31" name="TextBox 1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97191" y="1558722"/>
                <a:ext cx="440267" cy="461665"/>
              </a:xfrm>
              <a:prstGeom prst="rect">
                <a:avLst/>
              </a:prstGeom>
              <a:blipFill rotWithShape="0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2" name="TextBox 131"/>
              <p:cNvSpPr txBox="1"/>
              <p:nvPr/>
            </p:nvSpPr>
            <p:spPr>
              <a:xfrm>
                <a:off x="6574323" y="2483821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32" name="TextBox 1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74323" y="2483821"/>
                <a:ext cx="440267" cy="461665"/>
              </a:xfrm>
              <a:prstGeom prst="rect">
                <a:avLst/>
              </a:prstGeom>
              <a:blipFill rotWithShape="0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3" name="TextBox 132"/>
              <p:cNvSpPr txBox="1"/>
              <p:nvPr/>
            </p:nvSpPr>
            <p:spPr>
              <a:xfrm>
                <a:off x="5245056" y="2483821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33" name="TextBox 1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45056" y="2483821"/>
                <a:ext cx="440267" cy="461665"/>
              </a:xfrm>
              <a:prstGeom prst="rect">
                <a:avLst/>
              </a:prstGeom>
              <a:blipFill rotWithShape="0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4" name="TextBox 133"/>
              <p:cNvSpPr txBox="1"/>
              <p:nvPr/>
            </p:nvSpPr>
            <p:spPr>
              <a:xfrm>
                <a:off x="7031523" y="638088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34" name="TextBox 1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31523" y="638088"/>
                <a:ext cx="440267" cy="461665"/>
              </a:xfrm>
              <a:prstGeom prst="rect">
                <a:avLst/>
              </a:prstGeom>
              <a:blipFill rotWithShape="0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5" name="TextBox 134"/>
              <p:cNvSpPr txBox="1"/>
              <p:nvPr/>
            </p:nvSpPr>
            <p:spPr>
              <a:xfrm>
                <a:off x="4344508" y="205823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35" name="TextBox 1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44508" y="205823"/>
                <a:ext cx="440267" cy="461665"/>
              </a:xfrm>
              <a:prstGeom prst="rect">
                <a:avLst/>
              </a:prstGeom>
              <a:blipFill rotWithShape="0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6" name="TextBox 135"/>
              <p:cNvSpPr txBox="1"/>
              <p:nvPr/>
            </p:nvSpPr>
            <p:spPr>
              <a:xfrm>
                <a:off x="5695344" y="3382612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 smtClean="0">
                          <a:ln w="28575">
                            <a:solidFill>
                              <a:srgbClr val="FF004E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FF004E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36" name="TextBox 1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95344" y="3382612"/>
                <a:ext cx="440267" cy="461665"/>
              </a:xfrm>
              <a:prstGeom prst="rect">
                <a:avLst/>
              </a:prstGeom>
              <a:blipFill rotWithShape="0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7" name="TextBox 136"/>
              <p:cNvSpPr txBox="1"/>
              <p:nvPr/>
            </p:nvSpPr>
            <p:spPr>
              <a:xfrm>
                <a:off x="7471789" y="1106707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 smtClean="0">
                          <a:ln w="28575">
                            <a:solidFill>
                              <a:srgbClr val="FF004E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FF004E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37" name="TextBox 1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71789" y="1106707"/>
                <a:ext cx="440267" cy="461665"/>
              </a:xfrm>
              <a:prstGeom prst="rect">
                <a:avLst/>
              </a:prstGeom>
              <a:blipFill rotWithShape="0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8" name="TextBox 137"/>
              <p:cNvSpPr txBox="1"/>
              <p:nvPr/>
            </p:nvSpPr>
            <p:spPr>
              <a:xfrm>
                <a:off x="4359914" y="3406224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38" name="TextBox 1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59914" y="3406224"/>
                <a:ext cx="440267" cy="461665"/>
              </a:xfrm>
              <a:prstGeom prst="rect">
                <a:avLst/>
              </a:prstGeom>
              <a:blipFill rotWithShape="0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9" name="TextBox 138"/>
              <p:cNvSpPr txBox="1"/>
              <p:nvPr/>
            </p:nvSpPr>
            <p:spPr>
              <a:xfrm>
                <a:off x="5674671" y="1112689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39" name="TextBox 1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74671" y="1112689"/>
                <a:ext cx="440267" cy="461665"/>
              </a:xfrm>
              <a:prstGeom prst="rect">
                <a:avLst/>
              </a:prstGeom>
              <a:blipFill rotWithShape="0">
                <a:blip r:embed="rId2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0" name="TextBox 139"/>
              <p:cNvSpPr txBox="1"/>
              <p:nvPr/>
            </p:nvSpPr>
            <p:spPr>
              <a:xfrm>
                <a:off x="4336498" y="1593892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40" name="TextBox 1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36498" y="1593892"/>
                <a:ext cx="440267" cy="461665"/>
              </a:xfrm>
              <a:prstGeom prst="rect">
                <a:avLst/>
              </a:prstGeom>
              <a:blipFill rotWithShape="0">
                <a:blip r:embed="rId2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1" name="TextBox 140"/>
              <p:cNvSpPr txBox="1"/>
              <p:nvPr/>
            </p:nvSpPr>
            <p:spPr>
              <a:xfrm>
                <a:off x="7928991" y="4292363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41" name="TextBox 1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28991" y="4292363"/>
                <a:ext cx="440267" cy="461665"/>
              </a:xfrm>
              <a:prstGeom prst="rect">
                <a:avLst/>
              </a:prstGeom>
              <a:blipFill rotWithShape="0">
                <a:blip r:embed="rId2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2" name="TextBox 141"/>
              <p:cNvSpPr txBox="1"/>
              <p:nvPr/>
            </p:nvSpPr>
            <p:spPr>
              <a:xfrm>
                <a:off x="7918220" y="667488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42" name="TextBox 1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18220" y="667488"/>
                <a:ext cx="440267" cy="461665"/>
              </a:xfrm>
              <a:prstGeom prst="rect">
                <a:avLst/>
              </a:prstGeom>
              <a:blipFill rotWithShape="0">
                <a:blip r:embed="rId2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3" name="TextBox 142"/>
              <p:cNvSpPr txBox="1"/>
              <p:nvPr/>
            </p:nvSpPr>
            <p:spPr>
              <a:xfrm>
                <a:off x="6152544" y="3839812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43" name="TextBox 1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52544" y="3839812"/>
                <a:ext cx="440267" cy="461665"/>
              </a:xfrm>
              <a:prstGeom prst="rect">
                <a:avLst/>
              </a:prstGeom>
              <a:blipFill rotWithShape="0">
                <a:blip r:embed="rId2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4" name="TextBox 143"/>
              <p:cNvSpPr txBox="1"/>
              <p:nvPr/>
            </p:nvSpPr>
            <p:spPr>
              <a:xfrm>
                <a:off x="5231526" y="632228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44" name="TextBox 1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31526" y="632228"/>
                <a:ext cx="440267" cy="461665"/>
              </a:xfrm>
              <a:prstGeom prst="rect">
                <a:avLst/>
              </a:prstGeom>
              <a:blipFill rotWithShape="0">
                <a:blip r:embed="rId2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5" name="TextBox 144"/>
              <p:cNvSpPr txBox="1"/>
              <p:nvPr/>
            </p:nvSpPr>
            <p:spPr>
              <a:xfrm>
                <a:off x="6134055" y="2920550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45" name="TextBox 1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34055" y="2920550"/>
                <a:ext cx="440267" cy="461665"/>
              </a:xfrm>
              <a:prstGeom prst="rect">
                <a:avLst/>
              </a:prstGeom>
              <a:blipFill rotWithShape="0">
                <a:blip r:embed="rId2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6" name="TextBox 145"/>
              <p:cNvSpPr txBox="1"/>
              <p:nvPr/>
            </p:nvSpPr>
            <p:spPr>
              <a:xfrm>
                <a:off x="7918220" y="194600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46" name="TextBox 1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18220" y="194600"/>
                <a:ext cx="440267" cy="461665"/>
              </a:xfrm>
              <a:prstGeom prst="rect">
                <a:avLst/>
              </a:prstGeom>
              <a:blipFill rotWithShape="0">
                <a:blip r:embed="rId2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7" name="TextBox 146"/>
              <p:cNvSpPr txBox="1"/>
              <p:nvPr/>
            </p:nvSpPr>
            <p:spPr>
              <a:xfrm>
                <a:off x="4785232" y="2031624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 smtClean="0">
                          <a:ln w="28575">
                            <a:solidFill>
                              <a:srgbClr val="FF004E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FF004E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47" name="TextBox 1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85232" y="2031624"/>
                <a:ext cx="440267" cy="461665"/>
              </a:xfrm>
              <a:prstGeom prst="rect">
                <a:avLst/>
              </a:prstGeom>
              <a:blipFill rotWithShape="0">
                <a:blip r:embed="rId3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8" name="TextBox 147"/>
              <p:cNvSpPr txBox="1"/>
              <p:nvPr/>
            </p:nvSpPr>
            <p:spPr>
              <a:xfrm>
                <a:off x="7039990" y="1099753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48" name="TextBox 1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39990" y="1099753"/>
                <a:ext cx="440267" cy="461665"/>
              </a:xfrm>
              <a:prstGeom prst="rect">
                <a:avLst/>
              </a:prstGeom>
              <a:blipFill rotWithShape="0">
                <a:blip r:embed="rId3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9" name="TextBox 148"/>
              <p:cNvSpPr txBox="1"/>
              <p:nvPr/>
            </p:nvSpPr>
            <p:spPr>
              <a:xfrm>
                <a:off x="5678130" y="2945027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 smtClean="0">
                          <a:ln w="28575">
                            <a:solidFill>
                              <a:srgbClr val="FF004E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FF004E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49" name="TextBox 14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78130" y="2945027"/>
                <a:ext cx="440267" cy="461665"/>
              </a:xfrm>
              <a:prstGeom prst="rect">
                <a:avLst/>
              </a:prstGeom>
              <a:blipFill rotWithShape="0">
                <a:blip r:embed="rId3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0" name="TextBox 149"/>
              <p:cNvSpPr txBox="1"/>
              <p:nvPr/>
            </p:nvSpPr>
            <p:spPr>
              <a:xfrm>
                <a:off x="8380029" y="2501490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50" name="TextBox 14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80029" y="2501490"/>
                <a:ext cx="440267" cy="461665"/>
              </a:xfrm>
              <a:prstGeom prst="rect">
                <a:avLst/>
              </a:prstGeom>
              <a:blipFill rotWithShape="0">
                <a:blip r:embed="rId3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1" name="TextBox 150"/>
              <p:cNvSpPr txBox="1"/>
              <p:nvPr/>
            </p:nvSpPr>
            <p:spPr>
              <a:xfrm>
                <a:off x="8383887" y="2944559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51" name="TextBox 15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83887" y="2944559"/>
                <a:ext cx="440267" cy="461665"/>
              </a:xfrm>
              <a:prstGeom prst="rect">
                <a:avLst/>
              </a:prstGeom>
              <a:blipFill rotWithShape="0">
                <a:blip r:embed="rId3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2" name="TextBox 151"/>
              <p:cNvSpPr txBox="1"/>
              <p:nvPr/>
            </p:nvSpPr>
            <p:spPr>
              <a:xfrm>
                <a:off x="7918816" y="2050248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52" name="TextBox 1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18816" y="2050248"/>
                <a:ext cx="440267" cy="461665"/>
              </a:xfrm>
              <a:prstGeom prst="rect">
                <a:avLst/>
              </a:prstGeom>
              <a:blipFill rotWithShape="0">
                <a:blip r:embed="rId3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3" name="TextBox 152"/>
              <p:cNvSpPr txBox="1"/>
              <p:nvPr/>
            </p:nvSpPr>
            <p:spPr>
              <a:xfrm>
                <a:off x="5255077" y="191591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53" name="TextBox 15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55077" y="191591"/>
                <a:ext cx="440267" cy="461665"/>
              </a:xfrm>
              <a:prstGeom prst="rect">
                <a:avLst/>
              </a:prstGeom>
              <a:blipFill rotWithShape="0">
                <a:blip r:embed="rId3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4" name="TextBox 153"/>
              <p:cNvSpPr txBox="1"/>
              <p:nvPr/>
            </p:nvSpPr>
            <p:spPr>
              <a:xfrm>
                <a:off x="7029594" y="3382611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 smtClean="0">
                          <a:ln w="28575">
                            <a:solidFill>
                              <a:srgbClr val="FF004E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FF004E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54" name="TextBox 15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29594" y="3382611"/>
                <a:ext cx="440267" cy="461665"/>
              </a:xfrm>
              <a:prstGeom prst="rect">
                <a:avLst/>
              </a:prstGeom>
              <a:blipFill rotWithShape="0">
                <a:blip r:embed="rId3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5" name="TextBox 154"/>
              <p:cNvSpPr txBox="1"/>
              <p:nvPr/>
            </p:nvSpPr>
            <p:spPr>
              <a:xfrm>
                <a:off x="4348250" y="3867888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55" name="TextBox 1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48250" y="3867888"/>
                <a:ext cx="440267" cy="461665"/>
              </a:xfrm>
              <a:prstGeom prst="rect">
                <a:avLst/>
              </a:prstGeom>
              <a:blipFill rotWithShape="0">
                <a:blip r:embed="rId3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6" name="TextBox 155"/>
              <p:cNvSpPr txBox="1"/>
              <p:nvPr/>
            </p:nvSpPr>
            <p:spPr>
              <a:xfrm>
                <a:off x="4790159" y="217047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56" name="TextBox 15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90159" y="217047"/>
                <a:ext cx="440267" cy="461665"/>
              </a:xfrm>
              <a:prstGeom prst="rect">
                <a:avLst/>
              </a:prstGeom>
              <a:blipFill rotWithShape="0">
                <a:blip r:embed="rId3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7" name="TextBox 156"/>
              <p:cNvSpPr txBox="1"/>
              <p:nvPr/>
            </p:nvSpPr>
            <p:spPr>
              <a:xfrm>
                <a:off x="5682477" y="1561322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57" name="TextBox 15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82477" y="1561322"/>
                <a:ext cx="440267" cy="461665"/>
              </a:xfrm>
              <a:prstGeom prst="rect">
                <a:avLst/>
              </a:prstGeom>
              <a:blipFill rotWithShape="0">
                <a:blip r:embed="rId4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8" name="TextBox 157"/>
              <p:cNvSpPr txBox="1"/>
              <p:nvPr/>
            </p:nvSpPr>
            <p:spPr>
              <a:xfrm>
                <a:off x="6589327" y="194600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 smtClean="0">
                          <a:ln w="28575">
                            <a:solidFill>
                              <a:srgbClr val="FF004E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FF004E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58" name="TextBox 15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89327" y="194600"/>
                <a:ext cx="440267" cy="461665"/>
              </a:xfrm>
              <a:prstGeom prst="rect">
                <a:avLst/>
              </a:prstGeom>
              <a:blipFill rotWithShape="0">
                <a:blip r:embed="rId4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9" name="TextBox 158"/>
              <p:cNvSpPr txBox="1"/>
              <p:nvPr/>
            </p:nvSpPr>
            <p:spPr>
              <a:xfrm>
                <a:off x="5219657" y="4314810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59" name="TextBox 15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19657" y="4314810"/>
                <a:ext cx="440267" cy="461665"/>
              </a:xfrm>
              <a:prstGeom prst="rect">
                <a:avLst/>
              </a:prstGeom>
              <a:blipFill rotWithShape="0">
                <a:blip r:embed="rId4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0" name="TextBox 159"/>
              <p:cNvSpPr txBox="1"/>
              <p:nvPr/>
            </p:nvSpPr>
            <p:spPr>
              <a:xfrm>
                <a:off x="5702257" y="4328732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60" name="TextBox 15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02257" y="4328732"/>
                <a:ext cx="440267" cy="461665"/>
              </a:xfrm>
              <a:prstGeom prst="rect">
                <a:avLst/>
              </a:prstGeom>
              <a:blipFill rotWithShape="0">
                <a:blip r:embed="rId4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1" name="TextBox 160"/>
              <p:cNvSpPr txBox="1"/>
              <p:nvPr/>
            </p:nvSpPr>
            <p:spPr>
              <a:xfrm>
                <a:off x="6118397" y="1120026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61" name="TextBox 16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8397" y="1120026"/>
                <a:ext cx="440267" cy="461665"/>
              </a:xfrm>
              <a:prstGeom prst="rect">
                <a:avLst/>
              </a:prstGeom>
              <a:blipFill rotWithShape="0">
                <a:blip r:embed="rId4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2" name="TextBox 161"/>
              <p:cNvSpPr txBox="1"/>
              <p:nvPr/>
            </p:nvSpPr>
            <p:spPr>
              <a:xfrm>
                <a:off x="7472422" y="3423398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 smtClean="0">
                          <a:ln w="28575">
                            <a:solidFill>
                              <a:srgbClr val="FF004E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FF004E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62" name="TextBox 16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72422" y="3423398"/>
                <a:ext cx="440267" cy="461665"/>
              </a:xfrm>
              <a:prstGeom prst="rect">
                <a:avLst/>
              </a:prstGeom>
              <a:blipFill rotWithShape="0">
                <a:blip r:embed="rId4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3" name="TextBox 162"/>
              <p:cNvSpPr txBox="1"/>
              <p:nvPr/>
            </p:nvSpPr>
            <p:spPr>
              <a:xfrm>
                <a:off x="7922827" y="1122424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63" name="TextBox 16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22827" y="1122424"/>
                <a:ext cx="440267" cy="461665"/>
              </a:xfrm>
              <a:prstGeom prst="rect">
                <a:avLst/>
              </a:prstGeom>
              <a:blipFill rotWithShape="0">
                <a:blip r:embed="rId4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4" name="TextBox 163"/>
              <p:cNvSpPr txBox="1"/>
              <p:nvPr/>
            </p:nvSpPr>
            <p:spPr>
              <a:xfrm>
                <a:off x="4340395" y="2479819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64" name="TextBox 16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40395" y="2479819"/>
                <a:ext cx="440267" cy="461665"/>
              </a:xfrm>
              <a:prstGeom prst="rect">
                <a:avLst/>
              </a:prstGeom>
              <a:blipFill rotWithShape="0">
                <a:blip r:embed="rId4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5" name="TextBox 164"/>
              <p:cNvSpPr txBox="1"/>
              <p:nvPr/>
            </p:nvSpPr>
            <p:spPr>
              <a:xfrm>
                <a:off x="4814810" y="1087158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 smtClean="0">
                          <a:ln w="28575">
                            <a:solidFill>
                              <a:srgbClr val="FF004E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FF004E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65" name="TextBox 16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14810" y="1087158"/>
                <a:ext cx="440267" cy="461665"/>
              </a:xfrm>
              <a:prstGeom prst="rect">
                <a:avLst/>
              </a:prstGeom>
              <a:blipFill rotWithShape="0">
                <a:blip r:embed="rId4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6" name="TextBox 165"/>
              <p:cNvSpPr txBox="1"/>
              <p:nvPr/>
            </p:nvSpPr>
            <p:spPr>
              <a:xfrm>
                <a:off x="8352324" y="4306593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66" name="TextBox 16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52324" y="4306593"/>
                <a:ext cx="440267" cy="461665"/>
              </a:xfrm>
              <a:prstGeom prst="rect">
                <a:avLst/>
              </a:prstGeom>
              <a:blipFill rotWithShape="0">
                <a:blip r:embed="rId4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7" name="TextBox 166"/>
              <p:cNvSpPr txBox="1"/>
              <p:nvPr/>
            </p:nvSpPr>
            <p:spPr>
              <a:xfrm>
                <a:off x="7029594" y="1572959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67" name="TextBox 16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29594" y="1572959"/>
                <a:ext cx="440267" cy="461665"/>
              </a:xfrm>
              <a:prstGeom prst="rect">
                <a:avLst/>
              </a:prstGeom>
              <a:blipFill rotWithShape="0">
                <a:blip r:embed="rId5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8" name="TextBox 167"/>
              <p:cNvSpPr txBox="1"/>
              <p:nvPr/>
            </p:nvSpPr>
            <p:spPr>
              <a:xfrm>
                <a:off x="5249833" y="1578745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68" name="TextBox 16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49833" y="1578745"/>
                <a:ext cx="440267" cy="461665"/>
              </a:xfrm>
              <a:prstGeom prst="rect">
                <a:avLst/>
              </a:prstGeom>
              <a:blipFill rotWithShape="0">
                <a:blip r:embed="rId5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9" name="TextBox 168"/>
              <p:cNvSpPr txBox="1"/>
              <p:nvPr/>
            </p:nvSpPr>
            <p:spPr>
              <a:xfrm>
                <a:off x="5241575" y="3844928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69" name="TextBox 16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41575" y="3844928"/>
                <a:ext cx="440267" cy="461665"/>
              </a:xfrm>
              <a:prstGeom prst="rect">
                <a:avLst/>
              </a:prstGeom>
              <a:blipFill rotWithShape="0">
                <a:blip r:embed="rId5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0" name="TextBox 169"/>
              <p:cNvSpPr txBox="1"/>
              <p:nvPr/>
            </p:nvSpPr>
            <p:spPr>
              <a:xfrm>
                <a:off x="4789644" y="2504382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 smtClean="0">
                          <a:ln w="28575">
                            <a:solidFill>
                              <a:srgbClr val="FF004E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FF004E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70" name="TextBox 16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89644" y="2504382"/>
                <a:ext cx="440267" cy="461665"/>
              </a:xfrm>
              <a:prstGeom prst="rect">
                <a:avLst/>
              </a:prstGeom>
              <a:blipFill rotWithShape="0">
                <a:blip r:embed="rId5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1" name="TextBox 170"/>
              <p:cNvSpPr txBox="1"/>
              <p:nvPr/>
            </p:nvSpPr>
            <p:spPr>
              <a:xfrm>
                <a:off x="8360789" y="177426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71" name="TextBox 17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60789" y="177426"/>
                <a:ext cx="440267" cy="461665"/>
              </a:xfrm>
              <a:prstGeom prst="rect">
                <a:avLst/>
              </a:prstGeom>
              <a:blipFill rotWithShape="0">
                <a:blip r:embed="rId5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2" name="TextBox 171"/>
              <p:cNvSpPr txBox="1"/>
              <p:nvPr/>
            </p:nvSpPr>
            <p:spPr>
              <a:xfrm>
                <a:off x="6594193" y="1575651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72" name="TextBox 17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94193" y="1575651"/>
                <a:ext cx="440267" cy="461665"/>
              </a:xfrm>
              <a:prstGeom prst="rect">
                <a:avLst/>
              </a:prstGeom>
              <a:blipFill rotWithShape="0">
                <a:blip r:embed="rId5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3" name="TextBox 172"/>
              <p:cNvSpPr txBox="1"/>
              <p:nvPr/>
            </p:nvSpPr>
            <p:spPr>
              <a:xfrm>
                <a:off x="4795534" y="3397551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73" name="TextBox 17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95534" y="3397551"/>
                <a:ext cx="440267" cy="461665"/>
              </a:xfrm>
              <a:prstGeom prst="rect">
                <a:avLst/>
              </a:prstGeom>
              <a:blipFill rotWithShape="0">
                <a:blip r:embed="rId5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4" name="TextBox 173"/>
              <p:cNvSpPr txBox="1"/>
              <p:nvPr/>
            </p:nvSpPr>
            <p:spPr>
              <a:xfrm>
                <a:off x="5687862" y="2010761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 smtClean="0">
                          <a:ln w="28575">
                            <a:solidFill>
                              <a:srgbClr val="FF004E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FF004E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74" name="TextBox 17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87862" y="2010761"/>
                <a:ext cx="440267" cy="461665"/>
              </a:xfrm>
              <a:prstGeom prst="rect">
                <a:avLst/>
              </a:prstGeom>
              <a:blipFill rotWithShape="0">
                <a:blip r:embed="rId5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5" name="TextBox 174"/>
              <p:cNvSpPr txBox="1"/>
              <p:nvPr/>
            </p:nvSpPr>
            <p:spPr>
              <a:xfrm>
                <a:off x="7025361" y="2015926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75" name="TextBox 17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25361" y="2015926"/>
                <a:ext cx="440267" cy="461665"/>
              </a:xfrm>
              <a:prstGeom prst="rect">
                <a:avLst/>
              </a:prstGeom>
              <a:blipFill rotWithShape="0">
                <a:blip r:embed="rId5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6" name="TextBox 175"/>
              <p:cNvSpPr txBox="1"/>
              <p:nvPr/>
            </p:nvSpPr>
            <p:spPr>
              <a:xfrm>
                <a:off x="7478945" y="4314809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76" name="TextBox 17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78945" y="4314809"/>
                <a:ext cx="440267" cy="461665"/>
              </a:xfrm>
              <a:prstGeom prst="rect">
                <a:avLst/>
              </a:prstGeom>
              <a:blipFill rotWithShape="0">
                <a:blip r:embed="rId5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7" name="TextBox 176"/>
              <p:cNvSpPr txBox="1"/>
              <p:nvPr/>
            </p:nvSpPr>
            <p:spPr>
              <a:xfrm>
                <a:off x="4340994" y="2003955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77" name="TextBox 17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40994" y="2003955"/>
                <a:ext cx="440267" cy="461665"/>
              </a:xfrm>
              <a:prstGeom prst="rect">
                <a:avLst/>
              </a:prstGeom>
              <a:blipFill rotWithShape="0">
                <a:blip r:embed="rId6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8" name="TextBox 177"/>
              <p:cNvSpPr txBox="1"/>
              <p:nvPr/>
            </p:nvSpPr>
            <p:spPr>
              <a:xfrm>
                <a:off x="7468174" y="637925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78" name="TextBox 17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68174" y="637925"/>
                <a:ext cx="440267" cy="461665"/>
              </a:xfrm>
              <a:prstGeom prst="rect">
                <a:avLst/>
              </a:prstGeom>
              <a:blipFill rotWithShape="0">
                <a:blip r:embed="rId6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9" name="TextBox 178"/>
              <p:cNvSpPr txBox="1"/>
              <p:nvPr/>
            </p:nvSpPr>
            <p:spPr>
              <a:xfrm>
                <a:off x="6595865" y="1106039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 smtClean="0">
                          <a:ln w="28575">
                            <a:solidFill>
                              <a:srgbClr val="FF004E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FF004E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79" name="TextBox 17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95865" y="1106039"/>
                <a:ext cx="440267" cy="461665"/>
              </a:xfrm>
              <a:prstGeom prst="rect">
                <a:avLst/>
              </a:prstGeom>
              <a:blipFill rotWithShape="0">
                <a:blip r:embed="rId6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0" name="TextBox 179"/>
              <p:cNvSpPr txBox="1"/>
              <p:nvPr/>
            </p:nvSpPr>
            <p:spPr>
              <a:xfrm>
                <a:off x="4803050" y="4296666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80" name="TextBox 17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03050" y="4296666"/>
                <a:ext cx="440267" cy="461665"/>
              </a:xfrm>
              <a:prstGeom prst="rect">
                <a:avLst/>
              </a:prstGeom>
              <a:blipFill rotWithShape="0">
                <a:blip r:embed="rId6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1" name="TextBox 180"/>
              <p:cNvSpPr txBox="1"/>
              <p:nvPr/>
            </p:nvSpPr>
            <p:spPr>
              <a:xfrm>
                <a:off x="6578556" y="2028386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81" name="TextBox 18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78556" y="2028386"/>
                <a:ext cx="440267" cy="461665"/>
              </a:xfrm>
              <a:prstGeom prst="rect">
                <a:avLst/>
              </a:prstGeom>
              <a:blipFill rotWithShape="0">
                <a:blip r:embed="rId6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2" name="TextBox 181"/>
              <p:cNvSpPr txBox="1"/>
              <p:nvPr/>
            </p:nvSpPr>
            <p:spPr>
              <a:xfrm>
                <a:off x="7477807" y="3867888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82" name="TextBox 18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77807" y="3867888"/>
                <a:ext cx="440267" cy="461665"/>
              </a:xfrm>
              <a:prstGeom prst="rect">
                <a:avLst/>
              </a:prstGeom>
              <a:blipFill rotWithShape="0">
                <a:blip r:embed="rId6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3" name="TextBox 182"/>
              <p:cNvSpPr txBox="1"/>
              <p:nvPr/>
            </p:nvSpPr>
            <p:spPr>
              <a:xfrm>
                <a:off x="4346760" y="658361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83" name="TextBox 18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46760" y="658361"/>
                <a:ext cx="440267" cy="461665"/>
              </a:xfrm>
              <a:prstGeom prst="rect">
                <a:avLst/>
              </a:prstGeom>
              <a:blipFill rotWithShape="0">
                <a:blip r:embed="rId6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4" name="TextBox 183"/>
              <p:cNvSpPr txBox="1"/>
              <p:nvPr/>
            </p:nvSpPr>
            <p:spPr>
              <a:xfrm>
                <a:off x="6607873" y="3374608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84" name="TextBox 18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07873" y="3374608"/>
                <a:ext cx="440267" cy="461665"/>
              </a:xfrm>
              <a:prstGeom prst="rect">
                <a:avLst/>
              </a:prstGeom>
              <a:blipFill rotWithShape="0">
                <a:blip r:embed="rId6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5" name="TextBox 184"/>
              <p:cNvSpPr txBox="1"/>
              <p:nvPr/>
            </p:nvSpPr>
            <p:spPr>
              <a:xfrm>
                <a:off x="5695344" y="172530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85" name="TextBox 18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95344" y="172530"/>
                <a:ext cx="440267" cy="461665"/>
              </a:xfrm>
              <a:prstGeom prst="rect">
                <a:avLst/>
              </a:prstGeom>
              <a:blipFill rotWithShape="0">
                <a:blip r:embed="rId6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6" name="TextBox 185"/>
              <p:cNvSpPr txBox="1"/>
              <p:nvPr/>
            </p:nvSpPr>
            <p:spPr>
              <a:xfrm>
                <a:off x="6582789" y="647666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 smtClean="0">
                          <a:ln w="28575">
                            <a:solidFill>
                              <a:srgbClr val="FF004E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FF004E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86" name="TextBox 18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82789" y="647666"/>
                <a:ext cx="440267" cy="461665"/>
              </a:xfrm>
              <a:prstGeom prst="rect">
                <a:avLst/>
              </a:prstGeom>
              <a:blipFill rotWithShape="0">
                <a:blip r:embed="rId6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7" name="TextBox 186"/>
              <p:cNvSpPr txBox="1"/>
              <p:nvPr/>
            </p:nvSpPr>
            <p:spPr>
              <a:xfrm>
                <a:off x="8352324" y="1103291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87" name="TextBox 18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52324" y="1103291"/>
                <a:ext cx="440267" cy="461665"/>
              </a:xfrm>
              <a:prstGeom prst="rect">
                <a:avLst/>
              </a:prstGeom>
              <a:blipFill rotWithShape="0">
                <a:blip r:embed="rId7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8" name="TextBox 187"/>
              <p:cNvSpPr txBox="1"/>
              <p:nvPr/>
            </p:nvSpPr>
            <p:spPr>
              <a:xfrm>
                <a:off x="4771334" y="2949022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88" name="TextBox 18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71334" y="2949022"/>
                <a:ext cx="440267" cy="461665"/>
              </a:xfrm>
              <a:prstGeom prst="rect">
                <a:avLst/>
              </a:prstGeom>
              <a:blipFill rotWithShape="0">
                <a:blip r:embed="rId7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9" name="TextBox 188"/>
              <p:cNvSpPr txBox="1"/>
              <p:nvPr/>
            </p:nvSpPr>
            <p:spPr>
              <a:xfrm>
                <a:off x="4350953" y="4289550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89" name="TextBox 18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50953" y="4289550"/>
                <a:ext cx="440267" cy="461665"/>
              </a:xfrm>
              <a:prstGeom prst="rect">
                <a:avLst/>
              </a:prstGeom>
              <a:blipFill rotWithShape="0">
                <a:blip r:embed="rId7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0" name="TextBox 189"/>
              <p:cNvSpPr txBox="1"/>
              <p:nvPr/>
            </p:nvSpPr>
            <p:spPr>
              <a:xfrm>
                <a:off x="7471789" y="2472675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90" name="TextBox 18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71789" y="2472675"/>
                <a:ext cx="440267" cy="461665"/>
              </a:xfrm>
              <a:prstGeom prst="rect">
                <a:avLst/>
              </a:prstGeom>
              <a:blipFill rotWithShape="0">
                <a:blip r:embed="rId7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1" name="TextBox 190"/>
              <p:cNvSpPr txBox="1"/>
              <p:nvPr/>
            </p:nvSpPr>
            <p:spPr>
              <a:xfrm>
                <a:off x="6130855" y="650754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91" name="TextBox 19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30855" y="650754"/>
                <a:ext cx="440267" cy="461665"/>
              </a:xfrm>
              <a:prstGeom prst="rect">
                <a:avLst/>
              </a:prstGeom>
              <a:blipFill rotWithShape="0">
                <a:blip r:embed="rId7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2" name="TextBox 191"/>
              <p:cNvSpPr txBox="1"/>
              <p:nvPr/>
            </p:nvSpPr>
            <p:spPr>
              <a:xfrm>
                <a:off x="5676857" y="2490107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 smtClean="0">
                          <a:ln w="28575">
                            <a:solidFill>
                              <a:srgbClr val="FF004E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FF004E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92" name="TextBox 19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76857" y="2490107"/>
                <a:ext cx="440267" cy="461665"/>
              </a:xfrm>
              <a:prstGeom prst="rect">
                <a:avLst/>
              </a:prstGeom>
              <a:blipFill rotWithShape="0">
                <a:blip r:embed="rId7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3" name="TextBox 192"/>
              <p:cNvSpPr txBox="1"/>
              <p:nvPr/>
            </p:nvSpPr>
            <p:spPr>
              <a:xfrm>
                <a:off x="7483993" y="210901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93" name="TextBox 19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83993" y="210901"/>
                <a:ext cx="440267" cy="461665"/>
              </a:xfrm>
              <a:prstGeom prst="rect">
                <a:avLst/>
              </a:prstGeom>
              <a:blipFill rotWithShape="0">
                <a:blip r:embed="rId7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4" name="TextBox 193"/>
              <p:cNvSpPr txBox="1"/>
              <p:nvPr/>
            </p:nvSpPr>
            <p:spPr>
              <a:xfrm>
                <a:off x="8360130" y="3389812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94" name="TextBox 19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60130" y="3389812"/>
                <a:ext cx="440267" cy="461665"/>
              </a:xfrm>
              <a:prstGeom prst="rect">
                <a:avLst/>
              </a:prstGeom>
              <a:blipFill rotWithShape="0">
                <a:blip r:embed="rId7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5" name="TextBox 194"/>
              <p:cNvSpPr txBox="1"/>
              <p:nvPr/>
            </p:nvSpPr>
            <p:spPr>
              <a:xfrm>
                <a:off x="7031402" y="4339772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95" name="TextBox 19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31402" y="4339772"/>
                <a:ext cx="440267" cy="461665"/>
              </a:xfrm>
              <a:prstGeom prst="rect">
                <a:avLst/>
              </a:prstGeom>
              <a:blipFill rotWithShape="0">
                <a:blip r:embed="rId7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6" name="TextBox 195"/>
              <p:cNvSpPr txBox="1"/>
              <p:nvPr/>
            </p:nvSpPr>
            <p:spPr>
              <a:xfrm>
                <a:off x="8386567" y="635024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96" name="TextBox 19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86567" y="635024"/>
                <a:ext cx="440267" cy="461665"/>
              </a:xfrm>
              <a:prstGeom prst="rect">
                <a:avLst/>
              </a:prstGeom>
              <a:blipFill rotWithShape="0">
                <a:blip r:embed="rId7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7" name="TextBox 196"/>
              <p:cNvSpPr txBox="1"/>
              <p:nvPr/>
            </p:nvSpPr>
            <p:spPr>
              <a:xfrm>
                <a:off x="6139985" y="1572958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97" name="TextBox 19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39985" y="1572958"/>
                <a:ext cx="440267" cy="461665"/>
              </a:xfrm>
              <a:prstGeom prst="rect">
                <a:avLst/>
              </a:prstGeom>
              <a:blipFill rotWithShape="0">
                <a:blip r:embed="rId8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8" name="TextBox 197"/>
              <p:cNvSpPr txBox="1"/>
              <p:nvPr/>
            </p:nvSpPr>
            <p:spPr>
              <a:xfrm>
                <a:off x="6607872" y="2937218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98" name="TextBox 19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07872" y="2937218"/>
                <a:ext cx="440267" cy="461665"/>
              </a:xfrm>
              <a:prstGeom prst="rect">
                <a:avLst/>
              </a:prstGeom>
              <a:blipFill rotWithShape="0">
                <a:blip r:embed="rId8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9" name="TextBox 198"/>
              <p:cNvSpPr txBox="1"/>
              <p:nvPr/>
            </p:nvSpPr>
            <p:spPr>
              <a:xfrm>
                <a:off x="4366290" y="2947490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99" name="TextBox 19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66290" y="2947490"/>
                <a:ext cx="440267" cy="461665"/>
              </a:xfrm>
              <a:prstGeom prst="rect">
                <a:avLst/>
              </a:prstGeom>
              <a:blipFill rotWithShape="0">
                <a:blip r:embed="rId8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0" name="TextBox 199"/>
              <p:cNvSpPr txBox="1"/>
              <p:nvPr/>
            </p:nvSpPr>
            <p:spPr>
              <a:xfrm>
                <a:off x="7928988" y="2931422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200" name="TextBox 19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28988" y="2931422"/>
                <a:ext cx="440267" cy="461665"/>
              </a:xfrm>
              <a:prstGeom prst="rect">
                <a:avLst/>
              </a:prstGeom>
              <a:blipFill rotWithShape="0">
                <a:blip r:embed="rId8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1" name="TextBox 200"/>
              <p:cNvSpPr txBox="1"/>
              <p:nvPr/>
            </p:nvSpPr>
            <p:spPr>
              <a:xfrm>
                <a:off x="6580591" y="3867887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201" name="TextBox 20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80591" y="3867887"/>
                <a:ext cx="440267" cy="461665"/>
              </a:xfrm>
              <a:prstGeom prst="rect">
                <a:avLst/>
              </a:prstGeom>
              <a:blipFill rotWithShape="0">
                <a:blip r:embed="rId8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2" name="TextBox 201"/>
              <p:cNvSpPr txBox="1"/>
              <p:nvPr/>
            </p:nvSpPr>
            <p:spPr>
              <a:xfrm>
                <a:off x="5682692" y="3811682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 smtClean="0">
                          <a:ln w="28575">
                            <a:solidFill>
                              <a:srgbClr val="FF004E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FF004E"/>
                    </a:solidFill>
                  </a:ln>
                </a:endParaRPr>
              </a:p>
            </p:txBody>
          </p:sp>
        </mc:Choice>
        <mc:Fallback xmlns="">
          <p:sp>
            <p:nvSpPr>
              <p:cNvPr id="202" name="TextBox 20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82692" y="3811682"/>
                <a:ext cx="440267" cy="461665"/>
              </a:xfrm>
              <a:prstGeom prst="rect">
                <a:avLst/>
              </a:prstGeom>
              <a:blipFill rotWithShape="0">
                <a:blip r:embed="rId8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3" name="TextBox 202"/>
              <p:cNvSpPr txBox="1"/>
              <p:nvPr/>
            </p:nvSpPr>
            <p:spPr>
              <a:xfrm>
                <a:off x="5673654" y="635002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203" name="TextBox 20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73654" y="635002"/>
                <a:ext cx="440267" cy="461665"/>
              </a:xfrm>
              <a:prstGeom prst="rect">
                <a:avLst/>
              </a:prstGeom>
              <a:blipFill rotWithShape="0">
                <a:blip r:embed="rId8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4" name="TextBox 203"/>
              <p:cNvSpPr txBox="1"/>
              <p:nvPr/>
            </p:nvSpPr>
            <p:spPr>
              <a:xfrm>
                <a:off x="7036910" y="2912359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204" name="TextBox 20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36910" y="2912359"/>
                <a:ext cx="440267" cy="461665"/>
              </a:xfrm>
              <a:prstGeom prst="rect">
                <a:avLst/>
              </a:prstGeom>
              <a:blipFill rotWithShape="0">
                <a:blip r:embed="rId8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5" name="TextBox 204"/>
              <p:cNvSpPr txBox="1"/>
              <p:nvPr/>
            </p:nvSpPr>
            <p:spPr>
              <a:xfrm>
                <a:off x="8387305" y="3857192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205" name="TextBox 20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87305" y="3857192"/>
                <a:ext cx="440267" cy="461665"/>
              </a:xfrm>
              <a:prstGeom prst="rect">
                <a:avLst/>
              </a:prstGeom>
              <a:blipFill rotWithShape="0">
                <a:blip r:embed="rId8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6" name="TextBox 205"/>
              <p:cNvSpPr txBox="1"/>
              <p:nvPr/>
            </p:nvSpPr>
            <p:spPr>
              <a:xfrm>
                <a:off x="4354092" y="1125110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206" name="TextBox 20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54092" y="1125110"/>
                <a:ext cx="440267" cy="461665"/>
              </a:xfrm>
              <a:prstGeom prst="rect">
                <a:avLst/>
              </a:prstGeom>
              <a:blipFill rotWithShape="0">
                <a:blip r:embed="rId8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7" name="TextBox 206"/>
              <p:cNvSpPr txBox="1"/>
              <p:nvPr/>
            </p:nvSpPr>
            <p:spPr>
              <a:xfrm>
                <a:off x="6142213" y="3381384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207" name="TextBox 20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42213" y="3381384"/>
                <a:ext cx="440267" cy="461665"/>
              </a:xfrm>
              <a:prstGeom prst="rect">
                <a:avLst/>
              </a:prstGeom>
              <a:blipFill rotWithShape="0">
                <a:blip r:embed="rId9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8" name="TextBox 207"/>
              <p:cNvSpPr txBox="1"/>
              <p:nvPr/>
            </p:nvSpPr>
            <p:spPr>
              <a:xfrm>
                <a:off x="7931294" y="1557329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208" name="TextBox 20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31294" y="1557329"/>
                <a:ext cx="440267" cy="461665"/>
              </a:xfrm>
              <a:prstGeom prst="rect">
                <a:avLst/>
              </a:prstGeom>
              <a:blipFill rotWithShape="0">
                <a:blip r:embed="rId9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9" name="TextBox 208"/>
              <p:cNvSpPr txBox="1"/>
              <p:nvPr/>
            </p:nvSpPr>
            <p:spPr>
              <a:xfrm>
                <a:off x="5235672" y="2018047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209" name="TextBox 20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35672" y="2018047"/>
                <a:ext cx="440267" cy="461665"/>
              </a:xfrm>
              <a:prstGeom prst="rect">
                <a:avLst/>
              </a:prstGeom>
              <a:blipFill rotWithShape="0">
                <a:blip r:embed="rId9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0" name="TextBox 209"/>
              <p:cNvSpPr txBox="1"/>
              <p:nvPr/>
            </p:nvSpPr>
            <p:spPr>
              <a:xfrm>
                <a:off x="4759374" y="649688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210" name="TextBox 20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59374" y="649688"/>
                <a:ext cx="440267" cy="461665"/>
              </a:xfrm>
              <a:prstGeom prst="rect">
                <a:avLst/>
              </a:prstGeom>
              <a:blipFill rotWithShape="0">
                <a:blip r:embed="rId9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1" name="TextBox 210"/>
              <p:cNvSpPr txBox="1"/>
              <p:nvPr/>
            </p:nvSpPr>
            <p:spPr>
              <a:xfrm>
                <a:off x="7919141" y="3867886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211" name="TextBox 2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19141" y="3867886"/>
                <a:ext cx="440267" cy="461665"/>
              </a:xfrm>
              <a:prstGeom prst="rect">
                <a:avLst/>
              </a:prstGeom>
              <a:blipFill rotWithShape="0">
                <a:blip r:embed="rId9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2" name="TextBox 211"/>
              <p:cNvSpPr txBox="1"/>
              <p:nvPr/>
            </p:nvSpPr>
            <p:spPr>
              <a:xfrm>
                <a:off x="4793698" y="1566283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 smtClean="0">
                          <a:ln w="28575">
                            <a:solidFill>
                              <a:srgbClr val="FF004E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FF004E"/>
                    </a:solidFill>
                  </a:ln>
                </a:endParaRPr>
              </a:p>
            </p:txBody>
          </p:sp>
        </mc:Choice>
        <mc:Fallback xmlns="">
          <p:sp>
            <p:nvSpPr>
              <p:cNvPr id="212" name="TextBox 2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93698" y="1566283"/>
                <a:ext cx="440267" cy="461665"/>
              </a:xfrm>
              <a:prstGeom prst="rect">
                <a:avLst/>
              </a:prstGeom>
              <a:blipFill rotWithShape="0">
                <a:blip r:embed="rId9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3" name="Shape 132">
            <a:extLst>
              <a:ext uri="{FF2B5EF4-FFF2-40B4-BE49-F238E27FC236}">
                <a16:creationId xmlns:a16="http://schemas.microsoft.com/office/drawing/2014/main" id="{DD8C18DF-A02B-4A5B-BEBF-BCEE7FE624F8}"/>
              </a:ext>
            </a:extLst>
          </p:cNvPr>
          <p:cNvSpPr txBox="1">
            <a:spLocks/>
          </p:cNvSpPr>
          <p:nvPr/>
        </p:nvSpPr>
        <p:spPr>
          <a:xfrm>
            <a:off x="215856" y="2114533"/>
            <a:ext cx="4140200" cy="58614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nl-NL" sz="2000" b="1" dirty="0">
                <a:solidFill>
                  <a:schemeClr val="tx1"/>
                </a:solidFill>
              </a:rPr>
              <a:t> </a:t>
            </a:r>
            <a:r>
              <a:rPr lang="nl-NL" sz="2000" b="1" dirty="0" err="1">
                <a:solidFill>
                  <a:schemeClr val="tx1"/>
                </a:solidFill>
              </a:rPr>
              <a:t>requires</a:t>
            </a:r>
            <a:r>
              <a:rPr lang="nl-NL" sz="2000" b="1" dirty="0">
                <a:solidFill>
                  <a:schemeClr val="tx1"/>
                </a:solidFill>
              </a:rPr>
              <a:t> </a:t>
            </a:r>
            <a:endParaRPr lang="en-GB" sz="2000" b="1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4" name="Rechthoek 10">
                <a:extLst>
                  <a:ext uri="{FF2B5EF4-FFF2-40B4-BE49-F238E27FC236}">
                    <a16:creationId xmlns:a16="http://schemas.microsoft.com/office/drawing/2014/main" id="{77B6AAF4-2085-4031-AEEE-1BA33207D66D}"/>
                  </a:ext>
                </a:extLst>
              </p:cNvPr>
              <p:cNvSpPr/>
              <p:nvPr/>
            </p:nvSpPr>
            <p:spPr>
              <a:xfrm>
                <a:off x="590265" y="2382944"/>
                <a:ext cx="2566728" cy="923330"/>
              </a:xfrm>
              <a:prstGeom prst="rect">
                <a:avLst/>
              </a:prstGeom>
              <a:noFill/>
            </p:spPr>
            <p:txBody>
              <a:bodyPr wrap="none" lIns="91440" tIns="45720" rIns="91440" bIns="4572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5400" b="0" i="0" smtClean="0">
                          <a:ln w="0"/>
                          <a:solidFill>
                            <a:schemeClr val="tx1"/>
                          </a:solidFill>
                          <a:effectLst>
                            <a:outerShdw blurRad="38100" dist="19050" dir="2700000" algn="tl" rotWithShape="0">
                              <a:schemeClr val="dk1">
                                <a:alpha val="40000"/>
                              </a:schemeClr>
                            </a:outerShdw>
                          </a:effectLst>
                          <a:latin typeface="Cambria Math" charset="0"/>
                        </a:rPr>
                        <m:t>&lt;</m:t>
                      </m:r>
                      <m:r>
                        <a:rPr lang="en-AU" sz="5400" b="0" i="1" smtClean="0">
                          <a:ln w="0"/>
                          <a:solidFill>
                            <a:schemeClr val="tx1"/>
                          </a:solidFill>
                          <a:effectLst>
                            <a:outerShdw blurRad="38100" dist="19050" dir="2700000" algn="tl" rotWithShape="0">
                              <a:schemeClr val="dk1">
                                <a:alpha val="40000"/>
                              </a:schemeClr>
                            </a:outerShdw>
                          </a:effectLst>
                          <a:latin typeface="Cambria Math" charset="0"/>
                        </a:rPr>
                        <m:t>96&gt;</m:t>
                      </m:r>
                    </m:oMath>
                  </m:oMathPara>
                </a14:m>
                <a:endParaRPr lang="nl-NL" sz="5400" b="0" cap="none" spc="0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214" name="Rechthoek 10">
                <a:extLst>
                  <a:ext uri="{FF2B5EF4-FFF2-40B4-BE49-F238E27FC236}">
                    <a16:creationId xmlns:a16="http://schemas.microsoft.com/office/drawing/2014/main" xmlns="" id="{77B6AAF4-2085-4031-AEEE-1BA33207D66D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0265" y="2382944"/>
                <a:ext cx="2566728" cy="923330"/>
              </a:xfrm>
              <a:prstGeom prst="rect">
                <a:avLst/>
              </a:prstGeom>
              <a:blipFill rotWithShape="0">
                <a:blip r:embed="rId9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5" name="Shape 132">
            <a:extLst>
              <a:ext uri="{FF2B5EF4-FFF2-40B4-BE49-F238E27FC236}">
                <a16:creationId xmlns:a16="http://schemas.microsoft.com/office/drawing/2014/main" id="{DD8C18DF-A02B-4A5B-BEBF-BCEE7FE624F8}"/>
              </a:ext>
            </a:extLst>
          </p:cNvPr>
          <p:cNvSpPr txBox="1">
            <a:spLocks/>
          </p:cNvSpPr>
          <p:nvPr/>
        </p:nvSpPr>
        <p:spPr>
          <a:xfrm>
            <a:off x="291744" y="3596785"/>
            <a:ext cx="2969788" cy="54299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nl-NL" sz="2000" b="1" dirty="0">
                <a:solidFill>
                  <a:schemeClr val="tx1"/>
                </a:solidFill>
              </a:rPr>
              <a:t> </a:t>
            </a:r>
            <a:r>
              <a:rPr lang="nl-NL" sz="2000" b="1" dirty="0" err="1">
                <a:solidFill>
                  <a:schemeClr val="tx1"/>
                </a:solidFill>
              </a:rPr>
              <a:t>to</a:t>
            </a:r>
            <a:r>
              <a:rPr lang="nl-NL" sz="2000" b="1" dirty="0">
                <a:solidFill>
                  <a:schemeClr val="tx1"/>
                </a:solidFill>
              </a:rPr>
              <a:t> complete </a:t>
            </a:r>
            <a:r>
              <a:rPr lang="nl-NL" sz="2000" b="1" dirty="0" err="1">
                <a:solidFill>
                  <a:schemeClr val="tx1"/>
                </a:solidFill>
              </a:rPr>
              <a:t>the</a:t>
            </a:r>
            <a:r>
              <a:rPr lang="nl-NL" sz="2000" b="1" dirty="0">
                <a:solidFill>
                  <a:schemeClr val="tx1"/>
                </a:solidFill>
              </a:rPr>
              <a:t> game</a:t>
            </a:r>
            <a:endParaRPr lang="en-GB" sz="2000" b="1" dirty="0">
              <a:solidFill>
                <a:schemeClr val="bg1"/>
              </a:solidFill>
            </a:endParaRPr>
          </a:p>
        </p:txBody>
      </p:sp>
      <p:sp>
        <p:nvSpPr>
          <p:cNvPr id="216" name="Shape 132">
            <a:extLst>
              <a:ext uri="{FF2B5EF4-FFF2-40B4-BE49-F238E27FC236}">
                <a16:creationId xmlns:a16="http://schemas.microsoft.com/office/drawing/2014/main" id="{DD8C18DF-A02B-4A5B-BEBF-BCEE7FE624F8}"/>
              </a:ext>
            </a:extLst>
          </p:cNvPr>
          <p:cNvSpPr txBox="1">
            <a:spLocks/>
          </p:cNvSpPr>
          <p:nvPr/>
        </p:nvSpPr>
        <p:spPr>
          <a:xfrm>
            <a:off x="2020869" y="3123028"/>
            <a:ext cx="4140200" cy="58614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nl-NL" sz="2000" b="1" dirty="0">
                <a:solidFill>
                  <a:schemeClr val="tx1"/>
                </a:solidFill>
              </a:rPr>
              <a:t> shots</a:t>
            </a:r>
            <a:endParaRPr lang="en-GB" sz="2000" b="1" dirty="0">
              <a:solidFill>
                <a:schemeClr val="bg1"/>
              </a:solidFill>
            </a:endParaRPr>
          </a:p>
        </p:txBody>
      </p:sp>
      <p:sp>
        <p:nvSpPr>
          <p:cNvPr id="217" name="Tekstvak 9">
            <a:extLst>
              <a:ext uri="{FF2B5EF4-FFF2-40B4-BE49-F238E27FC236}">
                <a16:creationId xmlns:a16="http://schemas.microsoft.com/office/drawing/2014/main" id="{AF23ECDB-5AE5-40D1-A807-FE46AFC0463C}"/>
              </a:ext>
            </a:extLst>
          </p:cNvPr>
          <p:cNvSpPr txBox="1"/>
          <p:nvPr/>
        </p:nvSpPr>
        <p:spPr>
          <a:xfrm>
            <a:off x="6799111" y="4897279"/>
            <a:ext cx="23435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nl-NL" sz="1000" dirty="0">
                <a:solidFill>
                  <a:schemeClr val="tx1"/>
                </a:solidFill>
              </a:rPr>
              <a:t>Floor Broekgaarden           16</a:t>
            </a:r>
            <a:endParaRPr lang="en-GB" sz="1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7329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5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5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75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5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35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5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65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8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95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1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25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400"/>
                            </p:stCondLst>
                            <p:childTnLst>
                              <p:par>
                                <p:cTn id="53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550"/>
                            </p:stCondLst>
                            <p:childTnLst>
                              <p:par>
                                <p:cTn id="56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700"/>
                            </p:stCondLst>
                            <p:childTnLst>
                              <p:par>
                                <p:cTn id="59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2850"/>
                            </p:stCondLst>
                            <p:childTnLst>
                              <p:par>
                                <p:cTn id="62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3000"/>
                            </p:stCondLst>
                            <p:childTnLst>
                              <p:par>
                                <p:cTn id="65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3150"/>
                            </p:stCondLst>
                            <p:childTnLst>
                              <p:par>
                                <p:cTn id="68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3300"/>
                            </p:stCondLst>
                            <p:childTnLst>
                              <p:par>
                                <p:cTn id="71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3450"/>
                            </p:stCondLst>
                            <p:childTnLst>
                              <p:par>
                                <p:cTn id="74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3600"/>
                            </p:stCondLst>
                            <p:childTnLst>
                              <p:par>
                                <p:cTn id="77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3750"/>
                            </p:stCondLst>
                            <p:childTnLst>
                              <p:par>
                                <p:cTn id="80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3900"/>
                            </p:stCondLst>
                            <p:childTnLst>
                              <p:par>
                                <p:cTn id="83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4050"/>
                            </p:stCondLst>
                            <p:childTnLst>
                              <p:par>
                                <p:cTn id="86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4200"/>
                            </p:stCondLst>
                            <p:childTnLst>
                              <p:par>
                                <p:cTn id="89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4350"/>
                            </p:stCondLst>
                            <p:childTnLst>
                              <p:par>
                                <p:cTn id="92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4500"/>
                            </p:stCondLst>
                            <p:childTnLst>
                              <p:par>
                                <p:cTn id="95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4650"/>
                            </p:stCondLst>
                            <p:childTnLst>
                              <p:par>
                                <p:cTn id="98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4800"/>
                            </p:stCondLst>
                            <p:childTnLst>
                              <p:par>
                                <p:cTn id="101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4950"/>
                            </p:stCondLst>
                            <p:childTnLst>
                              <p:par>
                                <p:cTn id="104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5100"/>
                            </p:stCondLst>
                            <p:childTnLst>
                              <p:par>
                                <p:cTn id="107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5250"/>
                            </p:stCondLst>
                            <p:childTnLst>
                              <p:par>
                                <p:cTn id="110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5400"/>
                            </p:stCondLst>
                            <p:childTnLst>
                              <p:par>
                                <p:cTn id="113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5550"/>
                            </p:stCondLst>
                            <p:childTnLst>
                              <p:par>
                                <p:cTn id="116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5700"/>
                            </p:stCondLst>
                            <p:childTnLst>
                              <p:par>
                                <p:cTn id="119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5850"/>
                            </p:stCondLst>
                            <p:childTnLst>
                              <p:par>
                                <p:cTn id="122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6000"/>
                            </p:stCondLst>
                            <p:childTnLst>
                              <p:par>
                                <p:cTn id="125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6150"/>
                            </p:stCondLst>
                            <p:childTnLst>
                              <p:par>
                                <p:cTn id="128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6300"/>
                            </p:stCondLst>
                            <p:childTnLst>
                              <p:par>
                                <p:cTn id="131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>
                            <p:stCondLst>
                              <p:cond delay="6450"/>
                            </p:stCondLst>
                            <p:childTnLst>
                              <p:par>
                                <p:cTn id="134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6600"/>
                            </p:stCondLst>
                            <p:childTnLst>
                              <p:par>
                                <p:cTn id="137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>
                            <p:stCondLst>
                              <p:cond delay="6750"/>
                            </p:stCondLst>
                            <p:childTnLst>
                              <p:par>
                                <p:cTn id="140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6900"/>
                            </p:stCondLst>
                            <p:childTnLst>
                              <p:par>
                                <p:cTn id="143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5" fill="hold">
                            <p:stCondLst>
                              <p:cond delay="7050"/>
                            </p:stCondLst>
                            <p:childTnLst>
                              <p:par>
                                <p:cTn id="146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7200"/>
                            </p:stCondLst>
                            <p:childTnLst>
                              <p:par>
                                <p:cTn id="149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1" fill="hold">
                            <p:stCondLst>
                              <p:cond delay="7350"/>
                            </p:stCondLst>
                            <p:childTnLst>
                              <p:par>
                                <p:cTn id="152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7500"/>
                            </p:stCondLst>
                            <p:childTnLst>
                              <p:par>
                                <p:cTn id="155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7" fill="hold">
                            <p:stCondLst>
                              <p:cond delay="7650"/>
                            </p:stCondLst>
                            <p:childTnLst>
                              <p:par>
                                <p:cTn id="158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7800"/>
                            </p:stCondLst>
                            <p:childTnLst>
                              <p:par>
                                <p:cTn id="161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3" fill="hold">
                            <p:stCondLst>
                              <p:cond delay="7950"/>
                            </p:stCondLst>
                            <p:childTnLst>
                              <p:par>
                                <p:cTn id="164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8100"/>
                            </p:stCondLst>
                            <p:childTnLst>
                              <p:par>
                                <p:cTn id="167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9" fill="hold">
                            <p:stCondLst>
                              <p:cond delay="8250"/>
                            </p:stCondLst>
                            <p:childTnLst>
                              <p:par>
                                <p:cTn id="170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8400"/>
                            </p:stCondLst>
                            <p:childTnLst>
                              <p:par>
                                <p:cTn id="173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5" fill="hold">
                            <p:stCondLst>
                              <p:cond delay="8550"/>
                            </p:stCondLst>
                            <p:childTnLst>
                              <p:par>
                                <p:cTn id="176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8" fill="hold">
                            <p:stCondLst>
                              <p:cond delay="8700"/>
                            </p:stCondLst>
                            <p:childTnLst>
                              <p:par>
                                <p:cTn id="179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1" fill="hold">
                            <p:stCondLst>
                              <p:cond delay="8850"/>
                            </p:stCondLst>
                            <p:childTnLst>
                              <p:par>
                                <p:cTn id="182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9000"/>
                            </p:stCondLst>
                            <p:childTnLst>
                              <p:par>
                                <p:cTn id="185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7" fill="hold">
                            <p:stCondLst>
                              <p:cond delay="9150"/>
                            </p:stCondLst>
                            <p:childTnLst>
                              <p:par>
                                <p:cTn id="188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0" fill="hold">
                            <p:stCondLst>
                              <p:cond delay="9300"/>
                            </p:stCondLst>
                            <p:childTnLst>
                              <p:par>
                                <p:cTn id="191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3" fill="hold">
                            <p:stCondLst>
                              <p:cond delay="9450"/>
                            </p:stCondLst>
                            <p:childTnLst>
                              <p:par>
                                <p:cTn id="194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" fill="hold">
                            <p:stCondLst>
                              <p:cond delay="9600"/>
                            </p:stCondLst>
                            <p:childTnLst>
                              <p:par>
                                <p:cTn id="197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9" fill="hold">
                            <p:stCondLst>
                              <p:cond delay="9750"/>
                            </p:stCondLst>
                            <p:childTnLst>
                              <p:par>
                                <p:cTn id="200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2" fill="hold">
                            <p:stCondLst>
                              <p:cond delay="9900"/>
                            </p:stCondLst>
                            <p:childTnLst>
                              <p:par>
                                <p:cTn id="203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5" fill="hold">
                            <p:stCondLst>
                              <p:cond delay="10050"/>
                            </p:stCondLst>
                            <p:childTnLst>
                              <p:par>
                                <p:cTn id="206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8" fill="hold">
                            <p:stCondLst>
                              <p:cond delay="10200"/>
                            </p:stCondLst>
                            <p:childTnLst>
                              <p:par>
                                <p:cTn id="209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1" fill="hold">
                            <p:stCondLst>
                              <p:cond delay="10350"/>
                            </p:stCondLst>
                            <p:childTnLst>
                              <p:par>
                                <p:cTn id="212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4" fill="hold">
                            <p:stCondLst>
                              <p:cond delay="10500"/>
                            </p:stCondLst>
                            <p:childTnLst>
                              <p:par>
                                <p:cTn id="215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7" fill="hold">
                            <p:stCondLst>
                              <p:cond delay="10650"/>
                            </p:stCondLst>
                            <p:childTnLst>
                              <p:par>
                                <p:cTn id="218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0" fill="hold">
                            <p:stCondLst>
                              <p:cond delay="10800"/>
                            </p:stCondLst>
                            <p:childTnLst>
                              <p:par>
                                <p:cTn id="221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3" fill="hold">
                            <p:stCondLst>
                              <p:cond delay="10950"/>
                            </p:stCondLst>
                            <p:childTnLst>
                              <p:par>
                                <p:cTn id="224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6" fill="hold">
                            <p:stCondLst>
                              <p:cond delay="11100"/>
                            </p:stCondLst>
                            <p:childTnLst>
                              <p:par>
                                <p:cTn id="227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9" fill="hold">
                            <p:stCondLst>
                              <p:cond delay="11250"/>
                            </p:stCondLst>
                            <p:childTnLst>
                              <p:par>
                                <p:cTn id="230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2" fill="hold">
                            <p:stCondLst>
                              <p:cond delay="11400"/>
                            </p:stCondLst>
                            <p:childTnLst>
                              <p:par>
                                <p:cTn id="233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5" fill="hold">
                            <p:stCondLst>
                              <p:cond delay="11550"/>
                            </p:stCondLst>
                            <p:childTnLst>
                              <p:par>
                                <p:cTn id="236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8" fill="hold">
                            <p:stCondLst>
                              <p:cond delay="11700"/>
                            </p:stCondLst>
                            <p:childTnLst>
                              <p:par>
                                <p:cTn id="239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1" fill="hold">
                            <p:stCondLst>
                              <p:cond delay="11850"/>
                            </p:stCondLst>
                            <p:childTnLst>
                              <p:par>
                                <p:cTn id="242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4" fill="hold">
                            <p:stCondLst>
                              <p:cond delay="12000"/>
                            </p:stCondLst>
                            <p:childTnLst>
                              <p:par>
                                <p:cTn id="245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7" fill="hold">
                            <p:stCondLst>
                              <p:cond delay="12150"/>
                            </p:stCondLst>
                            <p:childTnLst>
                              <p:par>
                                <p:cTn id="248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0" fill="hold">
                            <p:stCondLst>
                              <p:cond delay="12300"/>
                            </p:stCondLst>
                            <p:childTnLst>
                              <p:par>
                                <p:cTn id="251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3" fill="hold">
                            <p:stCondLst>
                              <p:cond delay="12450"/>
                            </p:stCondLst>
                            <p:childTnLst>
                              <p:par>
                                <p:cTn id="254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6" fill="hold">
                            <p:stCondLst>
                              <p:cond delay="12600"/>
                            </p:stCondLst>
                            <p:childTnLst>
                              <p:par>
                                <p:cTn id="257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9" fill="hold">
                            <p:stCondLst>
                              <p:cond delay="12750"/>
                            </p:stCondLst>
                            <p:childTnLst>
                              <p:par>
                                <p:cTn id="260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2" fill="hold">
                            <p:stCondLst>
                              <p:cond delay="12900"/>
                            </p:stCondLst>
                            <p:childTnLst>
                              <p:par>
                                <p:cTn id="263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5" fill="hold">
                            <p:stCondLst>
                              <p:cond delay="13050"/>
                            </p:stCondLst>
                            <p:childTnLst>
                              <p:par>
                                <p:cTn id="266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8" fill="hold">
                            <p:stCondLst>
                              <p:cond delay="13200"/>
                            </p:stCondLst>
                            <p:childTnLst>
                              <p:par>
                                <p:cTn id="269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1" fill="hold">
                            <p:stCondLst>
                              <p:cond delay="13350"/>
                            </p:stCondLst>
                            <p:childTnLst>
                              <p:par>
                                <p:cTn id="272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4" fill="hold">
                            <p:stCondLst>
                              <p:cond delay="13500"/>
                            </p:stCondLst>
                            <p:childTnLst>
                              <p:par>
                                <p:cTn id="275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7" fill="hold">
                            <p:stCondLst>
                              <p:cond delay="13650"/>
                            </p:stCondLst>
                            <p:childTnLst>
                              <p:par>
                                <p:cTn id="278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0" fill="hold">
                            <p:stCondLst>
                              <p:cond delay="13800"/>
                            </p:stCondLst>
                            <p:childTnLst>
                              <p:par>
                                <p:cTn id="281" presetID="1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3" fill="hold">
                      <p:stCondLst>
                        <p:cond delay="indefinite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0" grpId="0" build="p"/>
      <p:bldP spid="121" grpId="0" build="p"/>
      <p:bldP spid="122" grpId="0" build="p"/>
      <p:bldP spid="123" grpId="0" build="p"/>
      <p:bldP spid="124" grpId="0" build="p"/>
      <p:bldP spid="125" grpId="0" build="p"/>
      <p:bldP spid="126" grpId="0" build="p"/>
      <p:bldP spid="127" grpId="0" build="p"/>
      <p:bldP spid="128" grpId="0" build="p"/>
      <p:bldP spid="129" grpId="0" build="p"/>
      <p:bldP spid="130" grpId="0" build="p"/>
      <p:bldP spid="131" grpId="0" build="p"/>
      <p:bldP spid="132" grpId="0" build="p"/>
      <p:bldP spid="133" grpId="0" build="p"/>
      <p:bldP spid="134" grpId="0" build="p"/>
      <p:bldP spid="135" grpId="0" build="p"/>
      <p:bldP spid="136" grpId="0" build="p"/>
      <p:bldP spid="137" grpId="0" build="p"/>
      <p:bldP spid="138" grpId="0" build="p"/>
      <p:bldP spid="139" grpId="0" build="p"/>
      <p:bldP spid="140" grpId="0" build="p"/>
      <p:bldP spid="141" grpId="0" build="p"/>
      <p:bldP spid="142" grpId="0" build="p"/>
      <p:bldP spid="143" grpId="0" build="p"/>
      <p:bldP spid="144" grpId="0" build="p"/>
      <p:bldP spid="145" grpId="0" build="p"/>
      <p:bldP spid="146" grpId="0" build="p"/>
      <p:bldP spid="147" grpId="0" build="p"/>
      <p:bldP spid="148" grpId="0" build="p"/>
      <p:bldP spid="149" grpId="0" build="p"/>
      <p:bldP spid="150" grpId="0" build="p"/>
      <p:bldP spid="151" grpId="0" build="p"/>
      <p:bldP spid="152" grpId="0" build="p"/>
      <p:bldP spid="153" grpId="0" build="p"/>
      <p:bldP spid="154" grpId="0" build="p"/>
      <p:bldP spid="155" grpId="0" build="p"/>
      <p:bldP spid="156" grpId="0" build="p"/>
      <p:bldP spid="157" grpId="0" build="p"/>
      <p:bldP spid="158" grpId="0" build="p"/>
      <p:bldP spid="159" grpId="0" build="p"/>
      <p:bldP spid="160" grpId="0" build="p"/>
      <p:bldP spid="161" grpId="0" build="p"/>
      <p:bldP spid="162" grpId="0" build="p"/>
      <p:bldP spid="163" grpId="0" build="p"/>
      <p:bldP spid="164" grpId="0" build="p"/>
      <p:bldP spid="165" grpId="0" build="p"/>
      <p:bldP spid="166" grpId="0" build="p"/>
      <p:bldP spid="167" grpId="0" build="p"/>
      <p:bldP spid="168" grpId="0" build="p"/>
      <p:bldP spid="169" grpId="0" build="p"/>
      <p:bldP spid="170" grpId="0" build="p"/>
      <p:bldP spid="171" grpId="0" build="p"/>
      <p:bldP spid="172" grpId="0" build="p"/>
      <p:bldP spid="173" grpId="0" build="p"/>
      <p:bldP spid="174" grpId="0" build="p"/>
      <p:bldP spid="175" grpId="0" build="p"/>
      <p:bldP spid="176" grpId="0" build="p"/>
      <p:bldP spid="177" grpId="0" build="p"/>
      <p:bldP spid="178" grpId="0" build="p"/>
      <p:bldP spid="179" grpId="0" build="p"/>
      <p:bldP spid="180" grpId="0" build="p"/>
      <p:bldP spid="181" grpId="0" build="p"/>
      <p:bldP spid="182" grpId="0" build="p"/>
      <p:bldP spid="183" grpId="0" build="p"/>
      <p:bldP spid="184" grpId="0" build="p"/>
      <p:bldP spid="185" grpId="0" build="p"/>
      <p:bldP spid="186" grpId="0" build="p"/>
      <p:bldP spid="187" grpId="0" build="p"/>
      <p:bldP spid="188" grpId="0" build="p"/>
      <p:bldP spid="189" grpId="0" build="p"/>
      <p:bldP spid="190" grpId="0" build="p"/>
      <p:bldP spid="191" grpId="0" build="p"/>
      <p:bldP spid="192" grpId="0" build="p"/>
      <p:bldP spid="193" grpId="0" build="p"/>
      <p:bldP spid="194" grpId="0" build="p"/>
      <p:bldP spid="195" grpId="0" build="p"/>
      <p:bldP spid="196" grpId="0" build="p"/>
      <p:bldP spid="197" grpId="0" build="p"/>
      <p:bldP spid="198" grpId="0" build="p"/>
      <p:bldP spid="199" grpId="0" build="p"/>
      <p:bldP spid="200" grpId="0" build="p"/>
      <p:bldP spid="201" grpId="0" build="p"/>
      <p:bldP spid="202" grpId="0" build="p"/>
      <p:bldP spid="203" grpId="0" build="p"/>
      <p:bldP spid="204" grpId="0" build="p"/>
      <p:bldP spid="205" grpId="0" build="p"/>
      <p:bldP spid="206" grpId="0" build="p"/>
      <p:bldP spid="207" grpId="0" build="p"/>
      <p:bldP spid="208" grpId="0" build="p"/>
      <p:bldP spid="209" grpId="0" build="p"/>
      <p:bldP spid="210" grpId="0" build="p"/>
      <p:bldP spid="211" grpId="0" build="p"/>
      <p:bldP spid="212" grpId="0" build="p"/>
      <p:bldP spid="213" grpId="0"/>
      <p:bldP spid="214" grpId="0"/>
      <p:bldP spid="215" grpId="0"/>
      <p:bldP spid="216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Shape 132">
            <a:extLst>
              <a:ext uri="{FF2B5EF4-FFF2-40B4-BE49-F238E27FC236}">
                <a16:creationId xmlns:a16="http://schemas.microsoft.com/office/drawing/2014/main" id="{DD8C18DF-A02B-4A5B-BEBF-BCEE7FE624F8}"/>
              </a:ext>
            </a:extLst>
          </p:cNvPr>
          <p:cNvSpPr txBox="1">
            <a:spLocks/>
          </p:cNvSpPr>
          <p:nvPr/>
        </p:nvSpPr>
        <p:spPr>
          <a:xfrm>
            <a:off x="773517" y="530701"/>
            <a:ext cx="4140200" cy="58614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nl-NL" sz="2000" b="1" dirty="0">
                <a:solidFill>
                  <a:schemeClr val="tx1"/>
                </a:solidFill>
              </a:rPr>
              <a:t>STROOPWAFEL</a:t>
            </a:r>
          </a:p>
          <a:p>
            <a:r>
              <a:rPr lang="nl-NL" sz="2000" b="1" dirty="0" err="1">
                <a:solidFill>
                  <a:schemeClr val="tx1"/>
                </a:solidFill>
              </a:rPr>
              <a:t>uses</a:t>
            </a:r>
            <a:r>
              <a:rPr lang="nl-NL" sz="2000" b="1" dirty="0">
                <a:solidFill>
                  <a:schemeClr val="tx1"/>
                </a:solidFill>
              </a:rPr>
              <a:t> </a:t>
            </a:r>
            <a:r>
              <a:rPr lang="nl-NL" sz="2000" b="1" i="1" dirty="0">
                <a:solidFill>
                  <a:schemeClr val="tx1"/>
                </a:solidFill>
              </a:rPr>
              <a:t>“</a:t>
            </a:r>
            <a:r>
              <a:rPr lang="nl-NL" sz="2000" b="1" i="1" dirty="0" err="1">
                <a:solidFill>
                  <a:schemeClr val="tx1"/>
                </a:solidFill>
              </a:rPr>
              <a:t>explore</a:t>
            </a:r>
            <a:r>
              <a:rPr lang="nl-NL" sz="2000" b="1" i="1" dirty="0">
                <a:solidFill>
                  <a:schemeClr val="tx1"/>
                </a:solidFill>
              </a:rPr>
              <a:t>/</a:t>
            </a:r>
            <a:r>
              <a:rPr lang="nl-NL" sz="2000" b="1" i="1" dirty="0" err="1">
                <a:solidFill>
                  <a:schemeClr val="tx1"/>
                </a:solidFill>
              </a:rPr>
              <a:t>refine</a:t>
            </a:r>
            <a:r>
              <a:rPr lang="nl-NL" sz="2000" b="1" i="1" dirty="0">
                <a:solidFill>
                  <a:schemeClr val="tx1"/>
                </a:solidFill>
              </a:rPr>
              <a:t>”</a:t>
            </a:r>
            <a:r>
              <a:rPr lang="en-GB" sz="2000" b="1" dirty="0">
                <a:solidFill>
                  <a:schemeClr val="tx1"/>
                </a:solidFill>
              </a:rPr>
              <a:t>:</a:t>
            </a:r>
            <a:endParaRPr lang="en-GB" sz="2000" b="1" dirty="0">
              <a:solidFill>
                <a:schemeClr val="bg1"/>
              </a:solidFill>
            </a:endParaRPr>
          </a:p>
        </p:txBody>
      </p:sp>
      <p:graphicFrame>
        <p:nvGraphicFramePr>
          <p:cNvPr id="119" name="Table 11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6220015"/>
              </p:ext>
            </p:extLst>
          </p:nvPr>
        </p:nvGraphicFramePr>
        <p:xfrm>
          <a:off x="4356100" y="195263"/>
          <a:ext cx="4464240" cy="4572000"/>
        </p:xfrm>
        <a:graphic>
          <a:graphicData uri="http://schemas.openxmlformats.org/drawingml/2006/table">
            <a:tbl>
              <a:tblPr firstRow="1" bandRow="1">
                <a:tableStyleId>{D8CFD105-F266-472C-82F1-028E72A3B20D}</a:tableStyleId>
              </a:tblPr>
              <a:tblGrid>
                <a:gridCol w="44642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4642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4642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4642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44642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46424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446424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446424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446424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446424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</a:tblGrid>
              <a:tr h="414945"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endParaRPr lang="en-US" sz="2400" b="0" i="0" dirty="0">
                        <a:ln w="28575"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Arial Hebrew Scholar" charset="-79"/>
                        <a:ea typeface="Arial Hebrew Scholar" charset="-79"/>
                        <a:cs typeface="Arial Hebrew Scholar" charset="-79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rgbClr val="B5B5B8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14945"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endParaRPr lang="en-US" sz="2400" b="0" dirty="0">
                        <a:ln w="28575">
                          <a:solidFill>
                            <a:srgbClr val="B5B5B8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noFill/>
                        </a:ln>
                        <a:solidFill>
                          <a:schemeClr val="bg1">
                            <a:lumMod val="6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14945"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14945"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endParaRPr lang="en-US" sz="2400" b="0" dirty="0">
                        <a:ln w="28575">
                          <a:solidFill>
                            <a:srgbClr val="B5B5B8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14945"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14945"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endParaRPr lang="en-US" sz="2400" b="0" dirty="0">
                        <a:ln w="28575">
                          <a:solidFill>
                            <a:srgbClr val="B5B5B8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14945"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14945"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endParaRPr lang="en-US" sz="2400" b="0" dirty="0">
                        <a:ln w="28575">
                          <a:solidFill>
                            <a:srgbClr val="B5B5B8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endParaRPr lang="en-AU" sz="2400" b="0" dirty="0">
                        <a:ln w="28575">
                          <a:solidFill>
                            <a:srgbClr val="B5B5B8"/>
                          </a:solidFill>
                        </a:ln>
                        <a:ea typeface="Cambria Math" charset="0"/>
                        <a:cs typeface="Cambria Math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14945"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22628"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120" name="TextBox 119"/>
              <p:cNvSpPr txBox="1"/>
              <p:nvPr/>
            </p:nvSpPr>
            <p:spPr>
              <a:xfrm>
                <a:off x="5695388" y="161969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20" name="TextBox 1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95388" y="161969"/>
                <a:ext cx="440267" cy="461665"/>
              </a:xfrm>
              <a:prstGeom prst="rect">
                <a:avLst/>
              </a:prstGeom>
              <a:blipFill rotWithShape="0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1" name="TextBox 120"/>
              <p:cNvSpPr txBox="1"/>
              <p:nvPr/>
            </p:nvSpPr>
            <p:spPr>
              <a:xfrm>
                <a:off x="6574367" y="2473260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21" name="TextBox 1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74367" y="2473260"/>
                <a:ext cx="440267" cy="461665"/>
              </a:xfrm>
              <a:prstGeom prst="rect">
                <a:avLst/>
              </a:prstGeom>
              <a:blipFill rotWithShape="0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2" name="TextBox 121"/>
              <p:cNvSpPr txBox="1"/>
              <p:nvPr/>
            </p:nvSpPr>
            <p:spPr>
              <a:xfrm>
                <a:off x="4814854" y="1095914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 smtClean="0">
                          <a:ln w="28575">
                            <a:solidFill>
                              <a:srgbClr val="FF004E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FF004E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22" name="TextBox 1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14854" y="1095914"/>
                <a:ext cx="440267" cy="461665"/>
              </a:xfrm>
              <a:prstGeom prst="rect">
                <a:avLst/>
              </a:prstGeom>
              <a:blipFill rotWithShape="0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3" name="TextBox 122"/>
              <p:cNvSpPr txBox="1"/>
              <p:nvPr/>
            </p:nvSpPr>
            <p:spPr>
              <a:xfrm>
                <a:off x="4354136" y="1114549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23" name="TextBox 1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54136" y="1114549"/>
                <a:ext cx="440267" cy="461665"/>
              </a:xfrm>
              <a:prstGeom prst="rect">
                <a:avLst/>
              </a:prstGeom>
              <a:blipFill rotWithShape="0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4" name="TextBox 123"/>
              <p:cNvSpPr txBox="1"/>
              <p:nvPr/>
            </p:nvSpPr>
            <p:spPr>
              <a:xfrm>
                <a:off x="4791613" y="639127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24" name="TextBox 1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91613" y="639127"/>
                <a:ext cx="440267" cy="461665"/>
              </a:xfrm>
              <a:prstGeom prst="rect">
                <a:avLst/>
              </a:prstGeom>
              <a:blipFill rotWithShape="0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5" name="TextBox 124"/>
              <p:cNvSpPr txBox="1"/>
              <p:nvPr/>
            </p:nvSpPr>
            <p:spPr>
              <a:xfrm>
                <a:off x="5262034" y="1099169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25" name="TextBox 1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62034" y="1099169"/>
                <a:ext cx="440267" cy="461665"/>
              </a:xfrm>
              <a:prstGeom prst="rect">
                <a:avLst/>
              </a:prstGeom>
              <a:blipFill rotWithShape="0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6" name="TextBox 125"/>
              <p:cNvSpPr txBox="1"/>
              <p:nvPr/>
            </p:nvSpPr>
            <p:spPr>
              <a:xfrm>
                <a:off x="4794403" y="1571130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 smtClean="0">
                          <a:ln w="28575">
                            <a:solidFill>
                              <a:srgbClr val="FF004E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FF004E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26" name="TextBox 1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94403" y="1571130"/>
                <a:ext cx="440267" cy="461665"/>
              </a:xfrm>
              <a:prstGeom prst="rect">
                <a:avLst/>
              </a:prstGeom>
              <a:blipFill rotWithShape="0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7" name="TextBox 126"/>
              <p:cNvSpPr txBox="1"/>
              <p:nvPr/>
            </p:nvSpPr>
            <p:spPr>
              <a:xfrm>
                <a:off x="4785276" y="2021063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 smtClean="0">
                          <a:ln w="28575">
                            <a:solidFill>
                              <a:srgbClr val="FF004E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FF004E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27" name="TextBox 1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85276" y="2021063"/>
                <a:ext cx="440267" cy="461665"/>
              </a:xfrm>
              <a:prstGeom prst="rect">
                <a:avLst/>
              </a:prstGeom>
              <a:blipFill rotWithShape="0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8" name="TextBox 127"/>
              <p:cNvSpPr txBox="1"/>
              <p:nvPr/>
            </p:nvSpPr>
            <p:spPr>
              <a:xfrm>
                <a:off x="4789688" y="2493821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 smtClean="0">
                          <a:ln w="28575">
                            <a:solidFill>
                              <a:srgbClr val="FF004E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FF004E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28" name="TextBox 1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89688" y="2493821"/>
                <a:ext cx="440267" cy="461665"/>
              </a:xfrm>
              <a:prstGeom prst="rect">
                <a:avLst/>
              </a:prstGeom>
              <a:blipFill rotWithShape="0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9" name="TextBox 128"/>
              <p:cNvSpPr txBox="1"/>
              <p:nvPr/>
            </p:nvSpPr>
            <p:spPr>
              <a:xfrm>
                <a:off x="4790695" y="2938461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29" name="TextBox 1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90695" y="2938461"/>
                <a:ext cx="440267" cy="461665"/>
              </a:xfrm>
              <a:prstGeom prst="rect">
                <a:avLst/>
              </a:prstGeom>
              <a:blipFill rotWithShape="0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0" name="TextBox 129"/>
              <p:cNvSpPr txBox="1"/>
              <p:nvPr/>
            </p:nvSpPr>
            <p:spPr>
              <a:xfrm>
                <a:off x="7036954" y="2901798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30" name="TextBox 1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36954" y="2901798"/>
                <a:ext cx="440267" cy="461665"/>
              </a:xfrm>
              <a:prstGeom prst="rect">
                <a:avLst/>
              </a:prstGeom>
              <a:blipFill rotWithShape="0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1" name="TextBox 130"/>
              <p:cNvSpPr txBox="1"/>
              <p:nvPr/>
            </p:nvSpPr>
            <p:spPr>
              <a:xfrm>
                <a:off x="4348294" y="3857327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31" name="TextBox 1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48294" y="3857327"/>
                <a:ext cx="440267" cy="461665"/>
              </a:xfrm>
              <a:prstGeom prst="rect">
                <a:avLst/>
              </a:prstGeom>
              <a:blipFill rotWithShape="0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2" name="TextBox 131"/>
              <p:cNvSpPr txBox="1"/>
              <p:nvPr/>
            </p:nvSpPr>
            <p:spPr>
              <a:xfrm>
                <a:off x="6580635" y="3857326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32" name="TextBox 1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80635" y="3857326"/>
                <a:ext cx="440267" cy="461665"/>
              </a:xfrm>
              <a:prstGeom prst="rect">
                <a:avLst/>
              </a:prstGeom>
              <a:blipFill rotWithShape="0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3" name="TextBox 132"/>
              <p:cNvSpPr txBox="1"/>
              <p:nvPr/>
            </p:nvSpPr>
            <p:spPr>
              <a:xfrm>
                <a:off x="7931338" y="1546768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33" name="TextBox 1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31338" y="1546768"/>
                <a:ext cx="440267" cy="461665"/>
              </a:xfrm>
              <a:prstGeom prst="rect">
                <a:avLst/>
              </a:prstGeom>
              <a:blipFill rotWithShape="0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4" name="TextBox 133"/>
              <p:cNvSpPr txBox="1"/>
              <p:nvPr/>
            </p:nvSpPr>
            <p:spPr>
              <a:xfrm>
                <a:off x="7472466" y="3412837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 smtClean="0">
                          <a:ln w="28575">
                            <a:solidFill>
                              <a:srgbClr val="FF004E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FF004E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34" name="TextBox 1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72466" y="3412837"/>
                <a:ext cx="440267" cy="461665"/>
              </a:xfrm>
              <a:prstGeom prst="rect">
                <a:avLst/>
              </a:prstGeom>
              <a:blipFill rotWithShape="0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5" name="TextBox 134"/>
              <p:cNvSpPr txBox="1"/>
              <p:nvPr/>
            </p:nvSpPr>
            <p:spPr>
              <a:xfrm>
                <a:off x="7471834" y="2933998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35" name="TextBox 1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71834" y="2933998"/>
                <a:ext cx="440267" cy="461665"/>
              </a:xfrm>
              <a:prstGeom prst="rect">
                <a:avLst/>
              </a:prstGeom>
              <a:blipFill rotWithShape="0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6" name="TextBox 135"/>
              <p:cNvSpPr txBox="1"/>
              <p:nvPr/>
            </p:nvSpPr>
            <p:spPr>
              <a:xfrm>
                <a:off x="7477851" y="3857327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36" name="TextBox 1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77851" y="3857327"/>
                <a:ext cx="440267" cy="461665"/>
              </a:xfrm>
              <a:prstGeom prst="rect">
                <a:avLst/>
              </a:prstGeom>
              <a:blipFill rotWithShape="0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7" name="TextBox 136"/>
              <p:cNvSpPr txBox="1"/>
              <p:nvPr/>
            </p:nvSpPr>
            <p:spPr>
              <a:xfrm>
                <a:off x="7912101" y="3395663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 smtClean="0">
                          <a:ln w="28575">
                            <a:solidFill>
                              <a:srgbClr val="FF004E"/>
                            </a:solidFill>
                          </a:ln>
                          <a:solidFill>
                            <a:srgbClr val="FF0000"/>
                          </a:solidFill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FF004E"/>
                    </a:solidFill>
                  </a:ln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37" name="TextBox 1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12101" y="3395663"/>
                <a:ext cx="440267" cy="461665"/>
              </a:xfrm>
              <a:prstGeom prst="rect">
                <a:avLst/>
              </a:prstGeom>
              <a:blipFill rotWithShape="0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8" name="TextBox 137"/>
              <p:cNvSpPr txBox="1"/>
              <p:nvPr/>
            </p:nvSpPr>
            <p:spPr>
              <a:xfrm>
                <a:off x="8360174" y="3379251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38" name="TextBox 1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60174" y="3379251"/>
                <a:ext cx="440267" cy="461665"/>
              </a:xfrm>
              <a:prstGeom prst="rect">
                <a:avLst/>
              </a:prstGeom>
              <a:blipFill rotWithShape="0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9" name="TextBox 138"/>
              <p:cNvSpPr txBox="1"/>
              <p:nvPr/>
            </p:nvSpPr>
            <p:spPr>
              <a:xfrm>
                <a:off x="7029638" y="3372050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 smtClean="0">
                          <a:ln w="28575">
                            <a:solidFill>
                              <a:srgbClr val="FF004E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FF004E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39" name="TextBox 1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29638" y="3372050"/>
                <a:ext cx="440267" cy="461665"/>
              </a:xfrm>
              <a:prstGeom prst="rect">
                <a:avLst/>
              </a:prstGeom>
              <a:blipFill rotWithShape="0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0" name="TextBox 139"/>
              <p:cNvSpPr txBox="1"/>
              <p:nvPr/>
            </p:nvSpPr>
            <p:spPr>
              <a:xfrm>
                <a:off x="6607917" y="3364047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40" name="TextBox 1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07917" y="3364047"/>
                <a:ext cx="440267" cy="461665"/>
              </a:xfrm>
              <a:prstGeom prst="rect">
                <a:avLst/>
              </a:prstGeom>
              <a:blipFill rotWithShape="0">
                <a:blip r:embed="rId2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1" name="TextBox 140"/>
              <p:cNvSpPr txBox="1"/>
              <p:nvPr/>
            </p:nvSpPr>
            <p:spPr>
              <a:xfrm>
                <a:off x="7029638" y="1562398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41" name="TextBox 1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29638" y="1562398"/>
                <a:ext cx="440267" cy="461665"/>
              </a:xfrm>
              <a:prstGeom prst="rect">
                <a:avLst/>
              </a:prstGeom>
              <a:blipFill rotWithShape="0">
                <a:blip r:embed="rId2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2" name="TextBox 141"/>
              <p:cNvSpPr txBox="1"/>
              <p:nvPr/>
            </p:nvSpPr>
            <p:spPr>
              <a:xfrm>
                <a:off x="6582833" y="637105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 smtClean="0">
                          <a:ln w="28575">
                            <a:solidFill>
                              <a:srgbClr val="FF004E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FF004E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42" name="TextBox 1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82833" y="637105"/>
                <a:ext cx="440267" cy="461665"/>
              </a:xfrm>
              <a:prstGeom prst="rect">
                <a:avLst/>
              </a:prstGeom>
              <a:blipFill rotWithShape="0">
                <a:blip r:embed="rId2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3" name="TextBox 142"/>
              <p:cNvSpPr txBox="1"/>
              <p:nvPr/>
            </p:nvSpPr>
            <p:spPr>
              <a:xfrm>
                <a:off x="6595909" y="1095478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 smtClean="0">
                          <a:ln w="28575">
                            <a:solidFill>
                              <a:srgbClr val="FF004E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FF004E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43" name="TextBox 1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95909" y="1095478"/>
                <a:ext cx="440267" cy="461665"/>
              </a:xfrm>
              <a:prstGeom prst="rect">
                <a:avLst/>
              </a:prstGeom>
              <a:blipFill rotWithShape="0">
                <a:blip r:embed="rId2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4" name="TextBox 143"/>
              <p:cNvSpPr txBox="1"/>
              <p:nvPr/>
            </p:nvSpPr>
            <p:spPr>
              <a:xfrm>
                <a:off x="6594237" y="1565090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44" name="TextBox 1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94237" y="1565090"/>
                <a:ext cx="440267" cy="461665"/>
              </a:xfrm>
              <a:prstGeom prst="rect">
                <a:avLst/>
              </a:prstGeom>
              <a:blipFill rotWithShape="0">
                <a:blip r:embed="rId2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5" name="TextBox 144"/>
              <p:cNvSpPr txBox="1"/>
              <p:nvPr/>
            </p:nvSpPr>
            <p:spPr>
              <a:xfrm>
                <a:off x="6589371" y="184039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 smtClean="0">
                          <a:ln w="28575">
                            <a:solidFill>
                              <a:srgbClr val="FF004E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FF004E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45" name="TextBox 1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89371" y="184039"/>
                <a:ext cx="440267" cy="461665"/>
              </a:xfrm>
              <a:prstGeom prst="rect">
                <a:avLst/>
              </a:prstGeom>
              <a:blipFill rotWithShape="0">
                <a:blip r:embed="rId2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6" name="TextBox 145"/>
              <p:cNvSpPr txBox="1"/>
              <p:nvPr/>
            </p:nvSpPr>
            <p:spPr>
              <a:xfrm>
                <a:off x="6127137" y="4289327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46" name="TextBox 1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27137" y="4289327"/>
                <a:ext cx="440267" cy="461665"/>
              </a:xfrm>
              <a:prstGeom prst="rect">
                <a:avLst/>
              </a:prstGeom>
              <a:blipFill rotWithShape="0">
                <a:blip r:embed="rId2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7" name="TextBox 146"/>
              <p:cNvSpPr txBox="1"/>
              <p:nvPr/>
            </p:nvSpPr>
            <p:spPr>
              <a:xfrm>
                <a:off x="7927360" y="2041727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47" name="TextBox 1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27360" y="2041727"/>
                <a:ext cx="440267" cy="461665"/>
              </a:xfrm>
              <a:prstGeom prst="rect">
                <a:avLst/>
              </a:prstGeom>
              <a:blipFill rotWithShape="0">
                <a:blip r:embed="rId2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8" name="TextBox 147"/>
              <p:cNvSpPr txBox="1"/>
              <p:nvPr/>
            </p:nvSpPr>
            <p:spPr>
              <a:xfrm>
                <a:off x="5684930" y="1527540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48" name="TextBox 1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84930" y="1527540"/>
                <a:ext cx="440267" cy="461665"/>
              </a:xfrm>
              <a:prstGeom prst="rect">
                <a:avLst/>
              </a:prstGeom>
              <a:blipFill rotWithShape="0">
                <a:blip r:embed="rId3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9" name="TextBox 148"/>
              <p:cNvSpPr txBox="1"/>
              <p:nvPr/>
            </p:nvSpPr>
            <p:spPr>
              <a:xfrm>
                <a:off x="7910545" y="195263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49" name="TextBox 14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10545" y="195263"/>
                <a:ext cx="440267" cy="461665"/>
              </a:xfrm>
              <a:prstGeom prst="rect">
                <a:avLst/>
              </a:prstGeom>
              <a:blipFill rotWithShape="0">
                <a:blip r:embed="rId3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0" name="TextBox 149"/>
              <p:cNvSpPr txBox="1"/>
              <p:nvPr/>
            </p:nvSpPr>
            <p:spPr>
              <a:xfrm>
                <a:off x="4805611" y="185870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50" name="TextBox 14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05611" y="185870"/>
                <a:ext cx="440267" cy="461665"/>
              </a:xfrm>
              <a:prstGeom prst="rect">
                <a:avLst/>
              </a:prstGeom>
              <a:blipFill rotWithShape="0">
                <a:blip r:embed="rId3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1" name="TextBox 150"/>
              <p:cNvSpPr txBox="1"/>
              <p:nvPr/>
            </p:nvSpPr>
            <p:spPr>
              <a:xfrm>
                <a:off x="7475333" y="2457308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51" name="TextBox 15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75333" y="2457308"/>
                <a:ext cx="440267" cy="461665"/>
              </a:xfrm>
              <a:prstGeom prst="rect">
                <a:avLst/>
              </a:prstGeom>
              <a:blipFill rotWithShape="0">
                <a:blip r:embed="rId3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2" name="TextBox 151"/>
              <p:cNvSpPr txBox="1"/>
              <p:nvPr/>
            </p:nvSpPr>
            <p:spPr>
              <a:xfrm>
                <a:off x="7918118" y="662611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52" name="TextBox 1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18118" y="662611"/>
                <a:ext cx="440267" cy="461665"/>
              </a:xfrm>
              <a:prstGeom prst="rect">
                <a:avLst/>
              </a:prstGeom>
              <a:blipFill rotWithShape="0">
                <a:blip r:embed="rId3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3" name="TextBox 152"/>
              <p:cNvSpPr txBox="1"/>
              <p:nvPr/>
            </p:nvSpPr>
            <p:spPr>
              <a:xfrm>
                <a:off x="5687906" y="2000200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 smtClean="0">
                          <a:ln w="28575">
                            <a:solidFill>
                              <a:srgbClr val="FF004E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FF004E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53" name="TextBox 15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87906" y="2000200"/>
                <a:ext cx="440267" cy="461665"/>
              </a:xfrm>
              <a:prstGeom prst="rect">
                <a:avLst/>
              </a:prstGeom>
              <a:blipFill rotWithShape="0">
                <a:blip r:embed="rId3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4" name="TextBox 153"/>
              <p:cNvSpPr txBox="1"/>
              <p:nvPr/>
            </p:nvSpPr>
            <p:spPr>
              <a:xfrm>
                <a:off x="6134101" y="2016060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54" name="TextBox 15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34101" y="2016060"/>
                <a:ext cx="440267" cy="461665"/>
              </a:xfrm>
              <a:prstGeom prst="rect">
                <a:avLst/>
              </a:prstGeom>
              <a:blipFill rotWithShape="0">
                <a:blip r:embed="rId3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5" name="TextBox 154"/>
              <p:cNvSpPr txBox="1"/>
              <p:nvPr/>
            </p:nvSpPr>
            <p:spPr>
              <a:xfrm>
                <a:off x="5235716" y="2007486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55" name="TextBox 1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35716" y="2007486"/>
                <a:ext cx="440267" cy="461665"/>
              </a:xfrm>
              <a:prstGeom prst="rect">
                <a:avLst/>
              </a:prstGeom>
              <a:blipFill rotWithShape="0">
                <a:blip r:embed="rId3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6" name="TextBox 155"/>
              <p:cNvSpPr txBox="1"/>
              <p:nvPr/>
            </p:nvSpPr>
            <p:spPr>
              <a:xfrm>
                <a:off x="5676901" y="2479546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 smtClean="0">
                          <a:ln w="28575">
                            <a:solidFill>
                              <a:srgbClr val="FF004E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FF004E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56" name="TextBox 15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76901" y="2479546"/>
                <a:ext cx="440267" cy="461665"/>
              </a:xfrm>
              <a:prstGeom prst="rect">
                <a:avLst/>
              </a:prstGeom>
              <a:blipFill rotWithShape="0">
                <a:blip r:embed="rId3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7" name="TextBox 156"/>
              <p:cNvSpPr txBox="1"/>
              <p:nvPr/>
            </p:nvSpPr>
            <p:spPr>
              <a:xfrm>
                <a:off x="5678174" y="2934466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 smtClean="0">
                          <a:ln w="28575">
                            <a:solidFill>
                              <a:srgbClr val="FF004E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FF004E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57" name="TextBox 15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78174" y="2934466"/>
                <a:ext cx="440267" cy="461665"/>
              </a:xfrm>
              <a:prstGeom prst="rect">
                <a:avLst/>
              </a:prstGeom>
              <a:blipFill rotWithShape="0">
                <a:blip r:embed="rId3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8" name="TextBox 157"/>
              <p:cNvSpPr txBox="1"/>
              <p:nvPr/>
            </p:nvSpPr>
            <p:spPr>
              <a:xfrm>
                <a:off x="5695388" y="3372051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 smtClean="0">
                          <a:ln w="28575">
                            <a:solidFill>
                              <a:srgbClr val="FF004E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FF004E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58" name="TextBox 15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95388" y="3372051"/>
                <a:ext cx="440267" cy="461665"/>
              </a:xfrm>
              <a:prstGeom prst="rect">
                <a:avLst/>
              </a:prstGeom>
              <a:blipFill rotWithShape="0">
                <a:blip r:embed="rId4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9" name="TextBox 158"/>
              <p:cNvSpPr txBox="1"/>
              <p:nvPr/>
            </p:nvSpPr>
            <p:spPr>
              <a:xfrm>
                <a:off x="5682736" y="3801121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 smtClean="0">
                          <a:ln w="28575">
                            <a:solidFill>
                              <a:srgbClr val="FF004E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FF004E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59" name="TextBox 15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82736" y="3801121"/>
                <a:ext cx="440267" cy="461665"/>
              </a:xfrm>
              <a:prstGeom prst="rect">
                <a:avLst/>
              </a:prstGeom>
              <a:blipFill rotWithShape="0">
                <a:blip r:embed="rId4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0" name="TextBox 159"/>
              <p:cNvSpPr txBox="1"/>
              <p:nvPr/>
            </p:nvSpPr>
            <p:spPr>
              <a:xfrm>
                <a:off x="6112412" y="653494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60" name="TextBox 15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2412" y="653494"/>
                <a:ext cx="440267" cy="461665"/>
              </a:xfrm>
              <a:prstGeom prst="rect">
                <a:avLst/>
              </a:prstGeom>
              <a:blipFill rotWithShape="0">
                <a:blip r:embed="rId4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1" name="TextBox 160"/>
              <p:cNvSpPr txBox="1"/>
              <p:nvPr/>
            </p:nvSpPr>
            <p:spPr>
              <a:xfrm>
                <a:off x="5242310" y="3868732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61" name="TextBox 16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42310" y="3868732"/>
                <a:ext cx="440267" cy="461665"/>
              </a:xfrm>
              <a:prstGeom prst="rect">
                <a:avLst/>
              </a:prstGeom>
              <a:blipFill rotWithShape="0">
                <a:blip r:embed="rId4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2" name="TextBox 161"/>
              <p:cNvSpPr txBox="1"/>
              <p:nvPr/>
            </p:nvSpPr>
            <p:spPr>
              <a:xfrm>
                <a:off x="8351300" y="2481465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62" name="TextBox 16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51300" y="2481465"/>
                <a:ext cx="440267" cy="461665"/>
              </a:xfrm>
              <a:prstGeom prst="rect">
                <a:avLst/>
              </a:prstGeom>
              <a:blipFill rotWithShape="0">
                <a:blip r:embed="rId4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3" name="TextBox 162"/>
              <p:cNvSpPr txBox="1"/>
              <p:nvPr/>
            </p:nvSpPr>
            <p:spPr>
              <a:xfrm>
                <a:off x="4785276" y="4289327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63" name="TextBox 16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85276" y="4289327"/>
                <a:ext cx="440267" cy="461665"/>
              </a:xfrm>
              <a:prstGeom prst="rect">
                <a:avLst/>
              </a:prstGeom>
              <a:blipFill rotWithShape="0">
                <a:blip r:embed="rId4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4" name="TextBox 163"/>
              <p:cNvSpPr txBox="1"/>
              <p:nvPr/>
            </p:nvSpPr>
            <p:spPr>
              <a:xfrm>
                <a:off x="6133971" y="2922426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64" name="TextBox 16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33971" y="2922426"/>
                <a:ext cx="440267" cy="461665"/>
              </a:xfrm>
              <a:prstGeom prst="rect">
                <a:avLst/>
              </a:prstGeom>
              <a:blipFill rotWithShape="0">
                <a:blip r:embed="rId4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5" name="TextBox 164"/>
              <p:cNvSpPr txBox="1"/>
              <p:nvPr/>
            </p:nvSpPr>
            <p:spPr>
              <a:xfrm>
                <a:off x="7927360" y="4302581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65" name="TextBox 16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27360" y="4302581"/>
                <a:ext cx="440267" cy="461665"/>
              </a:xfrm>
              <a:prstGeom prst="rect">
                <a:avLst/>
              </a:prstGeom>
              <a:blipFill rotWithShape="0">
                <a:blip r:embed="rId4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6" name="TextBox 165"/>
              <p:cNvSpPr txBox="1"/>
              <p:nvPr/>
            </p:nvSpPr>
            <p:spPr>
              <a:xfrm>
                <a:off x="7053254" y="184039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66" name="TextBox 16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53254" y="184039"/>
                <a:ext cx="440267" cy="461665"/>
              </a:xfrm>
              <a:prstGeom prst="rect">
                <a:avLst/>
              </a:prstGeom>
              <a:blipFill rotWithShape="0">
                <a:blip r:embed="rId4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7" name="TextBox 166"/>
              <p:cNvSpPr txBox="1"/>
              <p:nvPr/>
            </p:nvSpPr>
            <p:spPr>
              <a:xfrm>
                <a:off x="4346897" y="2472974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67" name="TextBox 16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46897" y="2472974"/>
                <a:ext cx="440267" cy="461665"/>
              </a:xfrm>
              <a:prstGeom prst="rect">
                <a:avLst/>
              </a:prstGeom>
              <a:blipFill rotWithShape="0">
                <a:blip r:embed="rId4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8" name="TextBox 167"/>
              <p:cNvSpPr txBox="1"/>
              <p:nvPr/>
            </p:nvSpPr>
            <p:spPr>
              <a:xfrm>
                <a:off x="5690232" y="642104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68" name="TextBox 16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90232" y="642104"/>
                <a:ext cx="440267" cy="461665"/>
              </a:xfrm>
              <a:prstGeom prst="rect">
                <a:avLst/>
              </a:prstGeom>
              <a:blipFill rotWithShape="0">
                <a:blip r:embed="rId5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9" name="TextBox 168"/>
              <p:cNvSpPr txBox="1"/>
              <p:nvPr/>
            </p:nvSpPr>
            <p:spPr>
              <a:xfrm>
                <a:off x="8379411" y="1095477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69" name="TextBox 16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79411" y="1095477"/>
                <a:ext cx="440267" cy="461665"/>
              </a:xfrm>
              <a:prstGeom prst="rect">
                <a:avLst/>
              </a:prstGeom>
              <a:blipFill rotWithShape="0">
                <a:blip r:embed="rId5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0" name="TextBox 169"/>
              <p:cNvSpPr txBox="1"/>
              <p:nvPr/>
            </p:nvSpPr>
            <p:spPr>
              <a:xfrm>
                <a:off x="6574974" y="2933997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70" name="TextBox 16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74974" y="2933997"/>
                <a:ext cx="440267" cy="461665"/>
              </a:xfrm>
              <a:prstGeom prst="rect">
                <a:avLst/>
              </a:prstGeom>
              <a:blipFill rotWithShape="0">
                <a:blip r:embed="rId5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1" name="TextBox 170"/>
              <p:cNvSpPr txBox="1"/>
              <p:nvPr/>
            </p:nvSpPr>
            <p:spPr>
              <a:xfrm>
                <a:off x="7040898" y="2018710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71" name="TextBox 17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40898" y="2018710"/>
                <a:ext cx="440267" cy="461665"/>
              </a:xfrm>
              <a:prstGeom prst="rect">
                <a:avLst/>
              </a:prstGeom>
              <a:blipFill rotWithShape="0">
                <a:blip r:embed="rId5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2" name="TextBox 171"/>
              <p:cNvSpPr txBox="1"/>
              <p:nvPr/>
            </p:nvSpPr>
            <p:spPr>
              <a:xfrm>
                <a:off x="7471833" y="1096146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 smtClean="0">
                          <a:ln w="28575">
                            <a:solidFill>
                              <a:srgbClr val="FF004E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FF004E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72" name="TextBox 17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71833" y="1096146"/>
                <a:ext cx="440267" cy="461665"/>
              </a:xfrm>
              <a:prstGeom prst="rect">
                <a:avLst/>
              </a:prstGeom>
              <a:blipFill rotWithShape="0">
                <a:blip r:embed="rId5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3" name="TextBox 172"/>
              <p:cNvSpPr txBox="1"/>
              <p:nvPr/>
            </p:nvSpPr>
            <p:spPr>
              <a:xfrm>
                <a:off x="7468218" y="627364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73" name="TextBox 17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68218" y="627364"/>
                <a:ext cx="440267" cy="461665"/>
              </a:xfrm>
              <a:prstGeom prst="rect">
                <a:avLst/>
              </a:prstGeom>
              <a:blipFill rotWithShape="0">
                <a:blip r:embed="rId5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4" name="TextBox 173"/>
              <p:cNvSpPr txBox="1"/>
              <p:nvPr/>
            </p:nvSpPr>
            <p:spPr>
              <a:xfrm>
                <a:off x="7922871" y="1111863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>
                          <a:ln w="28575">
                            <a:solidFill>
                              <a:srgbClr val="B5B5B8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B5B5B8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74" name="TextBox 17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22871" y="1111863"/>
                <a:ext cx="440267" cy="461665"/>
              </a:xfrm>
              <a:prstGeom prst="rect">
                <a:avLst/>
              </a:prstGeom>
              <a:blipFill rotWithShape="0">
                <a:blip r:embed="rId5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5" name="TextBox 174"/>
              <p:cNvSpPr txBox="1"/>
              <p:nvPr/>
            </p:nvSpPr>
            <p:spPr>
              <a:xfrm>
                <a:off x="7497235" y="1548161"/>
                <a:ext cx="4402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i="1" smtClean="0">
                          <a:ln w="28575">
                            <a:solidFill>
                              <a:srgbClr val="FF004E"/>
                            </a:solidFill>
                          </a:ln>
                          <a:latin typeface="Cambria Math" charset="0"/>
                          <a:ea typeface="Cambria Math" charset="0"/>
                          <a:cs typeface="Cambria Math" charset="0"/>
                        </a:rPr>
                        <m:t>×</m:t>
                      </m:r>
                    </m:oMath>
                  </m:oMathPara>
                </a14:m>
                <a:endParaRPr lang="en-US" sz="2400" dirty="0">
                  <a:ln w="28575">
                    <a:solidFill>
                      <a:srgbClr val="FF004E"/>
                    </a:solidFill>
                  </a:ln>
                </a:endParaRPr>
              </a:p>
            </p:txBody>
          </p:sp>
        </mc:Choice>
        <mc:Fallback xmlns="">
          <p:sp>
            <p:nvSpPr>
              <p:cNvPr id="175" name="TextBox 17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97235" y="1548161"/>
                <a:ext cx="440267" cy="461665"/>
              </a:xfrm>
              <a:prstGeom prst="rect">
                <a:avLst/>
              </a:prstGeom>
              <a:blipFill rotWithShape="0">
                <a:blip r:embed="rId5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6" name="Shape 132">
            <a:extLst>
              <a:ext uri="{FF2B5EF4-FFF2-40B4-BE49-F238E27FC236}">
                <a16:creationId xmlns:a16="http://schemas.microsoft.com/office/drawing/2014/main" id="{DD8C18DF-A02B-4A5B-BEBF-BCEE7FE624F8}"/>
              </a:ext>
            </a:extLst>
          </p:cNvPr>
          <p:cNvSpPr txBox="1">
            <a:spLocks/>
          </p:cNvSpPr>
          <p:nvPr/>
        </p:nvSpPr>
        <p:spPr>
          <a:xfrm>
            <a:off x="215856" y="2114533"/>
            <a:ext cx="4140200" cy="58614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nl-NL" sz="2000" b="1" dirty="0">
                <a:solidFill>
                  <a:schemeClr val="tx1"/>
                </a:solidFill>
              </a:rPr>
              <a:t> </a:t>
            </a:r>
            <a:r>
              <a:rPr lang="nl-NL" sz="2000" b="1" dirty="0" err="1">
                <a:solidFill>
                  <a:schemeClr val="tx1"/>
                </a:solidFill>
              </a:rPr>
              <a:t>requires</a:t>
            </a:r>
            <a:r>
              <a:rPr lang="nl-NL" sz="2000" b="1" dirty="0">
                <a:solidFill>
                  <a:schemeClr val="tx1"/>
                </a:solidFill>
              </a:rPr>
              <a:t> </a:t>
            </a:r>
            <a:endParaRPr lang="en-GB" sz="2000" b="1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7" name="Rechthoek 10">
                <a:extLst>
                  <a:ext uri="{FF2B5EF4-FFF2-40B4-BE49-F238E27FC236}">
                    <a16:creationId xmlns:a16="http://schemas.microsoft.com/office/drawing/2014/main" id="{77B6AAF4-2085-4031-AEEE-1BA33207D66D}"/>
                  </a:ext>
                </a:extLst>
              </p:cNvPr>
              <p:cNvSpPr/>
              <p:nvPr/>
            </p:nvSpPr>
            <p:spPr>
              <a:xfrm>
                <a:off x="590265" y="2382944"/>
                <a:ext cx="2566728" cy="923330"/>
              </a:xfrm>
              <a:prstGeom prst="rect">
                <a:avLst/>
              </a:prstGeom>
              <a:noFill/>
            </p:spPr>
            <p:txBody>
              <a:bodyPr wrap="none" lIns="91440" tIns="45720" rIns="91440" bIns="4572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5400" b="0" i="0" smtClean="0">
                          <a:ln w="0"/>
                          <a:solidFill>
                            <a:schemeClr val="tx1"/>
                          </a:solidFill>
                          <a:effectLst>
                            <a:outerShdw blurRad="38100" dist="19050" dir="2700000" algn="tl" rotWithShape="0">
                              <a:schemeClr val="dk1">
                                <a:alpha val="40000"/>
                              </a:schemeClr>
                            </a:outerShdw>
                          </a:effectLst>
                          <a:latin typeface="Cambria Math" charset="0"/>
                        </a:rPr>
                        <m:t>&lt;</m:t>
                      </m:r>
                      <m:r>
                        <a:rPr lang="en-AU" sz="5400" b="0" i="1" smtClean="0">
                          <a:ln w="0"/>
                          <a:solidFill>
                            <a:schemeClr val="tx1"/>
                          </a:solidFill>
                          <a:effectLst>
                            <a:outerShdw blurRad="38100" dist="19050" dir="2700000" algn="tl" rotWithShape="0">
                              <a:schemeClr val="dk1">
                                <a:alpha val="40000"/>
                              </a:schemeClr>
                            </a:outerShdw>
                          </a:effectLst>
                          <a:latin typeface="Cambria Math" charset="0"/>
                        </a:rPr>
                        <m:t>65&gt;</m:t>
                      </m:r>
                    </m:oMath>
                  </m:oMathPara>
                </a14:m>
                <a:endParaRPr lang="nl-NL" sz="5400" b="0" cap="none" spc="0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177" name="Rechthoek 10">
                <a:extLst>
                  <a:ext uri="{FF2B5EF4-FFF2-40B4-BE49-F238E27FC236}">
                    <a16:creationId xmlns:a16="http://schemas.microsoft.com/office/drawing/2014/main" xmlns="" id="{77B6AAF4-2085-4031-AEEE-1BA33207D66D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0265" y="2382944"/>
                <a:ext cx="2566728" cy="923330"/>
              </a:xfrm>
              <a:prstGeom prst="rect">
                <a:avLst/>
              </a:prstGeom>
              <a:blipFill rotWithShape="0">
                <a:blip r:embed="rId5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8" name="Shape 132">
            <a:extLst>
              <a:ext uri="{FF2B5EF4-FFF2-40B4-BE49-F238E27FC236}">
                <a16:creationId xmlns:a16="http://schemas.microsoft.com/office/drawing/2014/main" id="{DD8C18DF-A02B-4A5B-BEBF-BCEE7FE624F8}"/>
              </a:ext>
            </a:extLst>
          </p:cNvPr>
          <p:cNvSpPr txBox="1">
            <a:spLocks/>
          </p:cNvSpPr>
          <p:nvPr/>
        </p:nvSpPr>
        <p:spPr>
          <a:xfrm>
            <a:off x="291744" y="3596785"/>
            <a:ext cx="2969788" cy="54299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nl-NL" sz="2000" b="1" dirty="0">
                <a:solidFill>
                  <a:schemeClr val="tx1"/>
                </a:solidFill>
              </a:rPr>
              <a:t> </a:t>
            </a:r>
            <a:r>
              <a:rPr lang="nl-NL" sz="2000" b="1" dirty="0" err="1">
                <a:solidFill>
                  <a:schemeClr val="tx1"/>
                </a:solidFill>
              </a:rPr>
              <a:t>to</a:t>
            </a:r>
            <a:r>
              <a:rPr lang="nl-NL" sz="2000" b="1" dirty="0">
                <a:solidFill>
                  <a:schemeClr val="tx1"/>
                </a:solidFill>
              </a:rPr>
              <a:t> complete </a:t>
            </a:r>
            <a:r>
              <a:rPr lang="nl-NL" sz="2000" b="1" dirty="0" err="1">
                <a:solidFill>
                  <a:schemeClr val="tx1"/>
                </a:solidFill>
              </a:rPr>
              <a:t>the</a:t>
            </a:r>
            <a:r>
              <a:rPr lang="nl-NL" sz="2000" b="1" dirty="0">
                <a:solidFill>
                  <a:schemeClr val="tx1"/>
                </a:solidFill>
              </a:rPr>
              <a:t> game</a:t>
            </a:r>
            <a:endParaRPr lang="en-GB" sz="2000" b="1" dirty="0">
              <a:solidFill>
                <a:schemeClr val="bg1"/>
              </a:solidFill>
            </a:endParaRPr>
          </a:p>
        </p:txBody>
      </p:sp>
      <p:sp>
        <p:nvSpPr>
          <p:cNvPr id="179" name="Shape 132">
            <a:extLst>
              <a:ext uri="{FF2B5EF4-FFF2-40B4-BE49-F238E27FC236}">
                <a16:creationId xmlns:a16="http://schemas.microsoft.com/office/drawing/2014/main" id="{DD8C18DF-A02B-4A5B-BEBF-BCEE7FE624F8}"/>
              </a:ext>
            </a:extLst>
          </p:cNvPr>
          <p:cNvSpPr txBox="1">
            <a:spLocks/>
          </p:cNvSpPr>
          <p:nvPr/>
        </p:nvSpPr>
        <p:spPr>
          <a:xfrm>
            <a:off x="2020869" y="3123028"/>
            <a:ext cx="4140200" cy="58614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nl-NL" sz="2000" b="1" dirty="0">
                <a:solidFill>
                  <a:schemeClr val="tx1"/>
                </a:solidFill>
              </a:rPr>
              <a:t> shots</a:t>
            </a:r>
            <a:endParaRPr lang="en-GB" sz="2000" b="1" dirty="0">
              <a:solidFill>
                <a:schemeClr val="bg1"/>
              </a:solidFill>
            </a:endParaRPr>
          </a:p>
        </p:txBody>
      </p:sp>
      <p:sp>
        <p:nvSpPr>
          <p:cNvPr id="180" name="Tekstvak 9">
            <a:extLst>
              <a:ext uri="{FF2B5EF4-FFF2-40B4-BE49-F238E27FC236}">
                <a16:creationId xmlns:a16="http://schemas.microsoft.com/office/drawing/2014/main" id="{AF23ECDB-5AE5-40D1-A807-FE46AFC0463C}"/>
              </a:ext>
            </a:extLst>
          </p:cNvPr>
          <p:cNvSpPr txBox="1"/>
          <p:nvPr/>
        </p:nvSpPr>
        <p:spPr>
          <a:xfrm>
            <a:off x="6799111" y="4897279"/>
            <a:ext cx="23435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nl-NL" sz="1000" dirty="0">
                <a:solidFill>
                  <a:schemeClr val="tx1"/>
                </a:solidFill>
              </a:rPr>
              <a:t>Floor Broekgaarden          17</a:t>
            </a:r>
            <a:endParaRPr lang="en-GB" sz="1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7723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4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8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2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6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4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8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2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6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44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8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2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6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6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400"/>
                            </p:stCondLst>
                            <p:childTnLst>
                              <p:par>
                                <p:cTn id="53" presetID="1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6800"/>
                            </p:stCondLst>
                            <p:childTnLst>
                              <p:par>
                                <p:cTn id="56" presetID="1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7200"/>
                            </p:stCondLst>
                            <p:childTnLst>
                              <p:par>
                                <p:cTn id="59" presetID="1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7600"/>
                            </p:stCondLst>
                            <p:childTnLst>
                              <p:par>
                                <p:cTn id="62" presetID="1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8000"/>
                            </p:stCondLst>
                            <p:childTnLst>
                              <p:par>
                                <p:cTn id="65" presetID="1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8400"/>
                            </p:stCondLst>
                            <p:childTnLst>
                              <p:par>
                                <p:cTn id="68" presetID="1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8800"/>
                            </p:stCondLst>
                            <p:childTnLst>
                              <p:par>
                                <p:cTn id="71" presetID="1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9200"/>
                            </p:stCondLst>
                            <p:childTnLst>
                              <p:par>
                                <p:cTn id="74" presetID="1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9600"/>
                            </p:stCondLst>
                            <p:childTnLst>
                              <p:par>
                                <p:cTn id="77" presetID="1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10000"/>
                            </p:stCondLst>
                            <p:childTnLst>
                              <p:par>
                                <p:cTn id="80" presetID="1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10400"/>
                            </p:stCondLst>
                            <p:childTnLst>
                              <p:par>
                                <p:cTn id="83" presetID="1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10800"/>
                            </p:stCondLst>
                            <p:childTnLst>
                              <p:par>
                                <p:cTn id="86" presetID="1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1200"/>
                            </p:stCondLst>
                            <p:childTnLst>
                              <p:par>
                                <p:cTn id="89" presetID="1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11600"/>
                            </p:stCondLst>
                            <p:childTnLst>
                              <p:par>
                                <p:cTn id="92" presetID="1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12000"/>
                            </p:stCondLst>
                            <p:childTnLst>
                              <p:par>
                                <p:cTn id="95" presetID="1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12400"/>
                            </p:stCondLst>
                            <p:childTnLst>
                              <p:par>
                                <p:cTn id="98" presetID="1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12800"/>
                            </p:stCondLst>
                            <p:childTnLst>
                              <p:par>
                                <p:cTn id="101" presetID="1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13200"/>
                            </p:stCondLst>
                            <p:childTnLst>
                              <p:par>
                                <p:cTn id="104" presetID="1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13600"/>
                            </p:stCondLst>
                            <p:childTnLst>
                              <p:par>
                                <p:cTn id="107" presetID="1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14000"/>
                            </p:stCondLst>
                            <p:childTnLst>
                              <p:par>
                                <p:cTn id="110" presetID="1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14400"/>
                            </p:stCondLst>
                            <p:childTnLst>
                              <p:par>
                                <p:cTn id="113" presetID="1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14800"/>
                            </p:stCondLst>
                            <p:childTnLst>
                              <p:par>
                                <p:cTn id="116" presetID="1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15200"/>
                            </p:stCondLst>
                            <p:childTnLst>
                              <p:par>
                                <p:cTn id="119" presetID="1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15600"/>
                            </p:stCondLst>
                            <p:childTnLst>
                              <p:par>
                                <p:cTn id="122" presetID="1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16000"/>
                            </p:stCondLst>
                            <p:childTnLst>
                              <p:par>
                                <p:cTn id="125" presetID="1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16400"/>
                            </p:stCondLst>
                            <p:childTnLst>
                              <p:par>
                                <p:cTn id="128" presetID="1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16800"/>
                            </p:stCondLst>
                            <p:childTnLst>
                              <p:par>
                                <p:cTn id="131" presetID="1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>
                            <p:stCondLst>
                              <p:cond delay="17200"/>
                            </p:stCondLst>
                            <p:childTnLst>
                              <p:par>
                                <p:cTn id="134" presetID="1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17600"/>
                            </p:stCondLst>
                            <p:childTnLst>
                              <p:par>
                                <p:cTn id="137" presetID="1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>
                            <p:stCondLst>
                              <p:cond delay="18000"/>
                            </p:stCondLst>
                            <p:childTnLst>
                              <p:par>
                                <p:cTn id="140" presetID="1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18400"/>
                            </p:stCondLst>
                            <p:childTnLst>
                              <p:par>
                                <p:cTn id="143" presetID="1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5" fill="hold">
                            <p:stCondLst>
                              <p:cond delay="18800"/>
                            </p:stCondLst>
                            <p:childTnLst>
                              <p:par>
                                <p:cTn id="146" presetID="1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19200"/>
                            </p:stCondLst>
                            <p:childTnLst>
                              <p:par>
                                <p:cTn id="149" presetID="1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1" fill="hold">
                            <p:stCondLst>
                              <p:cond delay="19600"/>
                            </p:stCondLst>
                            <p:childTnLst>
                              <p:par>
                                <p:cTn id="152" presetID="1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20000"/>
                            </p:stCondLst>
                            <p:childTnLst>
                              <p:par>
                                <p:cTn id="155" presetID="1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7" fill="hold">
                            <p:stCondLst>
                              <p:cond delay="20400"/>
                            </p:stCondLst>
                            <p:childTnLst>
                              <p:par>
                                <p:cTn id="158" presetID="1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20800"/>
                            </p:stCondLst>
                            <p:childTnLst>
                              <p:par>
                                <p:cTn id="161" presetID="1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3" fill="hold">
                            <p:stCondLst>
                              <p:cond delay="21200"/>
                            </p:stCondLst>
                            <p:childTnLst>
                              <p:par>
                                <p:cTn id="164" presetID="1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21600"/>
                            </p:stCondLst>
                            <p:childTnLst>
                              <p:par>
                                <p:cTn id="167" presetID="1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9" fill="hold">
                            <p:stCondLst>
                              <p:cond delay="22000"/>
                            </p:stCondLst>
                            <p:childTnLst>
                              <p:par>
                                <p:cTn id="170" presetID="1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1" presetClass="entr" presetSubtype="0" fill="hold" grpId="0" nodeType="click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6" presetID="1" presetClass="entr" presetSubtype="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8" presetID="1" presetClass="entr" presetSubtype="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0" presetID="1" presetClass="entr" presetSubtype="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0" grpId="0" build="p"/>
      <p:bldP spid="121" grpId="0" build="p"/>
      <p:bldP spid="122" grpId="0" build="p"/>
      <p:bldP spid="123" grpId="0" build="p"/>
      <p:bldP spid="124" grpId="0" build="p"/>
      <p:bldP spid="125" grpId="0" build="p"/>
      <p:bldP spid="126" grpId="0" build="p"/>
      <p:bldP spid="127" grpId="0" build="p"/>
      <p:bldP spid="128" grpId="0" build="p"/>
      <p:bldP spid="129" grpId="0" build="p"/>
      <p:bldP spid="130" grpId="0" build="p"/>
      <p:bldP spid="131" grpId="0" build="p"/>
      <p:bldP spid="132" grpId="0" build="p"/>
      <p:bldP spid="133" grpId="0" build="p"/>
      <p:bldP spid="134" grpId="0" build="p"/>
      <p:bldP spid="135" grpId="0" build="p"/>
      <p:bldP spid="136" grpId="0" build="p"/>
      <p:bldP spid="137" grpId="0" build="p"/>
      <p:bldP spid="138" grpId="0" build="p"/>
      <p:bldP spid="139" grpId="0" build="p"/>
      <p:bldP spid="140" grpId="0" build="p"/>
      <p:bldP spid="141" grpId="0" build="p"/>
      <p:bldP spid="142" grpId="0" build="p"/>
      <p:bldP spid="143" grpId="0" build="p"/>
      <p:bldP spid="144" grpId="0" build="p"/>
      <p:bldP spid="145" grpId="0" build="p"/>
      <p:bldP spid="146" grpId="0" build="p"/>
      <p:bldP spid="147" grpId="0" build="p"/>
      <p:bldP spid="148" grpId="0" build="p"/>
      <p:bldP spid="149" grpId="0" build="p"/>
      <p:bldP spid="150" grpId="0" build="p"/>
      <p:bldP spid="151" grpId="0" build="p"/>
      <p:bldP spid="152" grpId="0" build="p"/>
      <p:bldP spid="153" grpId="0" build="p"/>
      <p:bldP spid="154" grpId="0" build="p"/>
      <p:bldP spid="155" grpId="0" build="p"/>
      <p:bldP spid="156" grpId="0" build="p"/>
      <p:bldP spid="157" grpId="0" build="p"/>
      <p:bldP spid="158" grpId="0" build="p"/>
      <p:bldP spid="159" grpId="0" build="p"/>
      <p:bldP spid="160" grpId="0" build="p"/>
      <p:bldP spid="161" grpId="0" build="p"/>
      <p:bldP spid="162" grpId="0" build="p"/>
      <p:bldP spid="163" grpId="0" build="p"/>
      <p:bldP spid="164" grpId="0" build="p"/>
      <p:bldP spid="165" grpId="0" build="p"/>
      <p:bldP spid="166" grpId="0" build="p"/>
      <p:bldP spid="167" grpId="0" build="p"/>
      <p:bldP spid="168" grpId="0" build="p"/>
      <p:bldP spid="169" grpId="0" build="p"/>
      <p:bldP spid="170" grpId="0" build="p"/>
      <p:bldP spid="171" grpId="0" build="p"/>
      <p:bldP spid="172" grpId="0" build="p"/>
      <p:bldP spid="173" grpId="0" build="p"/>
      <p:bldP spid="174" grpId="0" build="p"/>
      <p:bldP spid="175" grpId="0" build="p"/>
      <p:bldP spid="176" grpId="0"/>
      <p:bldP spid="177" grpId="0"/>
      <p:bldP spid="178" grpId="0"/>
      <p:bldP spid="179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Shape 132">
            <a:extLst>
              <a:ext uri="{FF2B5EF4-FFF2-40B4-BE49-F238E27FC236}">
                <a16:creationId xmlns:a16="http://schemas.microsoft.com/office/drawing/2014/main" id="{DD8C18DF-A02B-4A5B-BEBF-BCEE7FE624F8}"/>
              </a:ext>
            </a:extLst>
          </p:cNvPr>
          <p:cNvSpPr txBox="1">
            <a:spLocks/>
          </p:cNvSpPr>
          <p:nvPr/>
        </p:nvSpPr>
        <p:spPr>
          <a:xfrm>
            <a:off x="773517" y="530701"/>
            <a:ext cx="4140200" cy="58614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en-AU" sz="1800" b="1" dirty="0">
                <a:solidFill>
                  <a:schemeClr val="tx1"/>
                </a:solidFill>
              </a:rPr>
              <a:t>Binary population synthesis:</a:t>
            </a:r>
            <a:endParaRPr lang="en-GB" sz="1800" b="1" dirty="0">
              <a:solidFill>
                <a:schemeClr val="bg1"/>
              </a:solidFill>
            </a:endParaRPr>
          </a:p>
        </p:txBody>
      </p:sp>
      <p:graphicFrame>
        <p:nvGraphicFramePr>
          <p:cNvPr id="115" name="Table 1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93478056"/>
              </p:ext>
            </p:extLst>
          </p:nvPr>
        </p:nvGraphicFramePr>
        <p:xfrm>
          <a:off x="4356100" y="138091"/>
          <a:ext cx="4464240" cy="4572000"/>
        </p:xfrm>
        <a:graphic>
          <a:graphicData uri="http://schemas.openxmlformats.org/drawingml/2006/table">
            <a:tbl>
              <a:tblPr firstRow="1" bandRow="1">
                <a:tableStyleId>{D8CFD105-F266-472C-82F1-028E72A3B20D}</a:tableStyleId>
              </a:tblPr>
              <a:tblGrid>
                <a:gridCol w="44642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4642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4642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4642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44642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46424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446424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446424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446424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446424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</a:tblGrid>
              <a:tr h="414945"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endParaRPr lang="en-US" sz="2400" b="0" i="0" dirty="0">
                        <a:ln w="28575"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Arial Hebrew Scholar" charset="-79"/>
                        <a:ea typeface="Arial Hebrew Scholar" charset="-79"/>
                        <a:cs typeface="Arial Hebrew Scholar" charset="-79"/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rgbClr val="B5B5B8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14945"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endParaRPr lang="en-US" sz="2400" b="0" dirty="0">
                        <a:ln w="28575">
                          <a:solidFill>
                            <a:srgbClr val="B5B5B8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noFill/>
                        </a:ln>
                        <a:solidFill>
                          <a:schemeClr val="bg1">
                            <a:lumMod val="65000"/>
                          </a:schemeClr>
                        </a:solidFill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14945"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14945"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endParaRPr lang="en-US" sz="2400" b="0" dirty="0">
                        <a:ln w="28575">
                          <a:solidFill>
                            <a:srgbClr val="B5B5B8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14945"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14945"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endParaRPr lang="en-US" sz="2400" b="0" dirty="0">
                        <a:ln w="28575">
                          <a:solidFill>
                            <a:srgbClr val="B5B5B8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14945"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14945"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endParaRPr lang="en-US" sz="2400" b="0" dirty="0">
                        <a:ln w="28575">
                          <a:solidFill>
                            <a:srgbClr val="B5B5B8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endParaRPr lang="en-AU" sz="2400" b="0" dirty="0">
                        <a:ln w="28575">
                          <a:solidFill>
                            <a:srgbClr val="B5B5B8"/>
                          </a:solidFill>
                        </a:ln>
                        <a:ea typeface="Cambria Math" charset="0"/>
                        <a:cs typeface="Cambria Math" charset="0"/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14945"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22628"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 dirty="0">
                        <a:ln w="28575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116" name="Shape 132">
                <a:extLst>
                  <a:ext uri="{FF2B5EF4-FFF2-40B4-BE49-F238E27FC236}">
                    <a16:creationId xmlns:a16="http://schemas.microsoft.com/office/drawing/2014/main" id="{DD8C18DF-A02B-4A5B-BEBF-BCEE7FE624F8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241811" y="1599705"/>
                <a:ext cx="3313908" cy="2616695"/>
              </a:xfrm>
              <a:prstGeom prst="rect">
                <a:avLst/>
              </a:prstGeom>
            </p:spPr>
            <p:txBody>
              <a:bodyPr spcFirstLastPara="1" wrap="square" lIns="91425" tIns="91425" rIns="91425" bIns="91425" anchor="t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342900" indent="-342900">
                  <a:buFont typeface="Arial" charset="0"/>
                  <a:buChar char="•"/>
                </a:pPr>
                <a:r>
                  <a:rPr lang="en-AU" sz="1800" dirty="0">
                    <a:solidFill>
                      <a:schemeClr val="tx1"/>
                    </a:solidFill>
                  </a:rPr>
                  <a:t>High-dimensional space, </a:t>
                </a:r>
              </a:p>
              <a:p>
                <a:pPr marL="342900" indent="-342900">
                  <a:buFont typeface="Arial" charset="0"/>
                  <a:buChar char="•"/>
                </a:pPr>
                <a:endParaRPr lang="en-AU" sz="1800" dirty="0">
                  <a:solidFill>
                    <a:schemeClr val="tx1"/>
                  </a:solidFill>
                </a:endParaRPr>
              </a:p>
              <a:p>
                <a:pPr marL="342900" indent="-342900">
                  <a:buFont typeface="Arial" charset="0"/>
                  <a:buChar char="•"/>
                </a:pPr>
                <a:endParaRPr lang="en-AU" sz="1800" dirty="0">
                  <a:solidFill>
                    <a:schemeClr val="tx1"/>
                  </a:solidFill>
                </a:endParaRPr>
              </a:p>
              <a:p>
                <a:pPr marL="342900" indent="-342900">
                  <a:buFont typeface="Arial" charset="0"/>
                  <a:buChar char="•"/>
                </a:pPr>
                <a:r>
                  <a:rPr lang="en-AU" sz="1800" dirty="0">
                    <a:solidFill>
                      <a:schemeClr val="tx1"/>
                    </a:solidFill>
                  </a:rPr>
                  <a:t>Unknown “islands” that form, e.g., BH-BH mergers</a:t>
                </a:r>
              </a:p>
              <a:p>
                <a:pPr marL="342900" indent="-342900">
                  <a:buFont typeface="Arial" charset="0"/>
                  <a:buChar char="•"/>
                </a:pPr>
                <a:endParaRPr lang="en-AU" sz="1800" dirty="0">
                  <a:solidFill>
                    <a:schemeClr val="tx1"/>
                  </a:solidFill>
                </a:endParaRPr>
              </a:p>
              <a:p>
                <a:pPr marL="342900" indent="-342900">
                  <a:buFont typeface="Arial" charset="0"/>
                  <a:buChar char="•"/>
                </a:pPr>
                <a:endParaRPr lang="en-AU" sz="1800" dirty="0">
                  <a:solidFill>
                    <a:schemeClr val="tx1"/>
                  </a:solidFill>
                </a:endParaRPr>
              </a:p>
              <a:p>
                <a:pPr marL="342900" indent="-342900">
                  <a:buFont typeface="Arial" charset="0"/>
                  <a:buChar char="•"/>
                </a:pPr>
                <a:r>
                  <a:rPr lang="en-AU" sz="1800" dirty="0">
                    <a:solidFill>
                      <a:schemeClr val="tx1"/>
                    </a:solidFill>
                  </a:rPr>
                  <a:t>unknown “rate”  </a:t>
                </a:r>
                <a14:m>
                  <m:oMath xmlns:m="http://schemas.openxmlformats.org/officeDocument/2006/math">
                    <m:r>
                      <a:rPr lang="en-AU" sz="1800" i="1" dirty="0">
                        <a:solidFill>
                          <a:schemeClr val="tx1"/>
                        </a:solidFill>
                        <a:latin typeface="Cambria Math" charset="0"/>
                        <a:ea typeface="Cambria Math" charset="0"/>
                        <a:cs typeface="Cambria Math" charset="0"/>
                      </a:rPr>
                      <m:t>~</m:t>
                    </m:r>
                    <m:f>
                      <m:fPr>
                        <m:ctrlPr>
                          <a:rPr lang="mr-IN" sz="18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AU" sz="1800" b="0" i="1">
                            <a:solidFill>
                              <a:schemeClr val="tx1"/>
                            </a:solidFill>
                            <a:latin typeface="Cambria Math" charset="0"/>
                          </a:rPr>
                          <m:t>1</m:t>
                        </m:r>
                      </m:num>
                      <m:den>
                        <m:r>
                          <a:rPr lang="en-AU" sz="1800" b="0" i="1">
                            <a:solidFill>
                              <a:schemeClr val="tx1"/>
                            </a:solidFill>
                            <a:latin typeface="Cambria Math" charset="0"/>
                          </a:rPr>
                          <m:t>100</m:t>
                        </m:r>
                        <m:r>
                          <a:rPr lang="en-AU" sz="1800" b="0" i="1" smtClean="0">
                            <a:solidFill>
                              <a:schemeClr val="tx1"/>
                            </a:solidFill>
                            <a:latin typeface="Cambria Math" charset="0"/>
                          </a:rPr>
                          <m:t>0</m:t>
                        </m:r>
                      </m:den>
                    </m:f>
                  </m:oMath>
                </a14:m>
                <a:endParaRPr lang="en-GB" sz="1800" dirty="0">
                  <a:solidFill>
                    <a:schemeClr val="bg1"/>
                  </a:solidFill>
                </a:endParaRPr>
              </a:p>
              <a:p>
                <a:pPr marL="342900" indent="-342900">
                  <a:buFont typeface="Arial" charset="0"/>
                  <a:buChar char="•"/>
                </a:pPr>
                <a:endParaRPr lang="en-GB" sz="1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116" name="Shape 132">
                <a:extLst>
                  <a:ext uri="{FF2B5EF4-FFF2-40B4-BE49-F238E27FC236}">
                    <a16:creationId xmlns:a16="http://schemas.microsoft.com/office/drawing/2014/main" xmlns="" id="{DD8C18DF-A02B-4A5B-BEBF-BCEE7FE624F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1811" y="1599705"/>
                <a:ext cx="3313908" cy="2616695"/>
              </a:xfrm>
              <a:prstGeom prst="rect">
                <a:avLst/>
              </a:prstGeom>
              <a:blipFill rotWithShape="0">
                <a:blip r:embed="rId2"/>
                <a:stretch>
                  <a:fillRect l="-128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reeform 6"/>
          <p:cNvSpPr/>
          <p:nvPr/>
        </p:nvSpPr>
        <p:spPr>
          <a:xfrm>
            <a:off x="4874711" y="957065"/>
            <a:ext cx="909993" cy="872821"/>
          </a:xfrm>
          <a:custGeom>
            <a:avLst/>
            <a:gdLst>
              <a:gd name="connsiteX0" fmla="*/ 68022 w 753822"/>
              <a:gd name="connsiteY0" fmla="*/ 135467 h 626534"/>
              <a:gd name="connsiteX1" fmla="*/ 68022 w 753822"/>
              <a:gd name="connsiteY1" fmla="*/ 135467 h 626534"/>
              <a:gd name="connsiteX2" fmla="*/ 8756 w 753822"/>
              <a:gd name="connsiteY2" fmla="*/ 245534 h 626534"/>
              <a:gd name="connsiteX3" fmla="*/ 289 w 753822"/>
              <a:gd name="connsiteY3" fmla="*/ 287867 h 626534"/>
              <a:gd name="connsiteX4" fmla="*/ 17222 w 753822"/>
              <a:gd name="connsiteY4" fmla="*/ 330200 h 626534"/>
              <a:gd name="connsiteX5" fmla="*/ 76489 w 753822"/>
              <a:gd name="connsiteY5" fmla="*/ 389467 h 626534"/>
              <a:gd name="connsiteX6" fmla="*/ 161156 w 753822"/>
              <a:gd name="connsiteY6" fmla="*/ 414867 h 626534"/>
              <a:gd name="connsiteX7" fmla="*/ 228889 w 753822"/>
              <a:gd name="connsiteY7" fmla="*/ 423334 h 626534"/>
              <a:gd name="connsiteX8" fmla="*/ 372822 w 753822"/>
              <a:gd name="connsiteY8" fmla="*/ 482600 h 626534"/>
              <a:gd name="connsiteX9" fmla="*/ 415156 w 753822"/>
              <a:gd name="connsiteY9" fmla="*/ 541867 h 626534"/>
              <a:gd name="connsiteX10" fmla="*/ 423622 w 753822"/>
              <a:gd name="connsiteY10" fmla="*/ 575734 h 626534"/>
              <a:gd name="connsiteX11" fmla="*/ 449022 w 753822"/>
              <a:gd name="connsiteY11" fmla="*/ 601134 h 626534"/>
              <a:gd name="connsiteX12" fmla="*/ 576022 w 753822"/>
              <a:gd name="connsiteY12" fmla="*/ 626534 h 626534"/>
              <a:gd name="connsiteX13" fmla="*/ 711489 w 753822"/>
              <a:gd name="connsiteY13" fmla="*/ 575734 h 626534"/>
              <a:gd name="connsiteX14" fmla="*/ 753822 w 753822"/>
              <a:gd name="connsiteY14" fmla="*/ 474134 h 626534"/>
              <a:gd name="connsiteX15" fmla="*/ 745356 w 753822"/>
              <a:gd name="connsiteY15" fmla="*/ 347134 h 626534"/>
              <a:gd name="connsiteX16" fmla="*/ 719956 w 753822"/>
              <a:gd name="connsiteY16" fmla="*/ 296334 h 626534"/>
              <a:gd name="connsiteX17" fmla="*/ 618356 w 753822"/>
              <a:gd name="connsiteY17" fmla="*/ 245534 h 626534"/>
              <a:gd name="connsiteX18" fmla="*/ 559089 w 753822"/>
              <a:gd name="connsiteY18" fmla="*/ 237067 h 626534"/>
              <a:gd name="connsiteX19" fmla="*/ 465956 w 753822"/>
              <a:gd name="connsiteY19" fmla="*/ 186267 h 626534"/>
              <a:gd name="connsiteX20" fmla="*/ 432089 w 753822"/>
              <a:gd name="connsiteY20" fmla="*/ 84667 h 626534"/>
              <a:gd name="connsiteX21" fmla="*/ 415156 w 753822"/>
              <a:gd name="connsiteY21" fmla="*/ 50800 h 626534"/>
              <a:gd name="connsiteX22" fmla="*/ 381289 w 753822"/>
              <a:gd name="connsiteY22" fmla="*/ 25400 h 626534"/>
              <a:gd name="connsiteX23" fmla="*/ 296622 w 753822"/>
              <a:gd name="connsiteY23" fmla="*/ 0 h 626534"/>
              <a:gd name="connsiteX24" fmla="*/ 203489 w 753822"/>
              <a:gd name="connsiteY24" fmla="*/ 8467 h 626534"/>
              <a:gd name="connsiteX25" fmla="*/ 144222 w 753822"/>
              <a:gd name="connsiteY25" fmla="*/ 50800 h 626534"/>
              <a:gd name="connsiteX26" fmla="*/ 93422 w 753822"/>
              <a:gd name="connsiteY26" fmla="*/ 101600 h 626534"/>
              <a:gd name="connsiteX27" fmla="*/ 68022 w 753822"/>
              <a:gd name="connsiteY27" fmla="*/ 135467 h 626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753822" h="626534">
                <a:moveTo>
                  <a:pt x="68022" y="135467"/>
                </a:moveTo>
                <a:lnTo>
                  <a:pt x="68022" y="135467"/>
                </a:lnTo>
                <a:cubicBezTo>
                  <a:pt x="48267" y="172156"/>
                  <a:pt x="25680" y="207456"/>
                  <a:pt x="8756" y="245534"/>
                </a:cubicBezTo>
                <a:cubicBezTo>
                  <a:pt x="2911" y="258684"/>
                  <a:pt x="-1143" y="273548"/>
                  <a:pt x="289" y="287867"/>
                </a:cubicBezTo>
                <a:cubicBezTo>
                  <a:pt x="1801" y="302990"/>
                  <a:pt x="9841" y="316915"/>
                  <a:pt x="17222" y="330200"/>
                </a:cubicBezTo>
                <a:cubicBezTo>
                  <a:pt x="28982" y="351367"/>
                  <a:pt x="53440" y="379589"/>
                  <a:pt x="76489" y="389467"/>
                </a:cubicBezTo>
                <a:cubicBezTo>
                  <a:pt x="103572" y="401074"/>
                  <a:pt x="132393" y="408475"/>
                  <a:pt x="161156" y="414867"/>
                </a:cubicBezTo>
                <a:cubicBezTo>
                  <a:pt x="183368" y="419803"/>
                  <a:pt x="206311" y="420512"/>
                  <a:pt x="228889" y="423334"/>
                </a:cubicBezTo>
                <a:cubicBezTo>
                  <a:pt x="265765" y="435626"/>
                  <a:pt x="336911" y="451177"/>
                  <a:pt x="372822" y="482600"/>
                </a:cubicBezTo>
                <a:cubicBezTo>
                  <a:pt x="381221" y="489949"/>
                  <a:pt x="407057" y="529719"/>
                  <a:pt x="415156" y="541867"/>
                </a:cubicBezTo>
                <a:cubicBezTo>
                  <a:pt x="417978" y="553156"/>
                  <a:pt x="417849" y="565631"/>
                  <a:pt x="423622" y="575734"/>
                </a:cubicBezTo>
                <a:cubicBezTo>
                  <a:pt x="429562" y="586130"/>
                  <a:pt x="439279" y="594175"/>
                  <a:pt x="449022" y="601134"/>
                </a:cubicBezTo>
                <a:cubicBezTo>
                  <a:pt x="489544" y="630078"/>
                  <a:pt x="522746" y="621691"/>
                  <a:pt x="576022" y="626534"/>
                </a:cubicBezTo>
                <a:cubicBezTo>
                  <a:pt x="633000" y="617037"/>
                  <a:pt x="681415" y="629199"/>
                  <a:pt x="711489" y="575734"/>
                </a:cubicBezTo>
                <a:cubicBezTo>
                  <a:pt x="729476" y="543757"/>
                  <a:pt x="753822" y="474134"/>
                  <a:pt x="753822" y="474134"/>
                </a:cubicBezTo>
                <a:cubicBezTo>
                  <a:pt x="751000" y="431801"/>
                  <a:pt x="753295" y="388812"/>
                  <a:pt x="745356" y="347134"/>
                </a:cubicBezTo>
                <a:cubicBezTo>
                  <a:pt x="741814" y="328536"/>
                  <a:pt x="732621" y="310406"/>
                  <a:pt x="719956" y="296334"/>
                </a:cubicBezTo>
                <a:cubicBezTo>
                  <a:pt x="696761" y="270561"/>
                  <a:pt x="651227" y="253120"/>
                  <a:pt x="618356" y="245534"/>
                </a:cubicBezTo>
                <a:cubicBezTo>
                  <a:pt x="598911" y="241047"/>
                  <a:pt x="578845" y="239889"/>
                  <a:pt x="559089" y="237067"/>
                </a:cubicBezTo>
                <a:cubicBezTo>
                  <a:pt x="528768" y="226960"/>
                  <a:pt x="484136" y="218588"/>
                  <a:pt x="465956" y="186267"/>
                </a:cubicBezTo>
                <a:cubicBezTo>
                  <a:pt x="448454" y="155153"/>
                  <a:pt x="448054" y="116597"/>
                  <a:pt x="432089" y="84667"/>
                </a:cubicBezTo>
                <a:cubicBezTo>
                  <a:pt x="426445" y="73378"/>
                  <a:pt x="423370" y="60383"/>
                  <a:pt x="415156" y="50800"/>
                </a:cubicBezTo>
                <a:cubicBezTo>
                  <a:pt x="405973" y="40086"/>
                  <a:pt x="393624" y="32253"/>
                  <a:pt x="381289" y="25400"/>
                </a:cubicBezTo>
                <a:cubicBezTo>
                  <a:pt x="349961" y="7996"/>
                  <a:pt x="330786" y="6833"/>
                  <a:pt x="296622" y="0"/>
                </a:cubicBezTo>
                <a:cubicBezTo>
                  <a:pt x="265578" y="2822"/>
                  <a:pt x="234056" y="2354"/>
                  <a:pt x="203489" y="8467"/>
                </a:cubicBezTo>
                <a:cubicBezTo>
                  <a:pt x="170506" y="15064"/>
                  <a:pt x="167548" y="31361"/>
                  <a:pt x="144222" y="50800"/>
                </a:cubicBezTo>
                <a:cubicBezTo>
                  <a:pt x="94701" y="92068"/>
                  <a:pt x="142095" y="36703"/>
                  <a:pt x="93422" y="101600"/>
                </a:cubicBezTo>
                <a:cubicBezTo>
                  <a:pt x="83694" y="130787"/>
                  <a:pt x="72255" y="129823"/>
                  <a:pt x="68022" y="135467"/>
                </a:cubicBezTo>
                <a:close/>
              </a:path>
            </a:pathLst>
          </a:cu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6219818" y="3405147"/>
            <a:ext cx="1623564" cy="675787"/>
          </a:xfrm>
          <a:custGeom>
            <a:avLst/>
            <a:gdLst>
              <a:gd name="connsiteX0" fmla="*/ 245643 w 1439443"/>
              <a:gd name="connsiteY0" fmla="*/ 0 h 722572"/>
              <a:gd name="connsiteX1" fmla="*/ 245643 w 1439443"/>
              <a:gd name="connsiteY1" fmla="*/ 0 h 722572"/>
              <a:gd name="connsiteX2" fmla="*/ 177909 w 1439443"/>
              <a:gd name="connsiteY2" fmla="*/ 25400 h 722572"/>
              <a:gd name="connsiteX3" fmla="*/ 25509 w 1439443"/>
              <a:gd name="connsiteY3" fmla="*/ 186266 h 722572"/>
              <a:gd name="connsiteX4" fmla="*/ 109 w 1439443"/>
              <a:gd name="connsiteY4" fmla="*/ 279400 h 722572"/>
              <a:gd name="connsiteX5" fmla="*/ 59376 w 1439443"/>
              <a:gd name="connsiteY5" fmla="*/ 448733 h 722572"/>
              <a:gd name="connsiteX6" fmla="*/ 144043 w 1439443"/>
              <a:gd name="connsiteY6" fmla="*/ 533400 h 722572"/>
              <a:gd name="connsiteX7" fmla="*/ 304909 w 1439443"/>
              <a:gd name="connsiteY7" fmla="*/ 550333 h 722572"/>
              <a:gd name="connsiteX8" fmla="*/ 364176 w 1439443"/>
              <a:gd name="connsiteY8" fmla="*/ 533400 h 722572"/>
              <a:gd name="connsiteX9" fmla="*/ 508109 w 1439443"/>
              <a:gd name="connsiteY9" fmla="*/ 508000 h 722572"/>
              <a:gd name="connsiteX10" fmla="*/ 550443 w 1439443"/>
              <a:gd name="connsiteY10" fmla="*/ 499533 h 722572"/>
              <a:gd name="connsiteX11" fmla="*/ 601243 w 1439443"/>
              <a:gd name="connsiteY11" fmla="*/ 508000 h 722572"/>
              <a:gd name="connsiteX12" fmla="*/ 660509 w 1439443"/>
              <a:gd name="connsiteY12" fmla="*/ 533400 h 722572"/>
              <a:gd name="connsiteX13" fmla="*/ 702843 w 1439443"/>
              <a:gd name="connsiteY13" fmla="*/ 584200 h 722572"/>
              <a:gd name="connsiteX14" fmla="*/ 753643 w 1439443"/>
              <a:gd name="connsiteY14" fmla="*/ 635000 h 722572"/>
              <a:gd name="connsiteX15" fmla="*/ 779043 w 1439443"/>
              <a:gd name="connsiteY15" fmla="*/ 660400 h 722572"/>
              <a:gd name="connsiteX16" fmla="*/ 846776 w 1439443"/>
              <a:gd name="connsiteY16" fmla="*/ 685800 h 722572"/>
              <a:gd name="connsiteX17" fmla="*/ 965309 w 1439443"/>
              <a:gd name="connsiteY17" fmla="*/ 719666 h 722572"/>
              <a:gd name="connsiteX18" fmla="*/ 1176976 w 1439443"/>
              <a:gd name="connsiteY18" fmla="*/ 711200 h 722572"/>
              <a:gd name="connsiteX19" fmla="*/ 1371709 w 1439443"/>
              <a:gd name="connsiteY19" fmla="*/ 499533 h 722572"/>
              <a:gd name="connsiteX20" fmla="*/ 1397109 w 1439443"/>
              <a:gd name="connsiteY20" fmla="*/ 414866 h 722572"/>
              <a:gd name="connsiteX21" fmla="*/ 1422509 w 1439443"/>
              <a:gd name="connsiteY21" fmla="*/ 347133 h 722572"/>
              <a:gd name="connsiteX22" fmla="*/ 1430976 w 1439443"/>
              <a:gd name="connsiteY22" fmla="*/ 287866 h 722572"/>
              <a:gd name="connsiteX23" fmla="*/ 1439443 w 1439443"/>
              <a:gd name="connsiteY23" fmla="*/ 262466 h 722572"/>
              <a:gd name="connsiteX24" fmla="*/ 846776 w 1439443"/>
              <a:gd name="connsiteY24" fmla="*/ 169333 h 722572"/>
              <a:gd name="connsiteX25" fmla="*/ 736709 w 1439443"/>
              <a:gd name="connsiteY25" fmla="*/ 152400 h 722572"/>
              <a:gd name="connsiteX26" fmla="*/ 592776 w 1439443"/>
              <a:gd name="connsiteY26" fmla="*/ 135466 h 722572"/>
              <a:gd name="connsiteX27" fmla="*/ 499643 w 1439443"/>
              <a:gd name="connsiteY27" fmla="*/ 93133 h 722572"/>
              <a:gd name="connsiteX28" fmla="*/ 355709 w 1439443"/>
              <a:gd name="connsiteY28" fmla="*/ 76200 h 722572"/>
              <a:gd name="connsiteX29" fmla="*/ 330309 w 1439443"/>
              <a:gd name="connsiteY29" fmla="*/ 67733 h 722572"/>
              <a:gd name="connsiteX30" fmla="*/ 279509 w 1439443"/>
              <a:gd name="connsiteY30" fmla="*/ 59266 h 722572"/>
              <a:gd name="connsiteX31" fmla="*/ 245643 w 1439443"/>
              <a:gd name="connsiteY31" fmla="*/ 0 h 7225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439443" h="722572">
                <a:moveTo>
                  <a:pt x="245643" y="0"/>
                </a:moveTo>
                <a:lnTo>
                  <a:pt x="245643" y="0"/>
                </a:lnTo>
                <a:cubicBezTo>
                  <a:pt x="223065" y="8467"/>
                  <a:pt x="198297" y="12524"/>
                  <a:pt x="177909" y="25400"/>
                </a:cubicBezTo>
                <a:cubicBezTo>
                  <a:pt x="86163" y="83345"/>
                  <a:pt x="83688" y="103154"/>
                  <a:pt x="25509" y="186266"/>
                </a:cubicBezTo>
                <a:cubicBezTo>
                  <a:pt x="17042" y="217311"/>
                  <a:pt x="1639" y="247258"/>
                  <a:pt x="109" y="279400"/>
                </a:cubicBezTo>
                <a:cubicBezTo>
                  <a:pt x="-2184" y="327550"/>
                  <a:pt x="32035" y="412279"/>
                  <a:pt x="59376" y="448733"/>
                </a:cubicBezTo>
                <a:cubicBezTo>
                  <a:pt x="83323" y="480663"/>
                  <a:pt x="104350" y="529222"/>
                  <a:pt x="144043" y="533400"/>
                </a:cubicBezTo>
                <a:lnTo>
                  <a:pt x="304909" y="550333"/>
                </a:lnTo>
                <a:cubicBezTo>
                  <a:pt x="324665" y="544689"/>
                  <a:pt x="344243" y="538383"/>
                  <a:pt x="364176" y="533400"/>
                </a:cubicBezTo>
                <a:cubicBezTo>
                  <a:pt x="396550" y="525307"/>
                  <a:pt x="496401" y="510342"/>
                  <a:pt x="508109" y="508000"/>
                </a:cubicBezTo>
                <a:lnTo>
                  <a:pt x="550443" y="499533"/>
                </a:lnTo>
                <a:cubicBezTo>
                  <a:pt x="567376" y="502355"/>
                  <a:pt x="584485" y="504276"/>
                  <a:pt x="601243" y="508000"/>
                </a:cubicBezTo>
                <a:cubicBezTo>
                  <a:pt x="617294" y="511567"/>
                  <a:pt x="648815" y="525047"/>
                  <a:pt x="660509" y="533400"/>
                </a:cubicBezTo>
                <a:cubicBezTo>
                  <a:pt x="695757" y="558578"/>
                  <a:pt x="677013" y="555141"/>
                  <a:pt x="702843" y="584200"/>
                </a:cubicBezTo>
                <a:cubicBezTo>
                  <a:pt x="718753" y="602098"/>
                  <a:pt x="736710" y="618067"/>
                  <a:pt x="753643" y="635000"/>
                </a:cubicBezTo>
                <a:cubicBezTo>
                  <a:pt x="762110" y="643467"/>
                  <a:pt x="768333" y="655045"/>
                  <a:pt x="779043" y="660400"/>
                </a:cubicBezTo>
                <a:cubicBezTo>
                  <a:pt x="835818" y="688788"/>
                  <a:pt x="789139" y="668509"/>
                  <a:pt x="846776" y="685800"/>
                </a:cubicBezTo>
                <a:cubicBezTo>
                  <a:pt x="968230" y="722236"/>
                  <a:pt x="816926" y="682571"/>
                  <a:pt x="965309" y="719666"/>
                </a:cubicBezTo>
                <a:cubicBezTo>
                  <a:pt x="1035865" y="716844"/>
                  <a:pt x="1109642" y="732463"/>
                  <a:pt x="1176976" y="711200"/>
                </a:cubicBezTo>
                <a:cubicBezTo>
                  <a:pt x="1252136" y="687465"/>
                  <a:pt x="1331822" y="555376"/>
                  <a:pt x="1371709" y="499533"/>
                </a:cubicBezTo>
                <a:cubicBezTo>
                  <a:pt x="1380176" y="471311"/>
                  <a:pt x="1387791" y="442819"/>
                  <a:pt x="1397109" y="414866"/>
                </a:cubicBezTo>
                <a:cubicBezTo>
                  <a:pt x="1404734" y="391990"/>
                  <a:pt x="1416296" y="370432"/>
                  <a:pt x="1422509" y="347133"/>
                </a:cubicBezTo>
                <a:cubicBezTo>
                  <a:pt x="1427651" y="327851"/>
                  <a:pt x="1427062" y="307435"/>
                  <a:pt x="1430976" y="287866"/>
                </a:cubicBezTo>
                <a:cubicBezTo>
                  <a:pt x="1432726" y="279115"/>
                  <a:pt x="1436621" y="270933"/>
                  <a:pt x="1439443" y="262466"/>
                </a:cubicBezTo>
                <a:cubicBezTo>
                  <a:pt x="1313882" y="11349"/>
                  <a:pt x="1435504" y="191976"/>
                  <a:pt x="846776" y="169333"/>
                </a:cubicBezTo>
                <a:cubicBezTo>
                  <a:pt x="809683" y="167906"/>
                  <a:pt x="773504" y="157306"/>
                  <a:pt x="736709" y="152400"/>
                </a:cubicBezTo>
                <a:cubicBezTo>
                  <a:pt x="688824" y="146015"/>
                  <a:pt x="640754" y="141111"/>
                  <a:pt x="592776" y="135466"/>
                </a:cubicBezTo>
                <a:cubicBezTo>
                  <a:pt x="579557" y="128857"/>
                  <a:pt x="518473" y="96557"/>
                  <a:pt x="499643" y="93133"/>
                </a:cubicBezTo>
                <a:cubicBezTo>
                  <a:pt x="452113" y="84491"/>
                  <a:pt x="403687" y="81844"/>
                  <a:pt x="355709" y="76200"/>
                </a:cubicBezTo>
                <a:cubicBezTo>
                  <a:pt x="347242" y="73378"/>
                  <a:pt x="339021" y="69669"/>
                  <a:pt x="330309" y="67733"/>
                </a:cubicBezTo>
                <a:cubicBezTo>
                  <a:pt x="313551" y="64009"/>
                  <a:pt x="295795" y="64695"/>
                  <a:pt x="279509" y="59266"/>
                </a:cubicBezTo>
                <a:cubicBezTo>
                  <a:pt x="265145" y="54478"/>
                  <a:pt x="251287" y="9878"/>
                  <a:pt x="245643" y="0"/>
                </a:cubicBezTo>
                <a:close/>
              </a:path>
            </a:pathLst>
          </a:cu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 14"/>
          <p:cNvSpPr/>
          <p:nvPr/>
        </p:nvSpPr>
        <p:spPr>
          <a:xfrm rot="4195234" flipV="1">
            <a:off x="6654464" y="2404520"/>
            <a:ext cx="912931" cy="851481"/>
          </a:xfrm>
          <a:custGeom>
            <a:avLst/>
            <a:gdLst>
              <a:gd name="connsiteX0" fmla="*/ 245643 w 1439443"/>
              <a:gd name="connsiteY0" fmla="*/ 0 h 722572"/>
              <a:gd name="connsiteX1" fmla="*/ 245643 w 1439443"/>
              <a:gd name="connsiteY1" fmla="*/ 0 h 722572"/>
              <a:gd name="connsiteX2" fmla="*/ 177909 w 1439443"/>
              <a:gd name="connsiteY2" fmla="*/ 25400 h 722572"/>
              <a:gd name="connsiteX3" fmla="*/ 25509 w 1439443"/>
              <a:gd name="connsiteY3" fmla="*/ 186266 h 722572"/>
              <a:gd name="connsiteX4" fmla="*/ 109 w 1439443"/>
              <a:gd name="connsiteY4" fmla="*/ 279400 h 722572"/>
              <a:gd name="connsiteX5" fmla="*/ 59376 w 1439443"/>
              <a:gd name="connsiteY5" fmla="*/ 448733 h 722572"/>
              <a:gd name="connsiteX6" fmla="*/ 144043 w 1439443"/>
              <a:gd name="connsiteY6" fmla="*/ 533400 h 722572"/>
              <a:gd name="connsiteX7" fmla="*/ 304909 w 1439443"/>
              <a:gd name="connsiteY7" fmla="*/ 550333 h 722572"/>
              <a:gd name="connsiteX8" fmla="*/ 364176 w 1439443"/>
              <a:gd name="connsiteY8" fmla="*/ 533400 h 722572"/>
              <a:gd name="connsiteX9" fmla="*/ 508109 w 1439443"/>
              <a:gd name="connsiteY9" fmla="*/ 508000 h 722572"/>
              <a:gd name="connsiteX10" fmla="*/ 550443 w 1439443"/>
              <a:gd name="connsiteY10" fmla="*/ 499533 h 722572"/>
              <a:gd name="connsiteX11" fmla="*/ 601243 w 1439443"/>
              <a:gd name="connsiteY11" fmla="*/ 508000 h 722572"/>
              <a:gd name="connsiteX12" fmla="*/ 660509 w 1439443"/>
              <a:gd name="connsiteY12" fmla="*/ 533400 h 722572"/>
              <a:gd name="connsiteX13" fmla="*/ 702843 w 1439443"/>
              <a:gd name="connsiteY13" fmla="*/ 584200 h 722572"/>
              <a:gd name="connsiteX14" fmla="*/ 753643 w 1439443"/>
              <a:gd name="connsiteY14" fmla="*/ 635000 h 722572"/>
              <a:gd name="connsiteX15" fmla="*/ 779043 w 1439443"/>
              <a:gd name="connsiteY15" fmla="*/ 660400 h 722572"/>
              <a:gd name="connsiteX16" fmla="*/ 846776 w 1439443"/>
              <a:gd name="connsiteY16" fmla="*/ 685800 h 722572"/>
              <a:gd name="connsiteX17" fmla="*/ 965309 w 1439443"/>
              <a:gd name="connsiteY17" fmla="*/ 719666 h 722572"/>
              <a:gd name="connsiteX18" fmla="*/ 1176976 w 1439443"/>
              <a:gd name="connsiteY18" fmla="*/ 711200 h 722572"/>
              <a:gd name="connsiteX19" fmla="*/ 1371709 w 1439443"/>
              <a:gd name="connsiteY19" fmla="*/ 499533 h 722572"/>
              <a:gd name="connsiteX20" fmla="*/ 1397109 w 1439443"/>
              <a:gd name="connsiteY20" fmla="*/ 414866 h 722572"/>
              <a:gd name="connsiteX21" fmla="*/ 1422509 w 1439443"/>
              <a:gd name="connsiteY21" fmla="*/ 347133 h 722572"/>
              <a:gd name="connsiteX22" fmla="*/ 1430976 w 1439443"/>
              <a:gd name="connsiteY22" fmla="*/ 287866 h 722572"/>
              <a:gd name="connsiteX23" fmla="*/ 1439443 w 1439443"/>
              <a:gd name="connsiteY23" fmla="*/ 262466 h 722572"/>
              <a:gd name="connsiteX24" fmla="*/ 846776 w 1439443"/>
              <a:gd name="connsiteY24" fmla="*/ 169333 h 722572"/>
              <a:gd name="connsiteX25" fmla="*/ 736709 w 1439443"/>
              <a:gd name="connsiteY25" fmla="*/ 152400 h 722572"/>
              <a:gd name="connsiteX26" fmla="*/ 592776 w 1439443"/>
              <a:gd name="connsiteY26" fmla="*/ 135466 h 722572"/>
              <a:gd name="connsiteX27" fmla="*/ 499643 w 1439443"/>
              <a:gd name="connsiteY27" fmla="*/ 93133 h 722572"/>
              <a:gd name="connsiteX28" fmla="*/ 355709 w 1439443"/>
              <a:gd name="connsiteY28" fmla="*/ 76200 h 722572"/>
              <a:gd name="connsiteX29" fmla="*/ 330309 w 1439443"/>
              <a:gd name="connsiteY29" fmla="*/ 67733 h 722572"/>
              <a:gd name="connsiteX30" fmla="*/ 279509 w 1439443"/>
              <a:gd name="connsiteY30" fmla="*/ 59266 h 722572"/>
              <a:gd name="connsiteX31" fmla="*/ 245643 w 1439443"/>
              <a:gd name="connsiteY31" fmla="*/ 0 h 7225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439443" h="722572">
                <a:moveTo>
                  <a:pt x="245643" y="0"/>
                </a:moveTo>
                <a:lnTo>
                  <a:pt x="245643" y="0"/>
                </a:lnTo>
                <a:cubicBezTo>
                  <a:pt x="223065" y="8467"/>
                  <a:pt x="198297" y="12524"/>
                  <a:pt x="177909" y="25400"/>
                </a:cubicBezTo>
                <a:cubicBezTo>
                  <a:pt x="86163" y="83345"/>
                  <a:pt x="83688" y="103154"/>
                  <a:pt x="25509" y="186266"/>
                </a:cubicBezTo>
                <a:cubicBezTo>
                  <a:pt x="17042" y="217311"/>
                  <a:pt x="1639" y="247258"/>
                  <a:pt x="109" y="279400"/>
                </a:cubicBezTo>
                <a:cubicBezTo>
                  <a:pt x="-2184" y="327550"/>
                  <a:pt x="32035" y="412279"/>
                  <a:pt x="59376" y="448733"/>
                </a:cubicBezTo>
                <a:cubicBezTo>
                  <a:pt x="83323" y="480663"/>
                  <a:pt x="104350" y="529222"/>
                  <a:pt x="144043" y="533400"/>
                </a:cubicBezTo>
                <a:lnTo>
                  <a:pt x="304909" y="550333"/>
                </a:lnTo>
                <a:cubicBezTo>
                  <a:pt x="324665" y="544689"/>
                  <a:pt x="344243" y="538383"/>
                  <a:pt x="364176" y="533400"/>
                </a:cubicBezTo>
                <a:cubicBezTo>
                  <a:pt x="396550" y="525307"/>
                  <a:pt x="496401" y="510342"/>
                  <a:pt x="508109" y="508000"/>
                </a:cubicBezTo>
                <a:lnTo>
                  <a:pt x="550443" y="499533"/>
                </a:lnTo>
                <a:cubicBezTo>
                  <a:pt x="567376" y="502355"/>
                  <a:pt x="584485" y="504276"/>
                  <a:pt x="601243" y="508000"/>
                </a:cubicBezTo>
                <a:cubicBezTo>
                  <a:pt x="617294" y="511567"/>
                  <a:pt x="648815" y="525047"/>
                  <a:pt x="660509" y="533400"/>
                </a:cubicBezTo>
                <a:cubicBezTo>
                  <a:pt x="695757" y="558578"/>
                  <a:pt x="677013" y="555141"/>
                  <a:pt x="702843" y="584200"/>
                </a:cubicBezTo>
                <a:cubicBezTo>
                  <a:pt x="718753" y="602098"/>
                  <a:pt x="736710" y="618067"/>
                  <a:pt x="753643" y="635000"/>
                </a:cubicBezTo>
                <a:cubicBezTo>
                  <a:pt x="762110" y="643467"/>
                  <a:pt x="768333" y="655045"/>
                  <a:pt x="779043" y="660400"/>
                </a:cubicBezTo>
                <a:cubicBezTo>
                  <a:pt x="835818" y="688788"/>
                  <a:pt x="789139" y="668509"/>
                  <a:pt x="846776" y="685800"/>
                </a:cubicBezTo>
                <a:cubicBezTo>
                  <a:pt x="968230" y="722236"/>
                  <a:pt x="816926" y="682571"/>
                  <a:pt x="965309" y="719666"/>
                </a:cubicBezTo>
                <a:cubicBezTo>
                  <a:pt x="1035865" y="716844"/>
                  <a:pt x="1109642" y="732463"/>
                  <a:pt x="1176976" y="711200"/>
                </a:cubicBezTo>
                <a:cubicBezTo>
                  <a:pt x="1252136" y="687465"/>
                  <a:pt x="1331822" y="555376"/>
                  <a:pt x="1371709" y="499533"/>
                </a:cubicBezTo>
                <a:cubicBezTo>
                  <a:pt x="1380176" y="471311"/>
                  <a:pt x="1387791" y="442819"/>
                  <a:pt x="1397109" y="414866"/>
                </a:cubicBezTo>
                <a:cubicBezTo>
                  <a:pt x="1404734" y="391990"/>
                  <a:pt x="1416296" y="370432"/>
                  <a:pt x="1422509" y="347133"/>
                </a:cubicBezTo>
                <a:cubicBezTo>
                  <a:pt x="1427651" y="327851"/>
                  <a:pt x="1427062" y="307435"/>
                  <a:pt x="1430976" y="287866"/>
                </a:cubicBezTo>
                <a:cubicBezTo>
                  <a:pt x="1432726" y="279115"/>
                  <a:pt x="1436621" y="270933"/>
                  <a:pt x="1439443" y="262466"/>
                </a:cubicBezTo>
                <a:cubicBezTo>
                  <a:pt x="1313882" y="11349"/>
                  <a:pt x="1435504" y="191976"/>
                  <a:pt x="846776" y="169333"/>
                </a:cubicBezTo>
                <a:cubicBezTo>
                  <a:pt x="809683" y="167906"/>
                  <a:pt x="773504" y="157306"/>
                  <a:pt x="736709" y="152400"/>
                </a:cubicBezTo>
                <a:cubicBezTo>
                  <a:pt x="688824" y="146015"/>
                  <a:pt x="640754" y="141111"/>
                  <a:pt x="592776" y="135466"/>
                </a:cubicBezTo>
                <a:cubicBezTo>
                  <a:pt x="579557" y="128857"/>
                  <a:pt x="518473" y="96557"/>
                  <a:pt x="499643" y="93133"/>
                </a:cubicBezTo>
                <a:cubicBezTo>
                  <a:pt x="452113" y="84491"/>
                  <a:pt x="403687" y="81844"/>
                  <a:pt x="355709" y="76200"/>
                </a:cubicBezTo>
                <a:cubicBezTo>
                  <a:pt x="347242" y="73378"/>
                  <a:pt x="339021" y="69669"/>
                  <a:pt x="330309" y="67733"/>
                </a:cubicBezTo>
                <a:cubicBezTo>
                  <a:pt x="313551" y="64009"/>
                  <a:pt x="295795" y="64695"/>
                  <a:pt x="279509" y="59266"/>
                </a:cubicBezTo>
                <a:cubicBezTo>
                  <a:pt x="265145" y="54478"/>
                  <a:pt x="251287" y="9878"/>
                  <a:pt x="245643" y="0"/>
                </a:cubicBezTo>
                <a:close/>
              </a:path>
            </a:pathLst>
          </a:cu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11"/>
          <p:cNvSpPr/>
          <p:nvPr/>
        </p:nvSpPr>
        <p:spPr>
          <a:xfrm>
            <a:off x="7735242" y="430101"/>
            <a:ext cx="246710" cy="221834"/>
          </a:xfrm>
          <a:custGeom>
            <a:avLst/>
            <a:gdLst>
              <a:gd name="connsiteX0" fmla="*/ 0 w 338906"/>
              <a:gd name="connsiteY0" fmla="*/ 110067 h 364067"/>
              <a:gd name="connsiteX1" fmla="*/ 0 w 338906"/>
              <a:gd name="connsiteY1" fmla="*/ 110067 h 364067"/>
              <a:gd name="connsiteX2" fmla="*/ 25400 w 338906"/>
              <a:gd name="connsiteY2" fmla="*/ 262467 h 364067"/>
              <a:gd name="connsiteX3" fmla="*/ 118533 w 338906"/>
              <a:gd name="connsiteY3" fmla="*/ 347134 h 364067"/>
              <a:gd name="connsiteX4" fmla="*/ 203200 w 338906"/>
              <a:gd name="connsiteY4" fmla="*/ 355600 h 364067"/>
              <a:gd name="connsiteX5" fmla="*/ 270933 w 338906"/>
              <a:gd name="connsiteY5" fmla="*/ 364067 h 364067"/>
              <a:gd name="connsiteX6" fmla="*/ 321733 w 338906"/>
              <a:gd name="connsiteY6" fmla="*/ 347134 h 364067"/>
              <a:gd name="connsiteX7" fmla="*/ 330200 w 338906"/>
              <a:gd name="connsiteY7" fmla="*/ 220134 h 364067"/>
              <a:gd name="connsiteX8" fmla="*/ 313267 w 338906"/>
              <a:gd name="connsiteY8" fmla="*/ 203200 h 364067"/>
              <a:gd name="connsiteX9" fmla="*/ 304800 w 338906"/>
              <a:gd name="connsiteY9" fmla="*/ 169334 h 364067"/>
              <a:gd name="connsiteX10" fmla="*/ 296333 w 338906"/>
              <a:gd name="connsiteY10" fmla="*/ 127000 h 364067"/>
              <a:gd name="connsiteX11" fmla="*/ 279400 w 338906"/>
              <a:gd name="connsiteY11" fmla="*/ 76200 h 364067"/>
              <a:gd name="connsiteX12" fmla="*/ 270933 w 338906"/>
              <a:gd name="connsiteY12" fmla="*/ 50800 h 364067"/>
              <a:gd name="connsiteX13" fmla="*/ 186267 w 338906"/>
              <a:gd name="connsiteY13" fmla="*/ 16934 h 364067"/>
              <a:gd name="connsiteX14" fmla="*/ 127000 w 338906"/>
              <a:gd name="connsiteY14" fmla="*/ 0 h 364067"/>
              <a:gd name="connsiteX15" fmla="*/ 76200 w 338906"/>
              <a:gd name="connsiteY15" fmla="*/ 16934 h 364067"/>
              <a:gd name="connsiteX16" fmla="*/ 33867 w 338906"/>
              <a:gd name="connsiteY16" fmla="*/ 76200 h 364067"/>
              <a:gd name="connsiteX17" fmla="*/ 0 w 338906"/>
              <a:gd name="connsiteY17" fmla="*/ 110067 h 3640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338906" h="364067">
                <a:moveTo>
                  <a:pt x="0" y="110067"/>
                </a:moveTo>
                <a:lnTo>
                  <a:pt x="0" y="110067"/>
                </a:lnTo>
                <a:cubicBezTo>
                  <a:pt x="8467" y="160867"/>
                  <a:pt x="9704" y="213416"/>
                  <a:pt x="25400" y="262467"/>
                </a:cubicBezTo>
                <a:cubicBezTo>
                  <a:pt x="38649" y="303870"/>
                  <a:pt x="77280" y="336821"/>
                  <a:pt x="118533" y="347134"/>
                </a:cubicBezTo>
                <a:cubicBezTo>
                  <a:pt x="146049" y="354013"/>
                  <a:pt x="175010" y="352468"/>
                  <a:pt x="203200" y="355600"/>
                </a:cubicBezTo>
                <a:cubicBezTo>
                  <a:pt x="225814" y="358113"/>
                  <a:pt x="248355" y="361245"/>
                  <a:pt x="270933" y="364067"/>
                </a:cubicBezTo>
                <a:cubicBezTo>
                  <a:pt x="287866" y="358423"/>
                  <a:pt x="309112" y="359755"/>
                  <a:pt x="321733" y="347134"/>
                </a:cubicBezTo>
                <a:cubicBezTo>
                  <a:pt x="349138" y="319729"/>
                  <a:pt x="337217" y="245864"/>
                  <a:pt x="330200" y="220134"/>
                </a:cubicBezTo>
                <a:cubicBezTo>
                  <a:pt x="328100" y="212433"/>
                  <a:pt x="318911" y="208845"/>
                  <a:pt x="313267" y="203200"/>
                </a:cubicBezTo>
                <a:cubicBezTo>
                  <a:pt x="310445" y="191911"/>
                  <a:pt x="307324" y="180693"/>
                  <a:pt x="304800" y="169334"/>
                </a:cubicBezTo>
                <a:cubicBezTo>
                  <a:pt x="301678" y="155286"/>
                  <a:pt x="300119" y="140884"/>
                  <a:pt x="296333" y="127000"/>
                </a:cubicBezTo>
                <a:cubicBezTo>
                  <a:pt x="291637" y="109780"/>
                  <a:pt x="285044" y="93133"/>
                  <a:pt x="279400" y="76200"/>
                </a:cubicBezTo>
                <a:cubicBezTo>
                  <a:pt x="276578" y="67733"/>
                  <a:pt x="278915" y="54791"/>
                  <a:pt x="270933" y="50800"/>
                </a:cubicBezTo>
                <a:cubicBezTo>
                  <a:pt x="227018" y="28843"/>
                  <a:pt x="240673" y="33675"/>
                  <a:pt x="186267" y="16934"/>
                </a:cubicBezTo>
                <a:cubicBezTo>
                  <a:pt x="166629" y="10892"/>
                  <a:pt x="146756" y="5645"/>
                  <a:pt x="127000" y="0"/>
                </a:cubicBezTo>
                <a:cubicBezTo>
                  <a:pt x="110067" y="5645"/>
                  <a:pt x="91803" y="8265"/>
                  <a:pt x="76200" y="16934"/>
                </a:cubicBezTo>
                <a:cubicBezTo>
                  <a:pt x="50221" y="31367"/>
                  <a:pt x="47358" y="52592"/>
                  <a:pt x="33867" y="76200"/>
                </a:cubicBezTo>
                <a:cubicBezTo>
                  <a:pt x="-6982" y="147684"/>
                  <a:pt x="5644" y="104423"/>
                  <a:pt x="0" y="110067"/>
                </a:cubicBezTo>
                <a:close/>
              </a:path>
            </a:pathLst>
          </a:cu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 16"/>
          <p:cNvSpPr/>
          <p:nvPr/>
        </p:nvSpPr>
        <p:spPr>
          <a:xfrm flipH="1" flipV="1">
            <a:off x="8436227" y="3335866"/>
            <a:ext cx="175874" cy="431801"/>
          </a:xfrm>
          <a:custGeom>
            <a:avLst/>
            <a:gdLst>
              <a:gd name="connsiteX0" fmla="*/ 0 w 338906"/>
              <a:gd name="connsiteY0" fmla="*/ 110067 h 364067"/>
              <a:gd name="connsiteX1" fmla="*/ 0 w 338906"/>
              <a:gd name="connsiteY1" fmla="*/ 110067 h 364067"/>
              <a:gd name="connsiteX2" fmla="*/ 25400 w 338906"/>
              <a:gd name="connsiteY2" fmla="*/ 262467 h 364067"/>
              <a:gd name="connsiteX3" fmla="*/ 118533 w 338906"/>
              <a:gd name="connsiteY3" fmla="*/ 347134 h 364067"/>
              <a:gd name="connsiteX4" fmla="*/ 203200 w 338906"/>
              <a:gd name="connsiteY4" fmla="*/ 355600 h 364067"/>
              <a:gd name="connsiteX5" fmla="*/ 270933 w 338906"/>
              <a:gd name="connsiteY5" fmla="*/ 364067 h 364067"/>
              <a:gd name="connsiteX6" fmla="*/ 321733 w 338906"/>
              <a:gd name="connsiteY6" fmla="*/ 347134 h 364067"/>
              <a:gd name="connsiteX7" fmla="*/ 330200 w 338906"/>
              <a:gd name="connsiteY7" fmla="*/ 220134 h 364067"/>
              <a:gd name="connsiteX8" fmla="*/ 313267 w 338906"/>
              <a:gd name="connsiteY8" fmla="*/ 203200 h 364067"/>
              <a:gd name="connsiteX9" fmla="*/ 304800 w 338906"/>
              <a:gd name="connsiteY9" fmla="*/ 169334 h 364067"/>
              <a:gd name="connsiteX10" fmla="*/ 296333 w 338906"/>
              <a:gd name="connsiteY10" fmla="*/ 127000 h 364067"/>
              <a:gd name="connsiteX11" fmla="*/ 279400 w 338906"/>
              <a:gd name="connsiteY11" fmla="*/ 76200 h 364067"/>
              <a:gd name="connsiteX12" fmla="*/ 270933 w 338906"/>
              <a:gd name="connsiteY12" fmla="*/ 50800 h 364067"/>
              <a:gd name="connsiteX13" fmla="*/ 186267 w 338906"/>
              <a:gd name="connsiteY13" fmla="*/ 16934 h 364067"/>
              <a:gd name="connsiteX14" fmla="*/ 127000 w 338906"/>
              <a:gd name="connsiteY14" fmla="*/ 0 h 364067"/>
              <a:gd name="connsiteX15" fmla="*/ 76200 w 338906"/>
              <a:gd name="connsiteY15" fmla="*/ 16934 h 364067"/>
              <a:gd name="connsiteX16" fmla="*/ 33867 w 338906"/>
              <a:gd name="connsiteY16" fmla="*/ 76200 h 364067"/>
              <a:gd name="connsiteX17" fmla="*/ 0 w 338906"/>
              <a:gd name="connsiteY17" fmla="*/ 110067 h 3640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338906" h="364067">
                <a:moveTo>
                  <a:pt x="0" y="110067"/>
                </a:moveTo>
                <a:lnTo>
                  <a:pt x="0" y="110067"/>
                </a:lnTo>
                <a:cubicBezTo>
                  <a:pt x="8467" y="160867"/>
                  <a:pt x="9704" y="213416"/>
                  <a:pt x="25400" y="262467"/>
                </a:cubicBezTo>
                <a:cubicBezTo>
                  <a:pt x="38649" y="303870"/>
                  <a:pt x="77280" y="336821"/>
                  <a:pt x="118533" y="347134"/>
                </a:cubicBezTo>
                <a:cubicBezTo>
                  <a:pt x="146049" y="354013"/>
                  <a:pt x="175010" y="352468"/>
                  <a:pt x="203200" y="355600"/>
                </a:cubicBezTo>
                <a:cubicBezTo>
                  <a:pt x="225814" y="358113"/>
                  <a:pt x="248355" y="361245"/>
                  <a:pt x="270933" y="364067"/>
                </a:cubicBezTo>
                <a:cubicBezTo>
                  <a:pt x="287866" y="358423"/>
                  <a:pt x="309112" y="359755"/>
                  <a:pt x="321733" y="347134"/>
                </a:cubicBezTo>
                <a:cubicBezTo>
                  <a:pt x="349138" y="319729"/>
                  <a:pt x="337217" y="245864"/>
                  <a:pt x="330200" y="220134"/>
                </a:cubicBezTo>
                <a:cubicBezTo>
                  <a:pt x="328100" y="212433"/>
                  <a:pt x="318911" y="208845"/>
                  <a:pt x="313267" y="203200"/>
                </a:cubicBezTo>
                <a:cubicBezTo>
                  <a:pt x="310445" y="191911"/>
                  <a:pt x="307324" y="180693"/>
                  <a:pt x="304800" y="169334"/>
                </a:cubicBezTo>
                <a:cubicBezTo>
                  <a:pt x="301678" y="155286"/>
                  <a:pt x="300119" y="140884"/>
                  <a:pt x="296333" y="127000"/>
                </a:cubicBezTo>
                <a:cubicBezTo>
                  <a:pt x="291637" y="109780"/>
                  <a:pt x="285044" y="93133"/>
                  <a:pt x="279400" y="76200"/>
                </a:cubicBezTo>
                <a:cubicBezTo>
                  <a:pt x="276578" y="67733"/>
                  <a:pt x="278915" y="54791"/>
                  <a:pt x="270933" y="50800"/>
                </a:cubicBezTo>
                <a:cubicBezTo>
                  <a:pt x="227018" y="28843"/>
                  <a:pt x="240673" y="33675"/>
                  <a:pt x="186267" y="16934"/>
                </a:cubicBezTo>
                <a:cubicBezTo>
                  <a:pt x="166629" y="10892"/>
                  <a:pt x="146756" y="5645"/>
                  <a:pt x="127000" y="0"/>
                </a:cubicBezTo>
                <a:cubicBezTo>
                  <a:pt x="110067" y="5645"/>
                  <a:pt x="91803" y="8265"/>
                  <a:pt x="76200" y="16934"/>
                </a:cubicBezTo>
                <a:cubicBezTo>
                  <a:pt x="50221" y="31367"/>
                  <a:pt x="47358" y="52592"/>
                  <a:pt x="33867" y="76200"/>
                </a:cubicBezTo>
                <a:cubicBezTo>
                  <a:pt x="-6982" y="147684"/>
                  <a:pt x="5644" y="104423"/>
                  <a:pt x="0" y="110067"/>
                </a:cubicBezTo>
                <a:close/>
              </a:path>
            </a:pathLst>
          </a:cu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 17"/>
          <p:cNvSpPr/>
          <p:nvPr/>
        </p:nvSpPr>
        <p:spPr>
          <a:xfrm rot="16404467" flipH="1" flipV="1">
            <a:off x="5963068" y="2508160"/>
            <a:ext cx="413849" cy="378604"/>
          </a:xfrm>
          <a:custGeom>
            <a:avLst/>
            <a:gdLst>
              <a:gd name="connsiteX0" fmla="*/ 0 w 338906"/>
              <a:gd name="connsiteY0" fmla="*/ 110067 h 364067"/>
              <a:gd name="connsiteX1" fmla="*/ 0 w 338906"/>
              <a:gd name="connsiteY1" fmla="*/ 110067 h 364067"/>
              <a:gd name="connsiteX2" fmla="*/ 25400 w 338906"/>
              <a:gd name="connsiteY2" fmla="*/ 262467 h 364067"/>
              <a:gd name="connsiteX3" fmla="*/ 118533 w 338906"/>
              <a:gd name="connsiteY3" fmla="*/ 347134 h 364067"/>
              <a:gd name="connsiteX4" fmla="*/ 203200 w 338906"/>
              <a:gd name="connsiteY4" fmla="*/ 355600 h 364067"/>
              <a:gd name="connsiteX5" fmla="*/ 270933 w 338906"/>
              <a:gd name="connsiteY5" fmla="*/ 364067 h 364067"/>
              <a:gd name="connsiteX6" fmla="*/ 321733 w 338906"/>
              <a:gd name="connsiteY6" fmla="*/ 347134 h 364067"/>
              <a:gd name="connsiteX7" fmla="*/ 330200 w 338906"/>
              <a:gd name="connsiteY7" fmla="*/ 220134 h 364067"/>
              <a:gd name="connsiteX8" fmla="*/ 313267 w 338906"/>
              <a:gd name="connsiteY8" fmla="*/ 203200 h 364067"/>
              <a:gd name="connsiteX9" fmla="*/ 304800 w 338906"/>
              <a:gd name="connsiteY9" fmla="*/ 169334 h 364067"/>
              <a:gd name="connsiteX10" fmla="*/ 296333 w 338906"/>
              <a:gd name="connsiteY10" fmla="*/ 127000 h 364067"/>
              <a:gd name="connsiteX11" fmla="*/ 279400 w 338906"/>
              <a:gd name="connsiteY11" fmla="*/ 76200 h 364067"/>
              <a:gd name="connsiteX12" fmla="*/ 270933 w 338906"/>
              <a:gd name="connsiteY12" fmla="*/ 50800 h 364067"/>
              <a:gd name="connsiteX13" fmla="*/ 186267 w 338906"/>
              <a:gd name="connsiteY13" fmla="*/ 16934 h 364067"/>
              <a:gd name="connsiteX14" fmla="*/ 127000 w 338906"/>
              <a:gd name="connsiteY14" fmla="*/ 0 h 364067"/>
              <a:gd name="connsiteX15" fmla="*/ 76200 w 338906"/>
              <a:gd name="connsiteY15" fmla="*/ 16934 h 364067"/>
              <a:gd name="connsiteX16" fmla="*/ 33867 w 338906"/>
              <a:gd name="connsiteY16" fmla="*/ 76200 h 364067"/>
              <a:gd name="connsiteX17" fmla="*/ 0 w 338906"/>
              <a:gd name="connsiteY17" fmla="*/ 110067 h 3640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338906" h="364067">
                <a:moveTo>
                  <a:pt x="0" y="110067"/>
                </a:moveTo>
                <a:lnTo>
                  <a:pt x="0" y="110067"/>
                </a:lnTo>
                <a:cubicBezTo>
                  <a:pt x="8467" y="160867"/>
                  <a:pt x="9704" y="213416"/>
                  <a:pt x="25400" y="262467"/>
                </a:cubicBezTo>
                <a:cubicBezTo>
                  <a:pt x="38649" y="303870"/>
                  <a:pt x="77280" y="336821"/>
                  <a:pt x="118533" y="347134"/>
                </a:cubicBezTo>
                <a:cubicBezTo>
                  <a:pt x="146049" y="354013"/>
                  <a:pt x="175010" y="352468"/>
                  <a:pt x="203200" y="355600"/>
                </a:cubicBezTo>
                <a:cubicBezTo>
                  <a:pt x="225814" y="358113"/>
                  <a:pt x="248355" y="361245"/>
                  <a:pt x="270933" y="364067"/>
                </a:cubicBezTo>
                <a:cubicBezTo>
                  <a:pt x="287866" y="358423"/>
                  <a:pt x="309112" y="359755"/>
                  <a:pt x="321733" y="347134"/>
                </a:cubicBezTo>
                <a:cubicBezTo>
                  <a:pt x="349138" y="319729"/>
                  <a:pt x="337217" y="245864"/>
                  <a:pt x="330200" y="220134"/>
                </a:cubicBezTo>
                <a:cubicBezTo>
                  <a:pt x="328100" y="212433"/>
                  <a:pt x="318911" y="208845"/>
                  <a:pt x="313267" y="203200"/>
                </a:cubicBezTo>
                <a:cubicBezTo>
                  <a:pt x="310445" y="191911"/>
                  <a:pt x="307324" y="180693"/>
                  <a:pt x="304800" y="169334"/>
                </a:cubicBezTo>
                <a:cubicBezTo>
                  <a:pt x="301678" y="155286"/>
                  <a:pt x="300119" y="140884"/>
                  <a:pt x="296333" y="127000"/>
                </a:cubicBezTo>
                <a:cubicBezTo>
                  <a:pt x="291637" y="109780"/>
                  <a:pt x="285044" y="93133"/>
                  <a:pt x="279400" y="76200"/>
                </a:cubicBezTo>
                <a:cubicBezTo>
                  <a:pt x="276578" y="67733"/>
                  <a:pt x="278915" y="54791"/>
                  <a:pt x="270933" y="50800"/>
                </a:cubicBezTo>
                <a:cubicBezTo>
                  <a:pt x="227018" y="28843"/>
                  <a:pt x="240673" y="33675"/>
                  <a:pt x="186267" y="16934"/>
                </a:cubicBezTo>
                <a:cubicBezTo>
                  <a:pt x="166629" y="10892"/>
                  <a:pt x="146756" y="5645"/>
                  <a:pt x="127000" y="0"/>
                </a:cubicBezTo>
                <a:cubicBezTo>
                  <a:pt x="110067" y="5645"/>
                  <a:pt x="91803" y="8265"/>
                  <a:pt x="76200" y="16934"/>
                </a:cubicBezTo>
                <a:cubicBezTo>
                  <a:pt x="50221" y="31367"/>
                  <a:pt x="47358" y="52592"/>
                  <a:pt x="33867" y="76200"/>
                </a:cubicBezTo>
                <a:cubicBezTo>
                  <a:pt x="-6982" y="147684"/>
                  <a:pt x="5644" y="104423"/>
                  <a:pt x="0" y="110067"/>
                </a:cubicBezTo>
                <a:close/>
              </a:path>
            </a:pathLst>
          </a:cu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 rotWithShape="1">
          <a:blip r:embed="rId3"/>
          <a:srcRect l="-719" t="48595" r="96178" b="22813"/>
          <a:stretch/>
        </p:blipFill>
        <p:spPr>
          <a:xfrm>
            <a:off x="3983999" y="1208825"/>
            <a:ext cx="372101" cy="2342941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 rotWithShape="1">
          <a:blip r:embed="rId3"/>
          <a:srcRect l="24924" t="94495" r="51390" b="811"/>
          <a:stretch/>
        </p:blipFill>
        <p:spPr>
          <a:xfrm>
            <a:off x="5784704" y="4789313"/>
            <a:ext cx="1623564" cy="321742"/>
          </a:xfrm>
          <a:prstGeom prst="rect">
            <a:avLst/>
          </a:prstGeom>
        </p:spPr>
      </p:pic>
      <p:sp>
        <p:nvSpPr>
          <p:cNvPr id="21" name="Tekstvak 9">
            <a:extLst>
              <a:ext uri="{FF2B5EF4-FFF2-40B4-BE49-F238E27FC236}">
                <a16:creationId xmlns:a16="http://schemas.microsoft.com/office/drawing/2014/main" id="{AF23ECDB-5AE5-40D1-A807-FE46AFC0463C}"/>
              </a:ext>
            </a:extLst>
          </p:cNvPr>
          <p:cNvSpPr txBox="1"/>
          <p:nvPr/>
        </p:nvSpPr>
        <p:spPr>
          <a:xfrm>
            <a:off x="6799111" y="4897279"/>
            <a:ext cx="23435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nl-NL" sz="1000" dirty="0">
                <a:solidFill>
                  <a:schemeClr val="tx1"/>
                </a:solidFill>
              </a:rPr>
              <a:t>Floor Broekgaarden          18</a:t>
            </a:r>
            <a:endParaRPr lang="en-GB" sz="1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877791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hape 132">
            <a:extLst>
              <a:ext uri="{FF2B5EF4-FFF2-40B4-BE49-F238E27FC236}">
                <a16:creationId xmlns:a16="http://schemas.microsoft.com/office/drawing/2014/main" id="{DD8C18DF-A02B-4A5B-BEBF-BCEE7FE624F8}"/>
              </a:ext>
            </a:extLst>
          </p:cNvPr>
          <p:cNvSpPr txBox="1">
            <a:spLocks/>
          </p:cNvSpPr>
          <p:nvPr/>
        </p:nvSpPr>
        <p:spPr>
          <a:xfrm>
            <a:off x="274789" y="267702"/>
            <a:ext cx="7373785" cy="58614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en-GB" sz="2600" b="1" dirty="0">
                <a:solidFill>
                  <a:schemeClr val="bg1"/>
                </a:solidFill>
              </a:rPr>
              <a:t>STROOPWAFEL:</a:t>
            </a:r>
          </a:p>
        </p:txBody>
      </p:sp>
      <p:sp>
        <p:nvSpPr>
          <p:cNvPr id="9" name="Tekstvak 8">
            <a:extLst>
              <a:ext uri="{FF2B5EF4-FFF2-40B4-BE49-F238E27FC236}">
                <a16:creationId xmlns:a16="http://schemas.microsoft.com/office/drawing/2014/main" id="{D02F4D54-1644-4E72-BD1F-CF4BF34FB7C3}"/>
              </a:ext>
            </a:extLst>
          </p:cNvPr>
          <p:cNvSpPr txBox="1"/>
          <p:nvPr/>
        </p:nvSpPr>
        <p:spPr>
          <a:xfrm>
            <a:off x="6799111" y="4897279"/>
            <a:ext cx="23435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nl-NL" sz="1000" dirty="0">
                <a:solidFill>
                  <a:schemeClr val="tx1"/>
                </a:solidFill>
              </a:rPr>
              <a:t>Floor Broekgaarden          19</a:t>
            </a:r>
            <a:endParaRPr lang="en-GB" sz="1000" dirty="0">
              <a:solidFill>
                <a:schemeClr val="tx1"/>
              </a:solidFill>
            </a:endParaRPr>
          </a:p>
        </p:txBody>
      </p:sp>
      <p:sp>
        <p:nvSpPr>
          <p:cNvPr id="11" name="Rechthoek: afgeronde hoeken 10">
            <a:extLst>
              <a:ext uri="{FF2B5EF4-FFF2-40B4-BE49-F238E27FC236}">
                <a16:creationId xmlns:a16="http://schemas.microsoft.com/office/drawing/2014/main" id="{7E956CE1-78DB-4262-AC5A-93D20091B9C1}"/>
              </a:ext>
            </a:extLst>
          </p:cNvPr>
          <p:cNvSpPr/>
          <p:nvPr/>
        </p:nvSpPr>
        <p:spPr>
          <a:xfrm>
            <a:off x="0" y="1359161"/>
            <a:ext cx="2705099" cy="3468688"/>
          </a:xfrm>
          <a:prstGeom prst="roundRect">
            <a:avLst/>
          </a:prstGeom>
          <a:solidFill>
            <a:srgbClr val="00B0F0"/>
          </a:solidFill>
          <a:ln>
            <a:solidFill>
              <a:schemeClr val="tx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3" name="Afbeelding 22" descr="Afbeelding met kaart, tekst&#10;&#10;Automatisch gegenereerde beschrijving">
            <a:extLst>
              <a:ext uri="{FF2B5EF4-FFF2-40B4-BE49-F238E27FC236}">
                <a16:creationId xmlns:a16="http://schemas.microsoft.com/office/drawing/2014/main" id="{C9852B4D-15C6-4C61-AB39-F792DD5DCE0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66323"/>
          <a:stretch/>
        </p:blipFill>
        <p:spPr>
          <a:xfrm>
            <a:off x="180975" y="2312144"/>
            <a:ext cx="2359634" cy="233558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4" name="Shape 132">
            <a:extLst>
              <a:ext uri="{FF2B5EF4-FFF2-40B4-BE49-F238E27FC236}">
                <a16:creationId xmlns:a16="http://schemas.microsoft.com/office/drawing/2014/main" id="{462AAE1A-3F38-41DE-8711-18223DB929E7}"/>
              </a:ext>
            </a:extLst>
          </p:cNvPr>
          <p:cNvSpPr txBox="1">
            <a:spLocks/>
          </p:cNvSpPr>
          <p:nvPr/>
        </p:nvSpPr>
        <p:spPr>
          <a:xfrm>
            <a:off x="57153" y="1540670"/>
            <a:ext cx="2986086" cy="833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nl-NL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1) </a:t>
            </a:r>
            <a:r>
              <a:rPr lang="nl-NL" sz="2000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Exploring</a:t>
            </a:r>
            <a:r>
              <a:rPr lang="nl-NL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nl-NL" sz="2000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phase</a:t>
            </a:r>
            <a:endParaRPr lang="en-GB" sz="2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317052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hape 132">
            <a:extLst>
              <a:ext uri="{FF2B5EF4-FFF2-40B4-BE49-F238E27FC236}">
                <a16:creationId xmlns:a16="http://schemas.microsoft.com/office/drawing/2014/main" id="{DD8C18DF-A02B-4A5B-BEBF-BCEE7FE624F8}"/>
              </a:ext>
            </a:extLst>
          </p:cNvPr>
          <p:cNvSpPr txBox="1">
            <a:spLocks/>
          </p:cNvSpPr>
          <p:nvPr/>
        </p:nvSpPr>
        <p:spPr>
          <a:xfrm>
            <a:off x="274789" y="267702"/>
            <a:ext cx="7373785" cy="58614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en-GB" sz="2600" b="1" dirty="0">
                <a:solidFill>
                  <a:schemeClr val="bg1"/>
                </a:solidFill>
              </a:rPr>
              <a:t>STROOPWAFEL:</a:t>
            </a:r>
          </a:p>
        </p:txBody>
      </p:sp>
      <p:sp>
        <p:nvSpPr>
          <p:cNvPr id="9" name="Tekstvak 8">
            <a:extLst>
              <a:ext uri="{FF2B5EF4-FFF2-40B4-BE49-F238E27FC236}">
                <a16:creationId xmlns:a16="http://schemas.microsoft.com/office/drawing/2014/main" id="{D02F4D54-1644-4E72-BD1F-CF4BF34FB7C3}"/>
              </a:ext>
            </a:extLst>
          </p:cNvPr>
          <p:cNvSpPr txBox="1"/>
          <p:nvPr/>
        </p:nvSpPr>
        <p:spPr>
          <a:xfrm>
            <a:off x="6799111" y="4897279"/>
            <a:ext cx="23435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nl-NL" sz="1000" dirty="0">
                <a:solidFill>
                  <a:schemeClr val="tx1"/>
                </a:solidFill>
              </a:rPr>
              <a:t>Floor Broekgaarden          19</a:t>
            </a:r>
            <a:endParaRPr lang="en-GB" sz="1000" dirty="0">
              <a:solidFill>
                <a:schemeClr val="tx1"/>
              </a:solidFill>
            </a:endParaRPr>
          </a:p>
        </p:txBody>
      </p:sp>
      <p:sp>
        <p:nvSpPr>
          <p:cNvPr id="11" name="Rechthoek: afgeronde hoeken 10">
            <a:extLst>
              <a:ext uri="{FF2B5EF4-FFF2-40B4-BE49-F238E27FC236}">
                <a16:creationId xmlns:a16="http://schemas.microsoft.com/office/drawing/2014/main" id="{7E956CE1-78DB-4262-AC5A-93D20091B9C1}"/>
              </a:ext>
            </a:extLst>
          </p:cNvPr>
          <p:cNvSpPr/>
          <p:nvPr/>
        </p:nvSpPr>
        <p:spPr>
          <a:xfrm>
            <a:off x="0" y="1359161"/>
            <a:ext cx="2705099" cy="3468688"/>
          </a:xfrm>
          <a:prstGeom prst="roundRect">
            <a:avLst/>
          </a:prstGeom>
          <a:solidFill>
            <a:srgbClr val="00B0F0"/>
          </a:solidFill>
          <a:ln>
            <a:solidFill>
              <a:schemeClr val="tx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hthoek: afgeronde hoeken 17">
            <a:extLst>
              <a:ext uri="{FF2B5EF4-FFF2-40B4-BE49-F238E27FC236}">
                <a16:creationId xmlns:a16="http://schemas.microsoft.com/office/drawing/2014/main" id="{BACABC19-B6F1-46A0-99FD-CFD0BF5E0C0E}"/>
              </a:ext>
            </a:extLst>
          </p:cNvPr>
          <p:cNvSpPr/>
          <p:nvPr/>
        </p:nvSpPr>
        <p:spPr>
          <a:xfrm>
            <a:off x="3205162" y="1359161"/>
            <a:ext cx="2705099" cy="3468688"/>
          </a:xfrm>
          <a:prstGeom prst="roundRect">
            <a:avLst/>
          </a:prstGeom>
          <a:solidFill>
            <a:srgbClr val="00B0F0"/>
          </a:solidFill>
          <a:ln>
            <a:solidFill>
              <a:schemeClr val="tx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Pijl: rechts 16">
            <a:extLst>
              <a:ext uri="{FF2B5EF4-FFF2-40B4-BE49-F238E27FC236}">
                <a16:creationId xmlns:a16="http://schemas.microsoft.com/office/drawing/2014/main" id="{BB7478D0-703D-4769-9598-8833798D0A14}"/>
              </a:ext>
            </a:extLst>
          </p:cNvPr>
          <p:cNvSpPr/>
          <p:nvPr/>
        </p:nvSpPr>
        <p:spPr>
          <a:xfrm>
            <a:off x="2743199" y="3267336"/>
            <a:ext cx="423862" cy="310416"/>
          </a:xfrm>
          <a:prstGeom prst="rightArrow">
            <a:avLst/>
          </a:prstGeom>
          <a:solidFill>
            <a:srgbClr val="00B0F0"/>
          </a:solidFill>
          <a:ln>
            <a:solidFill>
              <a:schemeClr val="tx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2" name="Afbeelding 21" descr="Afbeelding met kaart, tekst&#10;&#10;Automatisch gegenereerde beschrijving">
            <a:extLst>
              <a:ext uri="{FF2B5EF4-FFF2-40B4-BE49-F238E27FC236}">
                <a16:creationId xmlns:a16="http://schemas.microsoft.com/office/drawing/2014/main" id="{18B72C89-44E8-4BEA-9753-AFB533BF680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3537" r="33129"/>
          <a:stretch/>
        </p:blipFill>
        <p:spPr>
          <a:xfrm>
            <a:off x="3412756" y="2312144"/>
            <a:ext cx="2335582" cy="233558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3" name="Afbeelding 22" descr="Afbeelding met kaart, tekst&#10;&#10;Automatisch gegenereerde beschrijving">
            <a:extLst>
              <a:ext uri="{FF2B5EF4-FFF2-40B4-BE49-F238E27FC236}">
                <a16:creationId xmlns:a16="http://schemas.microsoft.com/office/drawing/2014/main" id="{C9852B4D-15C6-4C61-AB39-F792DD5DCE0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66323"/>
          <a:stretch/>
        </p:blipFill>
        <p:spPr>
          <a:xfrm>
            <a:off x="180975" y="2312144"/>
            <a:ext cx="2359634" cy="233558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4" name="Shape 132">
            <a:extLst>
              <a:ext uri="{FF2B5EF4-FFF2-40B4-BE49-F238E27FC236}">
                <a16:creationId xmlns:a16="http://schemas.microsoft.com/office/drawing/2014/main" id="{462AAE1A-3F38-41DE-8711-18223DB929E7}"/>
              </a:ext>
            </a:extLst>
          </p:cNvPr>
          <p:cNvSpPr txBox="1">
            <a:spLocks/>
          </p:cNvSpPr>
          <p:nvPr/>
        </p:nvSpPr>
        <p:spPr>
          <a:xfrm>
            <a:off x="57153" y="1540670"/>
            <a:ext cx="2986086" cy="833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nl-NL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1) </a:t>
            </a:r>
            <a:r>
              <a:rPr lang="nl-NL" sz="2000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Exploring</a:t>
            </a:r>
            <a:r>
              <a:rPr lang="nl-NL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nl-NL" sz="2000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phase</a:t>
            </a:r>
            <a:endParaRPr lang="en-GB" sz="2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5" name="Shape 132">
            <a:extLst>
              <a:ext uri="{FF2B5EF4-FFF2-40B4-BE49-F238E27FC236}">
                <a16:creationId xmlns:a16="http://schemas.microsoft.com/office/drawing/2014/main" id="{D9C8F7A4-515F-4DD3-9614-493A63307C6B}"/>
              </a:ext>
            </a:extLst>
          </p:cNvPr>
          <p:cNvSpPr txBox="1">
            <a:spLocks/>
          </p:cNvSpPr>
          <p:nvPr/>
        </p:nvSpPr>
        <p:spPr>
          <a:xfrm>
            <a:off x="3014661" y="1540670"/>
            <a:ext cx="3086099" cy="833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nl-NL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2) </a:t>
            </a:r>
            <a:r>
              <a:rPr lang="nl-NL" sz="2000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Create</a:t>
            </a:r>
            <a:r>
              <a:rPr lang="nl-NL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nl-NL" sz="2000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adapted</a:t>
            </a:r>
            <a:r>
              <a:rPr lang="nl-NL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nl-NL" sz="2000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distribution</a:t>
            </a:r>
            <a:endParaRPr lang="en-GB" sz="2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816424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hape 132">
            <a:extLst>
              <a:ext uri="{FF2B5EF4-FFF2-40B4-BE49-F238E27FC236}">
                <a16:creationId xmlns:a16="http://schemas.microsoft.com/office/drawing/2014/main" id="{DD8C18DF-A02B-4A5B-BEBF-BCEE7FE624F8}"/>
              </a:ext>
            </a:extLst>
          </p:cNvPr>
          <p:cNvSpPr txBox="1">
            <a:spLocks/>
          </p:cNvSpPr>
          <p:nvPr/>
        </p:nvSpPr>
        <p:spPr>
          <a:xfrm>
            <a:off x="274789" y="267702"/>
            <a:ext cx="7373785" cy="58614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en-GB" sz="2600" b="1" dirty="0">
                <a:solidFill>
                  <a:schemeClr val="bg1"/>
                </a:solidFill>
              </a:rPr>
              <a:t>STROOPWAFEL:</a:t>
            </a:r>
          </a:p>
        </p:txBody>
      </p:sp>
      <p:sp>
        <p:nvSpPr>
          <p:cNvPr id="9" name="Tekstvak 8">
            <a:extLst>
              <a:ext uri="{FF2B5EF4-FFF2-40B4-BE49-F238E27FC236}">
                <a16:creationId xmlns:a16="http://schemas.microsoft.com/office/drawing/2014/main" id="{D02F4D54-1644-4E72-BD1F-CF4BF34FB7C3}"/>
              </a:ext>
            </a:extLst>
          </p:cNvPr>
          <p:cNvSpPr txBox="1"/>
          <p:nvPr/>
        </p:nvSpPr>
        <p:spPr>
          <a:xfrm>
            <a:off x="6799111" y="4897279"/>
            <a:ext cx="23435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nl-NL" sz="1000" dirty="0">
                <a:solidFill>
                  <a:schemeClr val="tx1"/>
                </a:solidFill>
              </a:rPr>
              <a:t>Floor Broekgaarden          19</a:t>
            </a:r>
            <a:endParaRPr lang="en-GB" sz="1000" dirty="0">
              <a:solidFill>
                <a:schemeClr val="tx1"/>
              </a:solidFill>
            </a:endParaRPr>
          </a:p>
        </p:txBody>
      </p:sp>
      <p:sp>
        <p:nvSpPr>
          <p:cNvPr id="11" name="Rechthoek: afgeronde hoeken 10">
            <a:extLst>
              <a:ext uri="{FF2B5EF4-FFF2-40B4-BE49-F238E27FC236}">
                <a16:creationId xmlns:a16="http://schemas.microsoft.com/office/drawing/2014/main" id="{7E956CE1-78DB-4262-AC5A-93D20091B9C1}"/>
              </a:ext>
            </a:extLst>
          </p:cNvPr>
          <p:cNvSpPr/>
          <p:nvPr/>
        </p:nvSpPr>
        <p:spPr>
          <a:xfrm>
            <a:off x="0" y="1359161"/>
            <a:ext cx="2705099" cy="3468688"/>
          </a:xfrm>
          <a:prstGeom prst="roundRect">
            <a:avLst/>
          </a:prstGeom>
          <a:solidFill>
            <a:srgbClr val="00B0F0"/>
          </a:solidFill>
          <a:ln>
            <a:solidFill>
              <a:schemeClr val="tx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hthoek: afgeronde hoeken 17">
            <a:extLst>
              <a:ext uri="{FF2B5EF4-FFF2-40B4-BE49-F238E27FC236}">
                <a16:creationId xmlns:a16="http://schemas.microsoft.com/office/drawing/2014/main" id="{BACABC19-B6F1-46A0-99FD-CFD0BF5E0C0E}"/>
              </a:ext>
            </a:extLst>
          </p:cNvPr>
          <p:cNvSpPr/>
          <p:nvPr/>
        </p:nvSpPr>
        <p:spPr>
          <a:xfrm>
            <a:off x="3205162" y="1359161"/>
            <a:ext cx="2705099" cy="3468688"/>
          </a:xfrm>
          <a:prstGeom prst="roundRect">
            <a:avLst/>
          </a:prstGeom>
          <a:solidFill>
            <a:srgbClr val="00B0F0"/>
          </a:solidFill>
          <a:ln>
            <a:solidFill>
              <a:schemeClr val="tx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hthoek: afgeronde hoeken 19">
            <a:extLst>
              <a:ext uri="{FF2B5EF4-FFF2-40B4-BE49-F238E27FC236}">
                <a16:creationId xmlns:a16="http://schemas.microsoft.com/office/drawing/2014/main" id="{0BAB4FEF-2B2C-44BD-A685-8C77D06832D0}"/>
              </a:ext>
            </a:extLst>
          </p:cNvPr>
          <p:cNvSpPr/>
          <p:nvPr/>
        </p:nvSpPr>
        <p:spPr>
          <a:xfrm>
            <a:off x="6410324" y="1370273"/>
            <a:ext cx="2705099" cy="3468688"/>
          </a:xfrm>
          <a:prstGeom prst="roundRect">
            <a:avLst/>
          </a:prstGeom>
          <a:solidFill>
            <a:srgbClr val="00B0F0"/>
          </a:solidFill>
          <a:ln>
            <a:solidFill>
              <a:schemeClr val="tx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Pijl: rechts 16">
            <a:extLst>
              <a:ext uri="{FF2B5EF4-FFF2-40B4-BE49-F238E27FC236}">
                <a16:creationId xmlns:a16="http://schemas.microsoft.com/office/drawing/2014/main" id="{BB7478D0-703D-4769-9598-8833798D0A14}"/>
              </a:ext>
            </a:extLst>
          </p:cNvPr>
          <p:cNvSpPr/>
          <p:nvPr/>
        </p:nvSpPr>
        <p:spPr>
          <a:xfrm>
            <a:off x="2743199" y="3267336"/>
            <a:ext cx="423862" cy="310416"/>
          </a:xfrm>
          <a:prstGeom prst="rightArrow">
            <a:avLst/>
          </a:prstGeom>
          <a:solidFill>
            <a:srgbClr val="00B0F0"/>
          </a:solidFill>
          <a:ln>
            <a:solidFill>
              <a:schemeClr val="tx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Pijl: rechts 20">
            <a:extLst>
              <a:ext uri="{FF2B5EF4-FFF2-40B4-BE49-F238E27FC236}">
                <a16:creationId xmlns:a16="http://schemas.microsoft.com/office/drawing/2014/main" id="{C3B8F668-6B0C-4F9E-9172-C504EF04E556}"/>
              </a:ext>
            </a:extLst>
          </p:cNvPr>
          <p:cNvSpPr/>
          <p:nvPr/>
        </p:nvSpPr>
        <p:spPr>
          <a:xfrm>
            <a:off x="5948361" y="3267336"/>
            <a:ext cx="423862" cy="310416"/>
          </a:xfrm>
          <a:prstGeom prst="rightArrow">
            <a:avLst/>
          </a:prstGeom>
          <a:solidFill>
            <a:srgbClr val="00B0F0"/>
          </a:solidFill>
          <a:ln>
            <a:solidFill>
              <a:schemeClr val="tx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Afbeelding 2" descr="Afbeelding met kaart, tekst&#10;&#10;Automatisch gegenereerde beschrijving">
            <a:extLst>
              <a:ext uri="{FF2B5EF4-FFF2-40B4-BE49-F238E27FC236}">
                <a16:creationId xmlns:a16="http://schemas.microsoft.com/office/drawing/2014/main" id="{E8C2C538-3AD6-466F-A65A-F84F656F883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6667"/>
          <a:stretch/>
        </p:blipFill>
        <p:spPr>
          <a:xfrm>
            <a:off x="6603629" y="2313732"/>
            <a:ext cx="2335582" cy="233558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2" name="Afbeelding 21" descr="Afbeelding met kaart, tekst&#10;&#10;Automatisch gegenereerde beschrijving">
            <a:extLst>
              <a:ext uri="{FF2B5EF4-FFF2-40B4-BE49-F238E27FC236}">
                <a16:creationId xmlns:a16="http://schemas.microsoft.com/office/drawing/2014/main" id="{18B72C89-44E8-4BEA-9753-AFB533BF680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3537" r="33129"/>
          <a:stretch/>
        </p:blipFill>
        <p:spPr>
          <a:xfrm>
            <a:off x="3412756" y="2312144"/>
            <a:ext cx="2335582" cy="233558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3" name="Afbeelding 22" descr="Afbeelding met kaart, tekst&#10;&#10;Automatisch gegenereerde beschrijving">
            <a:extLst>
              <a:ext uri="{FF2B5EF4-FFF2-40B4-BE49-F238E27FC236}">
                <a16:creationId xmlns:a16="http://schemas.microsoft.com/office/drawing/2014/main" id="{C9852B4D-15C6-4C61-AB39-F792DD5DCE0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66323"/>
          <a:stretch/>
        </p:blipFill>
        <p:spPr>
          <a:xfrm>
            <a:off x="180975" y="2312144"/>
            <a:ext cx="2359634" cy="233558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4" name="Shape 132">
            <a:extLst>
              <a:ext uri="{FF2B5EF4-FFF2-40B4-BE49-F238E27FC236}">
                <a16:creationId xmlns:a16="http://schemas.microsoft.com/office/drawing/2014/main" id="{462AAE1A-3F38-41DE-8711-18223DB929E7}"/>
              </a:ext>
            </a:extLst>
          </p:cNvPr>
          <p:cNvSpPr txBox="1">
            <a:spLocks/>
          </p:cNvSpPr>
          <p:nvPr/>
        </p:nvSpPr>
        <p:spPr>
          <a:xfrm>
            <a:off x="57153" y="1540670"/>
            <a:ext cx="2986086" cy="833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nl-NL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1) </a:t>
            </a:r>
            <a:r>
              <a:rPr lang="nl-NL" sz="2000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Exploring</a:t>
            </a:r>
            <a:r>
              <a:rPr lang="nl-NL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nl-NL" sz="2000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phase</a:t>
            </a:r>
            <a:endParaRPr lang="en-GB" sz="2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5" name="Shape 132">
            <a:extLst>
              <a:ext uri="{FF2B5EF4-FFF2-40B4-BE49-F238E27FC236}">
                <a16:creationId xmlns:a16="http://schemas.microsoft.com/office/drawing/2014/main" id="{D9C8F7A4-515F-4DD3-9614-493A63307C6B}"/>
              </a:ext>
            </a:extLst>
          </p:cNvPr>
          <p:cNvSpPr txBox="1">
            <a:spLocks/>
          </p:cNvSpPr>
          <p:nvPr/>
        </p:nvSpPr>
        <p:spPr>
          <a:xfrm>
            <a:off x="3014661" y="1540670"/>
            <a:ext cx="3086099" cy="833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nl-NL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2) </a:t>
            </a:r>
            <a:r>
              <a:rPr lang="nl-NL" sz="2000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Create</a:t>
            </a:r>
            <a:r>
              <a:rPr lang="nl-NL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nl-NL" sz="2000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adapted</a:t>
            </a:r>
            <a:r>
              <a:rPr lang="nl-NL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nl-NL" sz="2000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distribution</a:t>
            </a:r>
            <a:endParaRPr lang="en-GB" sz="2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6" name="Shape 132">
            <a:extLst>
              <a:ext uri="{FF2B5EF4-FFF2-40B4-BE49-F238E27FC236}">
                <a16:creationId xmlns:a16="http://schemas.microsoft.com/office/drawing/2014/main" id="{40A3E90A-CE3A-4C4E-8EAE-E4FF1BEF05C7}"/>
              </a:ext>
            </a:extLst>
          </p:cNvPr>
          <p:cNvSpPr txBox="1">
            <a:spLocks/>
          </p:cNvSpPr>
          <p:nvPr/>
        </p:nvSpPr>
        <p:spPr>
          <a:xfrm>
            <a:off x="6228370" y="1540670"/>
            <a:ext cx="3086099" cy="833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nl-NL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3) </a:t>
            </a:r>
            <a:r>
              <a:rPr lang="nl-NL" sz="2000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Refinement</a:t>
            </a:r>
            <a:r>
              <a:rPr lang="nl-NL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nl-NL" sz="2000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phase</a:t>
            </a:r>
            <a:endParaRPr lang="en-GB" sz="2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136816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hape 132">
            <a:extLst>
              <a:ext uri="{FF2B5EF4-FFF2-40B4-BE49-F238E27FC236}">
                <a16:creationId xmlns:a16="http://schemas.microsoft.com/office/drawing/2014/main" id="{DD8C18DF-A02B-4A5B-BEBF-BCEE7FE624F8}"/>
              </a:ext>
            </a:extLst>
          </p:cNvPr>
          <p:cNvSpPr txBox="1">
            <a:spLocks/>
          </p:cNvSpPr>
          <p:nvPr/>
        </p:nvSpPr>
        <p:spPr>
          <a:xfrm>
            <a:off x="200025" y="157979"/>
            <a:ext cx="7548411" cy="62129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en-AU" sz="2600" b="1" dirty="0">
                <a:solidFill>
                  <a:schemeClr val="tx1"/>
                </a:solidFill>
              </a:rPr>
              <a:t>When to switch from exploring </a:t>
            </a:r>
            <a:r>
              <a:rPr lang="en-AU" sz="2600" b="1">
                <a:solidFill>
                  <a:schemeClr val="tx1"/>
                </a:solidFill>
              </a:rPr>
              <a:t>to refinement?</a:t>
            </a:r>
            <a:endParaRPr lang="en-GB" sz="2600" b="1" dirty="0">
              <a:solidFill>
                <a:schemeClr val="bg1"/>
              </a:solidFill>
            </a:endParaRPr>
          </a:p>
        </p:txBody>
      </p:sp>
      <p:sp>
        <p:nvSpPr>
          <p:cNvPr id="9" name="Tekstvak 8">
            <a:extLst>
              <a:ext uri="{FF2B5EF4-FFF2-40B4-BE49-F238E27FC236}">
                <a16:creationId xmlns:a16="http://schemas.microsoft.com/office/drawing/2014/main" id="{D02F4D54-1644-4E72-BD1F-CF4BF34FB7C3}"/>
              </a:ext>
            </a:extLst>
          </p:cNvPr>
          <p:cNvSpPr txBox="1"/>
          <p:nvPr/>
        </p:nvSpPr>
        <p:spPr>
          <a:xfrm>
            <a:off x="6799111" y="4897279"/>
            <a:ext cx="23435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nl-NL" sz="1000" dirty="0">
                <a:solidFill>
                  <a:schemeClr val="tx1"/>
                </a:solidFill>
              </a:rPr>
              <a:t>Floor Broekgaarden          20</a:t>
            </a:r>
            <a:endParaRPr lang="en-GB" sz="1000" dirty="0">
              <a:solidFill>
                <a:schemeClr val="tx1"/>
              </a:solidFill>
            </a:endParaRPr>
          </a:p>
        </p:txBody>
      </p:sp>
      <p:pic>
        <p:nvPicPr>
          <p:cNvPr id="2052" name="Picture 4" descr="Gerelateerde afbeelding">
            <a:extLst>
              <a:ext uri="{FF2B5EF4-FFF2-40B4-BE49-F238E27FC236}">
                <a16:creationId xmlns:a16="http://schemas.microsoft.com/office/drawing/2014/main" id="{6C899896-CB80-49A2-ADE7-1608AACDA81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6600" r="5600" b="6800"/>
          <a:stretch/>
        </p:blipFill>
        <p:spPr bwMode="auto">
          <a:xfrm>
            <a:off x="200025" y="3284503"/>
            <a:ext cx="4371975" cy="1231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Afbeelding 3" descr="Afbeelding met elektronica&#10;&#10;Automatisch gegenereerde beschrijving">
            <a:extLst>
              <a:ext uri="{FF2B5EF4-FFF2-40B4-BE49-F238E27FC236}">
                <a16:creationId xmlns:a16="http://schemas.microsoft.com/office/drawing/2014/main" id="{B9404029-E7AF-4A0F-A2A5-36E1EA18EC8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6803" y="2137043"/>
            <a:ext cx="1360528" cy="1624631"/>
          </a:xfrm>
          <a:prstGeom prst="rect">
            <a:avLst/>
          </a:prstGeom>
        </p:spPr>
      </p:pic>
      <p:pic>
        <p:nvPicPr>
          <p:cNvPr id="6" name="Afbeelding 5" descr="Afbeelding met schermafbeelding&#10;&#10;Automatisch gegenereerde beschrijving">
            <a:extLst>
              <a:ext uri="{FF2B5EF4-FFF2-40B4-BE49-F238E27FC236}">
                <a16:creationId xmlns:a16="http://schemas.microsoft.com/office/drawing/2014/main" id="{550839D8-9D99-47F7-968C-D64C944A591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1519" y="1927351"/>
            <a:ext cx="1357861" cy="1619296"/>
          </a:xfrm>
          <a:prstGeom prst="rect">
            <a:avLst/>
          </a:prstGeom>
        </p:spPr>
      </p:pic>
      <p:pic>
        <p:nvPicPr>
          <p:cNvPr id="12" name="Afbeelding 11">
            <a:extLst>
              <a:ext uri="{FF2B5EF4-FFF2-40B4-BE49-F238E27FC236}">
                <a16:creationId xmlns:a16="http://schemas.microsoft.com/office/drawing/2014/main" id="{5EEAFE7D-E49A-4AA8-AB9C-45CC9E85BF59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24944" r="84712" b="23125"/>
          <a:stretch/>
        </p:blipFill>
        <p:spPr>
          <a:xfrm>
            <a:off x="3466219" y="4170389"/>
            <a:ext cx="748361" cy="516145"/>
          </a:xfrm>
          <a:prstGeom prst="rect">
            <a:avLst/>
          </a:prstGeom>
        </p:spPr>
      </p:pic>
      <p:pic>
        <p:nvPicPr>
          <p:cNvPr id="13" name="Afbeelding 12">
            <a:extLst>
              <a:ext uri="{FF2B5EF4-FFF2-40B4-BE49-F238E27FC236}">
                <a16:creationId xmlns:a16="http://schemas.microsoft.com/office/drawing/2014/main" id="{3908CB8A-75D8-49B3-BAC9-5A1861C4330D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1271" t="24944" r="69531" b="23125"/>
          <a:stretch/>
        </p:blipFill>
        <p:spPr>
          <a:xfrm>
            <a:off x="3185749" y="4170390"/>
            <a:ext cx="450251" cy="516145"/>
          </a:xfrm>
          <a:prstGeom prst="rect">
            <a:avLst/>
          </a:prstGeom>
        </p:spPr>
      </p:pic>
      <p:pic>
        <p:nvPicPr>
          <p:cNvPr id="14" name="Afbeelding 13">
            <a:extLst>
              <a:ext uri="{FF2B5EF4-FFF2-40B4-BE49-F238E27FC236}">
                <a16:creationId xmlns:a16="http://schemas.microsoft.com/office/drawing/2014/main" id="{B05E2397-9394-4E88-BF0B-E1A0F5406A33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24944" r="84712" b="23125"/>
          <a:stretch/>
        </p:blipFill>
        <p:spPr>
          <a:xfrm>
            <a:off x="1073961" y="4174846"/>
            <a:ext cx="748361" cy="516145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5642807" y="1472808"/>
            <a:ext cx="3334814" cy="330734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42531" y="1551392"/>
            <a:ext cx="2996208" cy="3065509"/>
          </a:xfrm>
          <a:prstGeom prst="rect">
            <a:avLst/>
          </a:prstGeom>
          <a:ln w="19050">
            <a:solidFill>
              <a:schemeClr val="tx1"/>
            </a:solidFill>
          </a:ln>
        </p:spPr>
      </p:pic>
      <p:sp>
        <p:nvSpPr>
          <p:cNvPr id="17" name="Shape 132">
            <a:extLst>
              <a:ext uri="{FF2B5EF4-FFF2-40B4-BE49-F238E27FC236}">
                <a16:creationId xmlns:a16="http://schemas.microsoft.com/office/drawing/2014/main" id="{0C43E5BB-037F-451A-8E69-9E7DE8260893}"/>
              </a:ext>
            </a:extLst>
          </p:cNvPr>
          <p:cNvSpPr txBox="1">
            <a:spLocks/>
          </p:cNvSpPr>
          <p:nvPr/>
        </p:nvSpPr>
        <p:spPr>
          <a:xfrm>
            <a:off x="274789" y="1666940"/>
            <a:ext cx="2621175" cy="695889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nl-NL" sz="2000" b="1" dirty="0">
                <a:solidFill>
                  <a:schemeClr val="tx1"/>
                </a:solidFill>
              </a:rPr>
              <a:t>Missing </a:t>
            </a:r>
            <a:r>
              <a:rPr lang="nl-NL" sz="2000" b="1" dirty="0" err="1">
                <a:solidFill>
                  <a:schemeClr val="tx1"/>
                </a:solidFill>
              </a:rPr>
              <a:t>an</a:t>
            </a:r>
            <a:r>
              <a:rPr lang="nl-NL" sz="2000" b="1" dirty="0">
                <a:solidFill>
                  <a:schemeClr val="tx1"/>
                </a:solidFill>
              </a:rPr>
              <a:t> “</a:t>
            </a:r>
            <a:r>
              <a:rPr lang="nl-NL" sz="2000" b="1" dirty="0" err="1">
                <a:solidFill>
                  <a:schemeClr val="tx1"/>
                </a:solidFill>
              </a:rPr>
              <a:t>island</a:t>
            </a:r>
            <a:r>
              <a:rPr lang="nl-NL" sz="2000" b="1" dirty="0">
                <a:solidFill>
                  <a:schemeClr val="tx1"/>
                </a:solidFill>
              </a:rPr>
              <a:t>”</a:t>
            </a:r>
            <a:endParaRPr lang="en-GB" sz="2000" b="1" dirty="0">
              <a:solidFill>
                <a:schemeClr val="tx1"/>
              </a:solidFill>
            </a:endParaRPr>
          </a:p>
        </p:txBody>
      </p:sp>
      <p:sp>
        <p:nvSpPr>
          <p:cNvPr id="18" name="Shape 132">
            <a:extLst>
              <a:ext uri="{FF2B5EF4-FFF2-40B4-BE49-F238E27FC236}">
                <a16:creationId xmlns:a16="http://schemas.microsoft.com/office/drawing/2014/main" id="{0C43E5BB-037F-451A-8E69-9E7DE8260893}"/>
              </a:ext>
            </a:extLst>
          </p:cNvPr>
          <p:cNvSpPr txBox="1">
            <a:spLocks/>
          </p:cNvSpPr>
          <p:nvPr/>
        </p:nvSpPr>
        <p:spPr>
          <a:xfrm>
            <a:off x="2466901" y="1318995"/>
            <a:ext cx="2621175" cy="695889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nl-NL" sz="2000" b="1" dirty="0" err="1">
                <a:solidFill>
                  <a:schemeClr val="tx1"/>
                </a:solidFill>
              </a:rPr>
              <a:t>Getting</a:t>
            </a:r>
            <a:r>
              <a:rPr lang="nl-NL" sz="2000" b="1" dirty="0">
                <a:solidFill>
                  <a:schemeClr val="tx1"/>
                </a:solidFill>
              </a:rPr>
              <a:t> more “hits”</a:t>
            </a:r>
            <a:endParaRPr lang="en-GB" sz="2000" b="1" dirty="0">
              <a:solidFill>
                <a:schemeClr val="tx1"/>
              </a:solidFill>
            </a:endParaRPr>
          </a:p>
        </p:txBody>
      </p:sp>
      <p:cxnSp>
        <p:nvCxnSpPr>
          <p:cNvPr id="11" name="Straight Arrow Connector 10"/>
          <p:cNvCxnSpPr>
            <a:stCxn id="2052" idx="3"/>
          </p:cNvCxnSpPr>
          <p:nvPr/>
        </p:nvCxnSpPr>
        <p:spPr>
          <a:xfrm flipV="1">
            <a:off x="4572000" y="1927351"/>
            <a:ext cx="0" cy="1973120"/>
          </a:xfrm>
          <a:prstGeom prst="straightConnector1">
            <a:avLst/>
          </a:prstGeom>
          <a:ln w="38100">
            <a:solidFill>
              <a:srgbClr val="B5B5B8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Shape 132">
            <a:extLst>
              <a:ext uri="{FF2B5EF4-FFF2-40B4-BE49-F238E27FC236}">
                <a16:creationId xmlns:a16="http://schemas.microsoft.com/office/drawing/2014/main" id="{0C43E5BB-037F-451A-8E69-9E7DE8260893}"/>
              </a:ext>
            </a:extLst>
          </p:cNvPr>
          <p:cNvSpPr txBox="1">
            <a:spLocks/>
          </p:cNvSpPr>
          <p:nvPr/>
        </p:nvSpPr>
        <p:spPr>
          <a:xfrm rot="16200000">
            <a:off x="3562064" y="2144589"/>
            <a:ext cx="2621175" cy="695889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nl-NL" sz="2000" b="1">
                <a:solidFill>
                  <a:schemeClr val="tx1"/>
                </a:solidFill>
              </a:rPr>
              <a:t>uncertainty</a:t>
            </a:r>
            <a:endParaRPr lang="en-GB" sz="2000" b="1" dirty="0">
              <a:solidFill>
                <a:schemeClr val="tx1"/>
              </a:solidFill>
            </a:endParaRPr>
          </a:p>
        </p:txBody>
      </p:sp>
      <p:sp>
        <p:nvSpPr>
          <p:cNvPr id="22" name="Multiply 21"/>
          <p:cNvSpPr/>
          <p:nvPr/>
        </p:nvSpPr>
        <p:spPr>
          <a:xfrm>
            <a:off x="6909376" y="3126481"/>
            <a:ext cx="194734" cy="194734"/>
          </a:xfrm>
          <a:prstGeom prst="mathMultiply">
            <a:avLst>
              <a:gd name="adj1" fmla="val 2404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Multiply 24"/>
          <p:cNvSpPr/>
          <p:nvPr/>
        </p:nvSpPr>
        <p:spPr>
          <a:xfrm>
            <a:off x="5902860" y="4133472"/>
            <a:ext cx="194734" cy="194734"/>
          </a:xfrm>
          <a:prstGeom prst="mathMultiply">
            <a:avLst>
              <a:gd name="adj1" fmla="val 2404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Multiply 25"/>
          <p:cNvSpPr/>
          <p:nvPr/>
        </p:nvSpPr>
        <p:spPr>
          <a:xfrm>
            <a:off x="7627702" y="3084147"/>
            <a:ext cx="194734" cy="194734"/>
          </a:xfrm>
          <a:prstGeom prst="mathMultiply">
            <a:avLst>
              <a:gd name="adj1" fmla="val 2404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Multiply 26"/>
          <p:cNvSpPr/>
          <p:nvPr/>
        </p:nvSpPr>
        <p:spPr>
          <a:xfrm>
            <a:off x="8292231" y="2297799"/>
            <a:ext cx="194734" cy="194734"/>
          </a:xfrm>
          <a:prstGeom prst="mathMultiply">
            <a:avLst>
              <a:gd name="adj1" fmla="val 2404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Multiply 27"/>
          <p:cNvSpPr/>
          <p:nvPr/>
        </p:nvSpPr>
        <p:spPr>
          <a:xfrm>
            <a:off x="6916705" y="3374320"/>
            <a:ext cx="194734" cy="194734"/>
          </a:xfrm>
          <a:prstGeom prst="mathMultiply">
            <a:avLst>
              <a:gd name="adj1" fmla="val 2404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Multiply 28"/>
          <p:cNvSpPr/>
          <p:nvPr/>
        </p:nvSpPr>
        <p:spPr>
          <a:xfrm>
            <a:off x="6845875" y="3236547"/>
            <a:ext cx="194734" cy="194734"/>
          </a:xfrm>
          <a:prstGeom prst="mathMultiply">
            <a:avLst>
              <a:gd name="adj1" fmla="val 2404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Multiply 29"/>
          <p:cNvSpPr/>
          <p:nvPr/>
        </p:nvSpPr>
        <p:spPr>
          <a:xfrm>
            <a:off x="7396004" y="3119423"/>
            <a:ext cx="194734" cy="194734"/>
          </a:xfrm>
          <a:prstGeom prst="mathMultiply">
            <a:avLst>
              <a:gd name="adj1" fmla="val 2404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Multiply 30"/>
          <p:cNvSpPr/>
          <p:nvPr/>
        </p:nvSpPr>
        <p:spPr>
          <a:xfrm>
            <a:off x="7562158" y="3363905"/>
            <a:ext cx="194734" cy="194734"/>
          </a:xfrm>
          <a:prstGeom prst="mathMultiply">
            <a:avLst>
              <a:gd name="adj1" fmla="val 2404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Multiply 31"/>
          <p:cNvSpPr/>
          <p:nvPr/>
        </p:nvSpPr>
        <p:spPr>
          <a:xfrm>
            <a:off x="6640261" y="4331094"/>
            <a:ext cx="194734" cy="194734"/>
          </a:xfrm>
          <a:prstGeom prst="mathMultiply">
            <a:avLst>
              <a:gd name="adj1" fmla="val 2404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Multiply 32"/>
          <p:cNvSpPr/>
          <p:nvPr/>
        </p:nvSpPr>
        <p:spPr>
          <a:xfrm>
            <a:off x="7382844" y="3803121"/>
            <a:ext cx="194734" cy="194734"/>
          </a:xfrm>
          <a:prstGeom prst="mathMultiply">
            <a:avLst>
              <a:gd name="adj1" fmla="val 2404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Multiply 33"/>
          <p:cNvSpPr/>
          <p:nvPr/>
        </p:nvSpPr>
        <p:spPr>
          <a:xfrm>
            <a:off x="7116044" y="3812954"/>
            <a:ext cx="194734" cy="194734"/>
          </a:xfrm>
          <a:prstGeom prst="mathMultiply">
            <a:avLst>
              <a:gd name="adj1" fmla="val 2404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Multiply 34"/>
          <p:cNvSpPr/>
          <p:nvPr/>
        </p:nvSpPr>
        <p:spPr>
          <a:xfrm>
            <a:off x="6483626" y="1698839"/>
            <a:ext cx="194734" cy="194734"/>
          </a:xfrm>
          <a:prstGeom prst="mathMultiply">
            <a:avLst>
              <a:gd name="adj1" fmla="val 2404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Multiply 35"/>
          <p:cNvSpPr/>
          <p:nvPr/>
        </p:nvSpPr>
        <p:spPr>
          <a:xfrm>
            <a:off x="7983304" y="3771357"/>
            <a:ext cx="194734" cy="194734"/>
          </a:xfrm>
          <a:prstGeom prst="mathMultiply">
            <a:avLst>
              <a:gd name="adj1" fmla="val 2404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Multiply 36"/>
          <p:cNvSpPr/>
          <p:nvPr/>
        </p:nvSpPr>
        <p:spPr>
          <a:xfrm>
            <a:off x="6174914" y="3521590"/>
            <a:ext cx="194734" cy="194734"/>
          </a:xfrm>
          <a:prstGeom prst="mathMultiply">
            <a:avLst>
              <a:gd name="adj1" fmla="val 2404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Multiply 37"/>
          <p:cNvSpPr/>
          <p:nvPr/>
        </p:nvSpPr>
        <p:spPr>
          <a:xfrm>
            <a:off x="5758331" y="2556303"/>
            <a:ext cx="194734" cy="194734"/>
          </a:xfrm>
          <a:prstGeom prst="mathMultiply">
            <a:avLst>
              <a:gd name="adj1" fmla="val 2404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Multiply 38"/>
          <p:cNvSpPr/>
          <p:nvPr/>
        </p:nvSpPr>
        <p:spPr>
          <a:xfrm>
            <a:off x="7268444" y="3965354"/>
            <a:ext cx="194734" cy="194734"/>
          </a:xfrm>
          <a:prstGeom prst="mathMultiply">
            <a:avLst>
              <a:gd name="adj1" fmla="val 2404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Multiply 39"/>
          <p:cNvSpPr/>
          <p:nvPr/>
        </p:nvSpPr>
        <p:spPr>
          <a:xfrm>
            <a:off x="7788570" y="3888481"/>
            <a:ext cx="194734" cy="194734"/>
          </a:xfrm>
          <a:prstGeom prst="mathMultiply">
            <a:avLst>
              <a:gd name="adj1" fmla="val 2404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Multiply 40"/>
          <p:cNvSpPr/>
          <p:nvPr/>
        </p:nvSpPr>
        <p:spPr>
          <a:xfrm>
            <a:off x="7940970" y="4040881"/>
            <a:ext cx="194734" cy="194734"/>
          </a:xfrm>
          <a:prstGeom prst="mathMultiply">
            <a:avLst>
              <a:gd name="adj1" fmla="val 2404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Multiply 41"/>
          <p:cNvSpPr/>
          <p:nvPr/>
        </p:nvSpPr>
        <p:spPr>
          <a:xfrm>
            <a:off x="6285424" y="2265462"/>
            <a:ext cx="194734" cy="194734"/>
          </a:xfrm>
          <a:prstGeom prst="mathMultiply">
            <a:avLst>
              <a:gd name="adj1" fmla="val 2404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Multiply 42"/>
          <p:cNvSpPr/>
          <p:nvPr/>
        </p:nvSpPr>
        <p:spPr>
          <a:xfrm>
            <a:off x="6437824" y="2417862"/>
            <a:ext cx="194734" cy="194734"/>
          </a:xfrm>
          <a:prstGeom prst="mathMultiply">
            <a:avLst>
              <a:gd name="adj1" fmla="val 2404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Multiply 43"/>
          <p:cNvSpPr/>
          <p:nvPr/>
        </p:nvSpPr>
        <p:spPr>
          <a:xfrm>
            <a:off x="7396004" y="2014884"/>
            <a:ext cx="194734" cy="194734"/>
          </a:xfrm>
          <a:prstGeom prst="mathMultiply">
            <a:avLst>
              <a:gd name="adj1" fmla="val 2404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Multiply 44"/>
          <p:cNvSpPr/>
          <p:nvPr/>
        </p:nvSpPr>
        <p:spPr>
          <a:xfrm>
            <a:off x="8530759" y="2931747"/>
            <a:ext cx="194734" cy="194734"/>
          </a:xfrm>
          <a:prstGeom prst="mathMultiply">
            <a:avLst>
              <a:gd name="adj1" fmla="val 2404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47692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kstvak 8">
            <a:extLst>
              <a:ext uri="{FF2B5EF4-FFF2-40B4-BE49-F238E27FC236}">
                <a16:creationId xmlns:a16="http://schemas.microsoft.com/office/drawing/2014/main" id="{D02F4D54-1644-4E72-BD1F-CF4BF34FB7C3}"/>
              </a:ext>
            </a:extLst>
          </p:cNvPr>
          <p:cNvSpPr txBox="1"/>
          <p:nvPr/>
        </p:nvSpPr>
        <p:spPr>
          <a:xfrm>
            <a:off x="6799111" y="4897279"/>
            <a:ext cx="23435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nl-NL" sz="1000" dirty="0">
                <a:solidFill>
                  <a:schemeClr val="tx1"/>
                </a:solidFill>
              </a:rPr>
              <a:t>Floor Broekgaarden          21</a:t>
            </a:r>
            <a:endParaRPr lang="en-GB" sz="1000" dirty="0">
              <a:solidFill>
                <a:schemeClr val="tx1"/>
              </a:solidFill>
            </a:endParaRPr>
          </a:p>
        </p:txBody>
      </p:sp>
      <p:pic>
        <p:nvPicPr>
          <p:cNvPr id="2052" name="Picture 4" descr="Gerelateerde afbeelding">
            <a:extLst>
              <a:ext uri="{FF2B5EF4-FFF2-40B4-BE49-F238E27FC236}">
                <a16:creationId xmlns:a16="http://schemas.microsoft.com/office/drawing/2014/main" id="{6C899896-CB80-49A2-ADE7-1608AACDA81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6600" r="5600" b="6800"/>
          <a:stretch/>
        </p:blipFill>
        <p:spPr bwMode="auto">
          <a:xfrm>
            <a:off x="200025" y="3284503"/>
            <a:ext cx="4371975" cy="1231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Afbeelding 3" descr="Afbeelding met elektronica&#10;&#10;Automatisch gegenereerde beschrijving">
            <a:extLst>
              <a:ext uri="{FF2B5EF4-FFF2-40B4-BE49-F238E27FC236}">
                <a16:creationId xmlns:a16="http://schemas.microsoft.com/office/drawing/2014/main" id="{B9404029-E7AF-4A0F-A2A5-36E1EA18EC8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6803" y="2137043"/>
            <a:ext cx="1360528" cy="1624631"/>
          </a:xfrm>
          <a:prstGeom prst="rect">
            <a:avLst/>
          </a:prstGeom>
        </p:spPr>
      </p:pic>
      <p:pic>
        <p:nvPicPr>
          <p:cNvPr id="6" name="Afbeelding 5" descr="Afbeelding met schermafbeelding&#10;&#10;Automatisch gegenereerde beschrijving">
            <a:extLst>
              <a:ext uri="{FF2B5EF4-FFF2-40B4-BE49-F238E27FC236}">
                <a16:creationId xmlns:a16="http://schemas.microsoft.com/office/drawing/2014/main" id="{550839D8-9D99-47F7-968C-D64C944A591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1519" y="1927351"/>
            <a:ext cx="1357861" cy="1619296"/>
          </a:xfrm>
          <a:prstGeom prst="rect">
            <a:avLst/>
          </a:prstGeom>
        </p:spPr>
      </p:pic>
      <p:pic>
        <p:nvPicPr>
          <p:cNvPr id="2" name="Afbeelding 1">
            <a:extLst>
              <a:ext uri="{FF2B5EF4-FFF2-40B4-BE49-F238E27FC236}">
                <a16:creationId xmlns:a16="http://schemas.microsoft.com/office/drawing/2014/main" id="{1F4414A2-A5D8-44C5-AECA-5DF206E7E06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7228" y="3278885"/>
            <a:ext cx="4755475" cy="965578"/>
          </a:xfrm>
          <a:prstGeom prst="rect">
            <a:avLst/>
          </a:prstGeom>
        </p:spPr>
      </p:pic>
      <p:pic>
        <p:nvPicPr>
          <p:cNvPr id="12" name="Afbeelding 11">
            <a:extLst>
              <a:ext uri="{FF2B5EF4-FFF2-40B4-BE49-F238E27FC236}">
                <a16:creationId xmlns:a16="http://schemas.microsoft.com/office/drawing/2014/main" id="{5EEAFE7D-E49A-4AA8-AB9C-45CC9E85BF59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24944" r="84712" b="23125"/>
          <a:stretch/>
        </p:blipFill>
        <p:spPr>
          <a:xfrm>
            <a:off x="3466219" y="4170389"/>
            <a:ext cx="748361" cy="516145"/>
          </a:xfrm>
          <a:prstGeom prst="rect">
            <a:avLst/>
          </a:prstGeom>
        </p:spPr>
      </p:pic>
      <p:pic>
        <p:nvPicPr>
          <p:cNvPr id="13" name="Afbeelding 12">
            <a:extLst>
              <a:ext uri="{FF2B5EF4-FFF2-40B4-BE49-F238E27FC236}">
                <a16:creationId xmlns:a16="http://schemas.microsoft.com/office/drawing/2014/main" id="{3908CB8A-75D8-49B3-BAC9-5A1861C4330D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1271" t="24944" r="69531" b="23125"/>
          <a:stretch/>
        </p:blipFill>
        <p:spPr>
          <a:xfrm>
            <a:off x="3185749" y="4170390"/>
            <a:ext cx="450251" cy="516145"/>
          </a:xfrm>
          <a:prstGeom prst="rect">
            <a:avLst/>
          </a:prstGeom>
        </p:spPr>
      </p:pic>
      <p:pic>
        <p:nvPicPr>
          <p:cNvPr id="14" name="Afbeelding 13">
            <a:extLst>
              <a:ext uri="{FF2B5EF4-FFF2-40B4-BE49-F238E27FC236}">
                <a16:creationId xmlns:a16="http://schemas.microsoft.com/office/drawing/2014/main" id="{B05E2397-9394-4E88-BF0B-E1A0F5406A33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24944" r="84712" b="23125"/>
          <a:stretch/>
        </p:blipFill>
        <p:spPr>
          <a:xfrm>
            <a:off x="1073961" y="4174846"/>
            <a:ext cx="748361" cy="516145"/>
          </a:xfrm>
          <a:prstGeom prst="rect">
            <a:avLst/>
          </a:prstGeom>
        </p:spPr>
      </p:pic>
      <p:sp>
        <p:nvSpPr>
          <p:cNvPr id="15" name="Shape 132">
            <a:extLst>
              <a:ext uri="{FF2B5EF4-FFF2-40B4-BE49-F238E27FC236}">
                <a16:creationId xmlns:a16="http://schemas.microsoft.com/office/drawing/2014/main" id="{CF04999E-8FE7-4E7A-9B38-E0863B596C99}"/>
              </a:ext>
            </a:extLst>
          </p:cNvPr>
          <p:cNvSpPr txBox="1">
            <a:spLocks/>
          </p:cNvSpPr>
          <p:nvPr/>
        </p:nvSpPr>
        <p:spPr>
          <a:xfrm>
            <a:off x="6101220" y="4244463"/>
            <a:ext cx="2913007" cy="652816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nl-NL" sz="1200" b="1" dirty="0" err="1">
                <a:solidFill>
                  <a:schemeClr val="tx1"/>
                </a:solidFill>
              </a:rPr>
              <a:t>uncertainty</a:t>
            </a:r>
            <a:r>
              <a:rPr lang="nl-NL" sz="1200" b="1" dirty="0">
                <a:solidFill>
                  <a:schemeClr val="tx1"/>
                </a:solidFill>
              </a:rPr>
              <a:t> </a:t>
            </a:r>
            <a:r>
              <a:rPr lang="nl-NL" sz="1200" b="1" dirty="0" err="1">
                <a:solidFill>
                  <a:schemeClr val="tx1"/>
                </a:solidFill>
              </a:rPr>
              <a:t>from</a:t>
            </a:r>
            <a:r>
              <a:rPr lang="nl-NL" sz="1200" b="1" dirty="0">
                <a:solidFill>
                  <a:schemeClr val="tx1"/>
                </a:solidFill>
              </a:rPr>
              <a:t> missing </a:t>
            </a:r>
            <a:r>
              <a:rPr lang="nl-NL" sz="1200" b="1" dirty="0" err="1">
                <a:solidFill>
                  <a:schemeClr val="tx1"/>
                </a:solidFill>
              </a:rPr>
              <a:t>an</a:t>
            </a:r>
            <a:r>
              <a:rPr lang="nl-NL" sz="1200" b="1" dirty="0">
                <a:solidFill>
                  <a:schemeClr val="tx1"/>
                </a:solidFill>
              </a:rPr>
              <a:t> </a:t>
            </a:r>
            <a:r>
              <a:rPr lang="nl-NL" sz="1200" b="1" dirty="0" err="1">
                <a:solidFill>
                  <a:schemeClr val="tx1"/>
                </a:solidFill>
              </a:rPr>
              <a:t>island</a:t>
            </a:r>
            <a:endParaRPr lang="en-GB" sz="1200" b="1" dirty="0">
              <a:solidFill>
                <a:schemeClr val="tx1"/>
              </a:solidFill>
            </a:endParaRPr>
          </a:p>
        </p:txBody>
      </p:sp>
      <p:sp>
        <p:nvSpPr>
          <p:cNvPr id="16" name="Shape 132">
            <a:extLst>
              <a:ext uri="{FF2B5EF4-FFF2-40B4-BE49-F238E27FC236}">
                <a16:creationId xmlns:a16="http://schemas.microsoft.com/office/drawing/2014/main" id="{0C43E5BB-037F-451A-8E69-9E7DE8260893}"/>
              </a:ext>
            </a:extLst>
          </p:cNvPr>
          <p:cNvSpPr txBox="1">
            <a:spLocks/>
          </p:cNvSpPr>
          <p:nvPr/>
        </p:nvSpPr>
        <p:spPr>
          <a:xfrm>
            <a:off x="5516123" y="2749120"/>
            <a:ext cx="3318277" cy="43374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nl-NL" sz="1200" b="1" dirty="0" err="1">
                <a:solidFill>
                  <a:schemeClr val="tx1"/>
                </a:solidFill>
              </a:rPr>
              <a:t>Uncertainty</a:t>
            </a:r>
            <a:r>
              <a:rPr lang="nl-NL" sz="1200" b="1" dirty="0">
                <a:solidFill>
                  <a:schemeClr val="tx1"/>
                </a:solidFill>
              </a:rPr>
              <a:t> </a:t>
            </a:r>
            <a:r>
              <a:rPr lang="nl-NL" sz="1200" b="1" dirty="0" err="1">
                <a:solidFill>
                  <a:schemeClr val="tx1"/>
                </a:solidFill>
              </a:rPr>
              <a:t>from</a:t>
            </a:r>
            <a:r>
              <a:rPr lang="nl-NL" sz="1200" b="1" dirty="0">
                <a:solidFill>
                  <a:schemeClr val="tx1"/>
                </a:solidFill>
              </a:rPr>
              <a:t> </a:t>
            </a:r>
            <a:r>
              <a:rPr lang="nl-NL" sz="1200" b="1" dirty="0" err="1">
                <a:solidFill>
                  <a:schemeClr val="tx1"/>
                </a:solidFill>
              </a:rPr>
              <a:t>refining</a:t>
            </a:r>
            <a:endParaRPr lang="en-GB" sz="1200" b="1" dirty="0">
              <a:solidFill>
                <a:schemeClr val="tx1"/>
              </a:solidFill>
            </a:endParaRPr>
          </a:p>
        </p:txBody>
      </p:sp>
      <p:sp>
        <p:nvSpPr>
          <p:cNvPr id="17" name="Freeform 5">
            <a:extLst>
              <a:ext uri="{FF2B5EF4-FFF2-40B4-BE49-F238E27FC236}">
                <a16:creationId xmlns:a16="http://schemas.microsoft.com/office/drawing/2014/main" id="{B915E48D-D126-476C-ACFF-53B2E73B5636}"/>
              </a:ext>
            </a:extLst>
          </p:cNvPr>
          <p:cNvSpPr>
            <a:spLocks/>
          </p:cNvSpPr>
          <p:nvPr/>
        </p:nvSpPr>
        <p:spPr bwMode="auto">
          <a:xfrm rot="4709784" flipH="1">
            <a:off x="7135436" y="4164657"/>
            <a:ext cx="229810" cy="105431"/>
          </a:xfrm>
          <a:custGeom>
            <a:avLst/>
            <a:gdLst>
              <a:gd name="T0" fmla="*/ 516 w 516"/>
              <a:gd name="T1" fmla="*/ 0 h 515"/>
              <a:gd name="T2" fmla="*/ 0 w 516"/>
              <a:gd name="T3" fmla="*/ 515 h 51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516" h="515">
                <a:moveTo>
                  <a:pt x="516" y="0"/>
                </a:moveTo>
                <a:cubicBezTo>
                  <a:pt x="242" y="23"/>
                  <a:pt x="24" y="242"/>
                  <a:pt x="0" y="515"/>
                </a:cubicBezTo>
              </a:path>
            </a:pathLst>
          </a:custGeom>
          <a:noFill/>
          <a:ln w="38100" cap="flat">
            <a:solidFill>
              <a:srgbClr val="1A1A1A"/>
            </a:solidFill>
            <a:prstDash val="solid"/>
            <a:miter lim="800000"/>
            <a:headEnd type="triangl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>
              <a:solidFill>
                <a:srgbClr val="1A1A1A"/>
              </a:solidFill>
            </a:endParaRPr>
          </a:p>
        </p:txBody>
      </p:sp>
      <p:sp>
        <p:nvSpPr>
          <p:cNvPr id="18" name="Freeform 5">
            <a:extLst>
              <a:ext uri="{FF2B5EF4-FFF2-40B4-BE49-F238E27FC236}">
                <a16:creationId xmlns:a16="http://schemas.microsoft.com/office/drawing/2014/main" id="{9D6013B4-CF74-4FD1-A5DF-6D15836C7301}"/>
              </a:ext>
            </a:extLst>
          </p:cNvPr>
          <p:cNvSpPr>
            <a:spLocks/>
          </p:cNvSpPr>
          <p:nvPr/>
        </p:nvSpPr>
        <p:spPr bwMode="auto">
          <a:xfrm rot="11619017" flipH="1">
            <a:off x="6251059" y="3092157"/>
            <a:ext cx="212921" cy="338524"/>
          </a:xfrm>
          <a:custGeom>
            <a:avLst/>
            <a:gdLst>
              <a:gd name="T0" fmla="*/ 516 w 516"/>
              <a:gd name="T1" fmla="*/ 0 h 515"/>
              <a:gd name="T2" fmla="*/ 0 w 516"/>
              <a:gd name="T3" fmla="*/ 515 h 51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516" h="515">
                <a:moveTo>
                  <a:pt x="516" y="0"/>
                </a:moveTo>
                <a:cubicBezTo>
                  <a:pt x="242" y="23"/>
                  <a:pt x="24" y="242"/>
                  <a:pt x="0" y="515"/>
                </a:cubicBezTo>
              </a:path>
            </a:pathLst>
          </a:custGeom>
          <a:noFill/>
          <a:ln w="38100" cap="flat">
            <a:solidFill>
              <a:srgbClr val="1A1A1A"/>
            </a:solidFill>
            <a:prstDash val="solid"/>
            <a:miter lim="800000"/>
            <a:headEnd type="triangl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>
              <a:solidFill>
                <a:srgbClr val="1A1A1A"/>
              </a:solidFill>
            </a:endParaRPr>
          </a:p>
        </p:txBody>
      </p:sp>
      <p:sp>
        <p:nvSpPr>
          <p:cNvPr id="19" name="Shape 132">
            <a:extLst>
              <a:ext uri="{FF2B5EF4-FFF2-40B4-BE49-F238E27FC236}">
                <a16:creationId xmlns:a16="http://schemas.microsoft.com/office/drawing/2014/main" id="{DD8C18DF-A02B-4A5B-BEBF-BCEE7FE624F8}"/>
              </a:ext>
            </a:extLst>
          </p:cNvPr>
          <p:cNvSpPr txBox="1">
            <a:spLocks/>
          </p:cNvSpPr>
          <p:nvPr/>
        </p:nvSpPr>
        <p:spPr>
          <a:xfrm>
            <a:off x="274789" y="267702"/>
            <a:ext cx="7548411" cy="62129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en-AU" sz="2600" b="1" dirty="0">
                <a:solidFill>
                  <a:schemeClr val="tx1"/>
                </a:solidFill>
              </a:rPr>
              <a:t>When to switch from exploring </a:t>
            </a:r>
            <a:r>
              <a:rPr lang="en-AU" sz="2600" b="1">
                <a:solidFill>
                  <a:schemeClr val="tx1"/>
                </a:solidFill>
              </a:rPr>
              <a:t>to refinement?</a:t>
            </a:r>
            <a:endParaRPr lang="en-GB" sz="2600" b="1" dirty="0">
              <a:solidFill>
                <a:schemeClr val="bg1"/>
              </a:solidFill>
            </a:endParaRPr>
          </a:p>
        </p:txBody>
      </p:sp>
      <p:sp>
        <p:nvSpPr>
          <p:cNvPr id="20" name="Shape 132">
            <a:extLst>
              <a:ext uri="{FF2B5EF4-FFF2-40B4-BE49-F238E27FC236}">
                <a16:creationId xmlns:a16="http://schemas.microsoft.com/office/drawing/2014/main" id="{0C43E5BB-037F-451A-8E69-9E7DE8260893}"/>
              </a:ext>
            </a:extLst>
          </p:cNvPr>
          <p:cNvSpPr txBox="1">
            <a:spLocks/>
          </p:cNvSpPr>
          <p:nvPr/>
        </p:nvSpPr>
        <p:spPr>
          <a:xfrm>
            <a:off x="274789" y="1666940"/>
            <a:ext cx="2621175" cy="695889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nl-NL" sz="2000" b="1" dirty="0">
                <a:solidFill>
                  <a:schemeClr val="tx1"/>
                </a:solidFill>
              </a:rPr>
              <a:t>Missing </a:t>
            </a:r>
            <a:r>
              <a:rPr lang="nl-NL" sz="2000" b="1" dirty="0" err="1">
                <a:solidFill>
                  <a:schemeClr val="tx1"/>
                </a:solidFill>
              </a:rPr>
              <a:t>an</a:t>
            </a:r>
            <a:r>
              <a:rPr lang="nl-NL" sz="2000" b="1" dirty="0">
                <a:solidFill>
                  <a:schemeClr val="tx1"/>
                </a:solidFill>
              </a:rPr>
              <a:t> “</a:t>
            </a:r>
            <a:r>
              <a:rPr lang="nl-NL" sz="2000" b="1" dirty="0" err="1">
                <a:solidFill>
                  <a:schemeClr val="tx1"/>
                </a:solidFill>
              </a:rPr>
              <a:t>island</a:t>
            </a:r>
            <a:r>
              <a:rPr lang="nl-NL" sz="2000" b="1" dirty="0">
                <a:solidFill>
                  <a:schemeClr val="tx1"/>
                </a:solidFill>
              </a:rPr>
              <a:t>”</a:t>
            </a:r>
            <a:endParaRPr lang="en-GB" sz="2000" b="1" dirty="0">
              <a:solidFill>
                <a:schemeClr val="tx1"/>
              </a:solidFill>
            </a:endParaRPr>
          </a:p>
        </p:txBody>
      </p:sp>
      <p:sp>
        <p:nvSpPr>
          <p:cNvPr id="21" name="Shape 132">
            <a:extLst>
              <a:ext uri="{FF2B5EF4-FFF2-40B4-BE49-F238E27FC236}">
                <a16:creationId xmlns:a16="http://schemas.microsoft.com/office/drawing/2014/main" id="{0C43E5BB-037F-451A-8E69-9E7DE8260893}"/>
              </a:ext>
            </a:extLst>
          </p:cNvPr>
          <p:cNvSpPr txBox="1">
            <a:spLocks/>
          </p:cNvSpPr>
          <p:nvPr/>
        </p:nvSpPr>
        <p:spPr>
          <a:xfrm>
            <a:off x="2466901" y="1318995"/>
            <a:ext cx="2621175" cy="695889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nl-NL" sz="2000" b="1" dirty="0" err="1">
                <a:solidFill>
                  <a:schemeClr val="tx1"/>
                </a:solidFill>
              </a:rPr>
              <a:t>Getting</a:t>
            </a:r>
            <a:r>
              <a:rPr lang="nl-NL" sz="2000" b="1" dirty="0">
                <a:solidFill>
                  <a:schemeClr val="tx1"/>
                </a:solidFill>
              </a:rPr>
              <a:t> more “hits”</a:t>
            </a:r>
            <a:endParaRPr lang="en-GB" sz="2000" b="1" dirty="0">
              <a:solidFill>
                <a:schemeClr val="tx1"/>
              </a:solidFill>
            </a:endParaRPr>
          </a:p>
        </p:txBody>
      </p:sp>
      <p:sp>
        <p:nvSpPr>
          <p:cNvPr id="22" name="Shape 132">
            <a:extLst>
              <a:ext uri="{FF2B5EF4-FFF2-40B4-BE49-F238E27FC236}">
                <a16:creationId xmlns:a16="http://schemas.microsoft.com/office/drawing/2014/main" id="{1CBD6EDE-0B07-3E46-808C-98DE8E1ACFBF}"/>
              </a:ext>
            </a:extLst>
          </p:cNvPr>
          <p:cNvSpPr txBox="1">
            <a:spLocks/>
          </p:cNvSpPr>
          <p:nvPr/>
        </p:nvSpPr>
        <p:spPr>
          <a:xfrm>
            <a:off x="5898584" y="1337305"/>
            <a:ext cx="3318277" cy="43374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nl-NL" sz="1200" b="1" dirty="0" err="1">
                <a:solidFill>
                  <a:schemeClr val="tx1"/>
                </a:solidFill>
              </a:rPr>
              <a:t>Alternative</a:t>
            </a:r>
            <a:r>
              <a:rPr lang="nl-NL" sz="1200" b="1" dirty="0">
                <a:solidFill>
                  <a:schemeClr val="tx1"/>
                </a:solidFill>
              </a:rPr>
              <a:t> </a:t>
            </a:r>
            <a:r>
              <a:rPr lang="nl-NL" sz="1200" b="1" dirty="0" err="1">
                <a:solidFill>
                  <a:schemeClr val="tx1"/>
                </a:solidFill>
              </a:rPr>
              <a:t>to</a:t>
            </a:r>
            <a:r>
              <a:rPr lang="nl-NL" sz="1200" b="1" dirty="0">
                <a:solidFill>
                  <a:schemeClr val="tx1"/>
                </a:solidFill>
              </a:rPr>
              <a:t> e.g. </a:t>
            </a:r>
            <a:r>
              <a:rPr lang="nl-NL" sz="1200" b="1" dirty="0" err="1">
                <a:solidFill>
                  <a:schemeClr val="tx1"/>
                </a:solidFill>
              </a:rPr>
              <a:t>Effective</a:t>
            </a:r>
            <a:r>
              <a:rPr lang="nl-NL" sz="1200" b="1" dirty="0">
                <a:solidFill>
                  <a:schemeClr val="tx1"/>
                </a:solidFill>
              </a:rPr>
              <a:t> Sample </a:t>
            </a:r>
            <a:r>
              <a:rPr lang="nl-NL" sz="1200" b="1" dirty="0" err="1">
                <a:solidFill>
                  <a:schemeClr val="tx1"/>
                </a:solidFill>
              </a:rPr>
              <a:t>Size</a:t>
            </a:r>
            <a:r>
              <a:rPr lang="nl-NL" sz="1200" b="1" dirty="0">
                <a:solidFill>
                  <a:schemeClr val="tx1"/>
                </a:solidFill>
              </a:rPr>
              <a:t> (ESS) ﻿Hesterberg 1995; </a:t>
            </a:r>
            <a:r>
              <a:rPr lang="nl-NL" sz="1200" b="1" dirty="0" err="1">
                <a:solidFill>
                  <a:schemeClr val="tx1"/>
                </a:solidFill>
              </a:rPr>
              <a:t>Liu</a:t>
            </a:r>
            <a:r>
              <a:rPr lang="nl-NL" sz="1200" b="1" dirty="0">
                <a:solidFill>
                  <a:schemeClr val="tx1"/>
                </a:solidFill>
              </a:rPr>
              <a:t> 2008</a:t>
            </a:r>
            <a:endParaRPr lang="en-GB" sz="1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809775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Shape 86"/>
          <p:cNvSpPr txBox="1">
            <a:spLocks noGrp="1"/>
          </p:cNvSpPr>
          <p:nvPr>
            <p:ph type="ctrTitle"/>
          </p:nvPr>
        </p:nvSpPr>
        <p:spPr>
          <a:xfrm>
            <a:off x="885617" y="1671625"/>
            <a:ext cx="4638300" cy="1159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Results</a:t>
            </a:r>
            <a:br>
              <a:rPr lang="en-GB" dirty="0"/>
            </a:br>
            <a:br>
              <a:rPr lang="en-GB" dirty="0"/>
            </a:br>
            <a:endParaRPr dirty="0"/>
          </a:p>
        </p:txBody>
      </p:sp>
      <p:sp>
        <p:nvSpPr>
          <p:cNvPr id="4" name="Tekstvak 3">
            <a:extLst>
              <a:ext uri="{FF2B5EF4-FFF2-40B4-BE49-F238E27FC236}">
                <a16:creationId xmlns:a16="http://schemas.microsoft.com/office/drawing/2014/main" id="{48A8A516-534E-4164-AF37-5277ED2E7A8B}"/>
              </a:ext>
            </a:extLst>
          </p:cNvPr>
          <p:cNvSpPr txBox="1"/>
          <p:nvPr/>
        </p:nvSpPr>
        <p:spPr>
          <a:xfrm>
            <a:off x="6799111" y="4897279"/>
            <a:ext cx="23435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nl-NL" sz="1000" dirty="0">
                <a:solidFill>
                  <a:schemeClr val="tx1"/>
                </a:solidFill>
              </a:rPr>
              <a:t>Floor Broekgaarden         </a:t>
            </a:r>
            <a:endParaRPr lang="en-GB" sz="1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260218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118">
            <a:extLst>
              <a:ext uri="{FF2B5EF4-FFF2-40B4-BE49-F238E27FC236}">
                <a16:creationId xmlns:a16="http://schemas.microsoft.com/office/drawing/2014/main" id="{F8DD3AF4-8014-46BA-84E0-957845E6405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51846" y="105810"/>
            <a:ext cx="6469633" cy="509649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nl-NL" dirty="0" err="1">
                <a:solidFill>
                  <a:srgbClr val="FF004E"/>
                </a:solidFill>
              </a:rPr>
              <a:t>Ingredients</a:t>
            </a:r>
            <a:endParaRPr dirty="0">
              <a:solidFill>
                <a:srgbClr val="FF004E"/>
              </a:solidFill>
            </a:endParaRPr>
          </a:p>
        </p:txBody>
      </p:sp>
      <p:sp>
        <p:nvSpPr>
          <p:cNvPr id="12" name="Rechthoek 11">
            <a:extLst>
              <a:ext uri="{FF2B5EF4-FFF2-40B4-BE49-F238E27FC236}">
                <a16:creationId xmlns:a16="http://schemas.microsoft.com/office/drawing/2014/main" id="{8E4B2C97-02C6-4D73-932A-DABAF2C2906E}"/>
              </a:ext>
            </a:extLst>
          </p:cNvPr>
          <p:cNvSpPr/>
          <p:nvPr/>
        </p:nvSpPr>
        <p:spPr>
          <a:xfrm>
            <a:off x="266700" y="410414"/>
            <a:ext cx="1085146" cy="96880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kstvak 3">
            <a:extLst>
              <a:ext uri="{FF2B5EF4-FFF2-40B4-BE49-F238E27FC236}">
                <a16:creationId xmlns:a16="http://schemas.microsoft.com/office/drawing/2014/main" id="{48A8A516-534E-4164-AF37-5277ED2E7A8B}"/>
              </a:ext>
            </a:extLst>
          </p:cNvPr>
          <p:cNvSpPr txBox="1"/>
          <p:nvPr/>
        </p:nvSpPr>
        <p:spPr>
          <a:xfrm>
            <a:off x="6799111" y="4897279"/>
            <a:ext cx="23435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nl-NL" sz="1000" dirty="0">
                <a:solidFill>
                  <a:schemeClr val="tx1"/>
                </a:solidFill>
              </a:rPr>
              <a:t>Floor Broekgaarden         22</a:t>
            </a:r>
            <a:endParaRPr lang="en-GB" sz="1000" dirty="0">
              <a:solidFill>
                <a:schemeClr val="tx1"/>
              </a:solidFill>
            </a:endParaRPr>
          </a:p>
        </p:txBody>
      </p:sp>
      <p:pic>
        <p:nvPicPr>
          <p:cNvPr id="7" name="Afbeelding 2">
            <a:extLst>
              <a:ext uri="{FF2B5EF4-FFF2-40B4-BE49-F238E27FC236}">
                <a16:creationId xmlns:a16="http://schemas.microsoft.com/office/drawing/2014/main" id="{5DEE94AD-87E4-4D73-BA24-1AAF05B7E4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300" y="3829167"/>
            <a:ext cx="5237304" cy="1068112"/>
          </a:xfrm>
          <a:prstGeom prst="rect">
            <a:avLst/>
          </a:prstGeom>
        </p:spPr>
      </p:pic>
      <p:pic>
        <p:nvPicPr>
          <p:cNvPr id="8" name="Afbeelding 9">
            <a:extLst>
              <a:ext uri="{FF2B5EF4-FFF2-40B4-BE49-F238E27FC236}">
                <a16:creationId xmlns:a16="http://schemas.microsoft.com/office/drawing/2014/main" id="{708D8E10-9BB3-4E82-9E81-EF02869CF5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84389" y="861990"/>
            <a:ext cx="1303280" cy="774000"/>
          </a:xfrm>
          <a:prstGeom prst="rect">
            <a:avLst/>
          </a:prstGeom>
        </p:spPr>
      </p:pic>
      <p:sp>
        <p:nvSpPr>
          <p:cNvPr id="9" name="Shape 132">
            <a:extLst>
              <a:ext uri="{FF2B5EF4-FFF2-40B4-BE49-F238E27FC236}">
                <a16:creationId xmlns:a16="http://schemas.microsoft.com/office/drawing/2014/main" id="{DD8C18DF-A02B-4A5B-BEBF-BCEE7FE624F8}"/>
              </a:ext>
            </a:extLst>
          </p:cNvPr>
          <p:cNvSpPr txBox="1">
            <a:spLocks/>
          </p:cNvSpPr>
          <p:nvPr/>
        </p:nvSpPr>
        <p:spPr>
          <a:xfrm>
            <a:off x="290300" y="1011312"/>
            <a:ext cx="5533127" cy="271829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342900" indent="-342900">
              <a:buFont typeface="Arial" charset="0"/>
              <a:buChar char="•"/>
            </a:pPr>
            <a:r>
              <a:rPr lang="en-AU" sz="2000" dirty="0">
                <a:solidFill>
                  <a:schemeClr val="tx1"/>
                </a:solidFill>
              </a:rPr>
              <a:t>6 different target populations</a:t>
            </a:r>
          </a:p>
          <a:p>
            <a:pPr marL="342900" indent="-342900">
              <a:buFont typeface="Arial" charset="0"/>
              <a:buChar char="•"/>
            </a:pPr>
            <a:endParaRPr lang="en-AU" sz="2000" dirty="0">
              <a:solidFill>
                <a:schemeClr val="tx1"/>
              </a:solidFill>
            </a:endParaRPr>
          </a:p>
          <a:p>
            <a:pPr marL="342900" indent="-342900">
              <a:buFont typeface="Arial" charset="0"/>
              <a:buChar char="•"/>
            </a:pPr>
            <a:endParaRPr lang="en-AU" sz="2000" dirty="0">
              <a:solidFill>
                <a:schemeClr val="tx1"/>
              </a:solidFill>
            </a:endParaRPr>
          </a:p>
          <a:p>
            <a:pPr marL="342900" indent="-342900">
              <a:buFont typeface="Arial" charset="0"/>
              <a:buChar char="•"/>
            </a:pPr>
            <a:r>
              <a:rPr lang="en-AU" sz="2000" dirty="0">
                <a:solidFill>
                  <a:schemeClr val="tx1"/>
                </a:solidFill>
              </a:rPr>
              <a:t>3 parameters: </a:t>
            </a:r>
            <a:br>
              <a:rPr lang="en-AU" sz="2000" dirty="0">
                <a:solidFill>
                  <a:schemeClr val="tx1"/>
                </a:solidFill>
              </a:rPr>
            </a:br>
            <a:r>
              <a:rPr lang="en-AU" sz="2000" dirty="0">
                <a:solidFill>
                  <a:schemeClr val="tx1"/>
                </a:solidFill>
              </a:rPr>
              <a:t>m1, m2 &amp; separation</a:t>
            </a:r>
          </a:p>
          <a:p>
            <a:pPr marL="342900" indent="-342900">
              <a:buFont typeface="Arial" charset="0"/>
              <a:buChar char="•"/>
            </a:pPr>
            <a:endParaRPr lang="en-AU" sz="2000" dirty="0">
              <a:solidFill>
                <a:schemeClr val="tx1"/>
              </a:solidFill>
            </a:endParaRPr>
          </a:p>
          <a:p>
            <a:pPr marL="342900" indent="-342900">
              <a:buFont typeface="Arial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t</a:t>
            </a:r>
            <a:r>
              <a:rPr lang="en-AU" sz="2000" dirty="0">
                <a:solidFill>
                  <a:schemeClr val="tx1"/>
                </a:solidFill>
              </a:rPr>
              <a:t> traditional vs STROOPWAFEL sampling</a:t>
            </a:r>
            <a:endParaRPr lang="en-GB" sz="2000" dirty="0">
              <a:solidFill>
                <a:schemeClr val="bg1"/>
              </a:solidFill>
            </a:endParaRPr>
          </a:p>
        </p:txBody>
      </p:sp>
      <p:pic>
        <p:nvPicPr>
          <p:cNvPr id="11" name="Afbeelding 9">
            <a:extLst>
              <a:ext uri="{FF2B5EF4-FFF2-40B4-BE49-F238E27FC236}">
                <a16:creationId xmlns:a16="http://schemas.microsoft.com/office/drawing/2014/main" id="{708D8E10-9BB3-4E82-9E81-EF02869CF5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21820" y="575888"/>
            <a:ext cx="1303280" cy="774000"/>
          </a:xfrm>
          <a:prstGeom prst="rect">
            <a:avLst/>
          </a:prstGeom>
        </p:spPr>
      </p:pic>
      <p:sp>
        <p:nvSpPr>
          <p:cNvPr id="5" name="Oval 4"/>
          <p:cNvSpPr/>
          <p:nvPr/>
        </p:nvSpPr>
        <p:spPr>
          <a:xfrm flipH="1" flipV="1">
            <a:off x="5073460" y="914463"/>
            <a:ext cx="109413" cy="9684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8846"/>
          <a:stretch/>
        </p:blipFill>
        <p:spPr>
          <a:xfrm>
            <a:off x="4419432" y="712308"/>
            <a:ext cx="4490269" cy="206182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359"/>
          <a:stretch/>
        </p:blipFill>
        <p:spPr>
          <a:xfrm>
            <a:off x="8908661" y="712304"/>
            <a:ext cx="179008" cy="2061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4373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9959" r="50051"/>
          <a:stretch/>
        </p:blipFill>
        <p:spPr>
          <a:xfrm>
            <a:off x="1337183" y="483498"/>
            <a:ext cx="5880012" cy="4712718"/>
          </a:xfrm>
          <a:prstGeom prst="rect">
            <a:avLst/>
          </a:prstGeom>
        </p:spPr>
      </p:pic>
      <p:sp>
        <p:nvSpPr>
          <p:cNvPr id="12" name="Rechthoek 11">
            <a:extLst>
              <a:ext uri="{FF2B5EF4-FFF2-40B4-BE49-F238E27FC236}">
                <a16:creationId xmlns:a16="http://schemas.microsoft.com/office/drawing/2014/main" id="{8E4B2C97-02C6-4D73-932A-DABAF2C2906E}"/>
              </a:ext>
            </a:extLst>
          </p:cNvPr>
          <p:cNvSpPr/>
          <p:nvPr/>
        </p:nvSpPr>
        <p:spPr>
          <a:xfrm>
            <a:off x="266700" y="410414"/>
            <a:ext cx="1085146" cy="96880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kstvak 3">
            <a:extLst>
              <a:ext uri="{FF2B5EF4-FFF2-40B4-BE49-F238E27FC236}">
                <a16:creationId xmlns:a16="http://schemas.microsoft.com/office/drawing/2014/main" id="{48A8A516-534E-4164-AF37-5277ED2E7A8B}"/>
              </a:ext>
            </a:extLst>
          </p:cNvPr>
          <p:cNvSpPr txBox="1"/>
          <p:nvPr/>
        </p:nvSpPr>
        <p:spPr>
          <a:xfrm>
            <a:off x="6799111" y="4897279"/>
            <a:ext cx="23435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nl-NL" sz="1000" dirty="0">
                <a:solidFill>
                  <a:schemeClr val="tx1"/>
                </a:solidFill>
              </a:rPr>
              <a:t>Floor Broekgaarden         23</a:t>
            </a:r>
            <a:endParaRPr lang="en-GB" sz="1000" dirty="0">
              <a:solidFill>
                <a:schemeClr val="tx1"/>
              </a:solidFill>
            </a:endParaRPr>
          </a:p>
        </p:txBody>
      </p:sp>
      <p:sp>
        <p:nvSpPr>
          <p:cNvPr id="6" name="Shape 118">
            <a:extLst>
              <a:ext uri="{FF2B5EF4-FFF2-40B4-BE49-F238E27FC236}">
                <a16:creationId xmlns:a16="http://schemas.microsoft.com/office/drawing/2014/main" id="{F8DD3AF4-8014-46BA-84E0-957845E6405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37183" y="88914"/>
            <a:ext cx="6469633" cy="509649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nl-NL" dirty="0" err="1">
                <a:solidFill>
                  <a:srgbClr val="FF004E"/>
                </a:solidFill>
              </a:rPr>
              <a:t>Higher</a:t>
            </a:r>
            <a:r>
              <a:rPr lang="nl-NL" dirty="0">
                <a:solidFill>
                  <a:srgbClr val="FF004E"/>
                </a:solidFill>
              </a:rPr>
              <a:t> efficiency</a:t>
            </a:r>
            <a:endParaRPr dirty="0">
              <a:solidFill>
                <a:srgbClr val="FF004E"/>
              </a:solidFill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557" r="49827"/>
          <a:stretch/>
        </p:blipFill>
        <p:spPr>
          <a:xfrm>
            <a:off x="1336326" y="548891"/>
            <a:ext cx="5900064" cy="465139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453" r="49564"/>
          <a:stretch/>
        </p:blipFill>
        <p:spPr>
          <a:xfrm>
            <a:off x="1336326" y="547784"/>
            <a:ext cx="5922436" cy="4654445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6"/>
          <a:srcRect l="72561" t="37949"/>
          <a:stretch/>
        </p:blipFill>
        <p:spPr>
          <a:xfrm>
            <a:off x="10720560" y="2073660"/>
            <a:ext cx="339044" cy="309501"/>
          </a:xfrm>
          <a:prstGeom prst="rect">
            <a:avLst/>
          </a:prstGeom>
        </p:spPr>
      </p:pic>
      <p:pic>
        <p:nvPicPr>
          <p:cNvPr id="8" name="Afbeelding 2" descr="Afbeelding met tekst, kaart&#10;&#10;Automatisch gegenereerde beschrijving">
            <a:extLst>
              <a:ext uri="{FF2B5EF4-FFF2-40B4-BE49-F238E27FC236}">
                <a16:creationId xmlns:a16="http://schemas.microsoft.com/office/drawing/2014/main" id="{E59E3666-2EC5-4EA6-A440-A032FEF5CED0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-1" t="93864" r="50047"/>
          <a:stretch/>
        </p:blipFill>
        <p:spPr>
          <a:xfrm>
            <a:off x="1432800" y="4596323"/>
            <a:ext cx="5721533" cy="562315"/>
          </a:xfrm>
          <a:prstGeom prst="rect">
            <a:avLst/>
          </a:prstGeom>
        </p:spPr>
      </p:pic>
      <p:pic>
        <p:nvPicPr>
          <p:cNvPr id="9" name="Afbeelding 2" descr="Afbeelding met tekst, kaart&#10;&#10;Automatisch gegenereerde beschrijving">
            <a:extLst>
              <a:ext uri="{FF2B5EF4-FFF2-40B4-BE49-F238E27FC236}">
                <a16:creationId xmlns:a16="http://schemas.microsoft.com/office/drawing/2014/main" id="{E59E3666-2EC5-4EA6-A440-A032FEF5CED0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50580" r="94103" b="7800"/>
          <a:stretch/>
        </p:blipFill>
        <p:spPr>
          <a:xfrm>
            <a:off x="1397091" y="343738"/>
            <a:ext cx="675400" cy="3813648"/>
          </a:xfrm>
          <a:prstGeom prst="rect">
            <a:avLst/>
          </a:prstGeom>
        </p:spPr>
      </p:pic>
      <p:pic>
        <p:nvPicPr>
          <p:cNvPr id="25" name="Picture 24"/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024" t="49053" r="47387" b="1008"/>
          <a:stretch/>
        </p:blipFill>
        <p:spPr>
          <a:xfrm>
            <a:off x="1185284" y="651934"/>
            <a:ext cx="435104" cy="4402666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/>
              <p:cNvSpPr txBox="1"/>
              <p:nvPr/>
            </p:nvSpPr>
            <p:spPr>
              <a:xfrm>
                <a:off x="6476894" y="2621323"/>
                <a:ext cx="424796" cy="369332"/>
              </a:xfrm>
              <a:prstGeom prst="rect">
                <a:avLst/>
              </a:prstGeom>
              <a:solidFill>
                <a:srgbClr val="B7DFB6"/>
              </a:solidFill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AU" sz="2400" b="0" i="1" smtClean="0">
                          <a:latin typeface="Cambria Math" charset="0"/>
                        </a:rPr>
                        <m:t>39</m:t>
                      </m:r>
                    </m:oMath>
                  </m:oMathPara>
                </a14:m>
                <a:endParaRPr lang="en-US" sz="2400" dirty="0"/>
              </a:p>
            </p:txBody>
          </p:sp>
        </mc:Choice>
        <mc:Fallback xmlns="">
          <p:sp>
            <p:nvSpPr>
              <p:cNvPr id="5" name="TextBox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76894" y="2621323"/>
                <a:ext cx="424796" cy="369332"/>
              </a:xfrm>
              <a:prstGeom prst="rect">
                <a:avLst/>
              </a:prstGeom>
              <a:blipFill rotWithShape="0">
                <a:blip r:embed="rId9"/>
                <a:stretch>
                  <a:fillRect l="-14286" r="-15714" b="-983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9" name="Picture 18"/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8846"/>
          <a:stretch/>
        </p:blipFill>
        <p:spPr>
          <a:xfrm>
            <a:off x="2341033" y="1082146"/>
            <a:ext cx="5101351" cy="2342416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179"/>
          <a:stretch/>
        </p:blipFill>
        <p:spPr>
          <a:xfrm>
            <a:off x="7438136" y="1082146"/>
            <a:ext cx="969433" cy="2342416"/>
          </a:xfrm>
          <a:prstGeom prst="rect">
            <a:avLst/>
          </a:prstGeom>
        </p:spPr>
      </p:pic>
      <p:pic>
        <p:nvPicPr>
          <p:cNvPr id="21" name="Afbeelding 6">
            <a:extLst>
              <a:ext uri="{FF2B5EF4-FFF2-40B4-BE49-F238E27FC236}">
                <a16:creationId xmlns:a16="http://schemas.microsoft.com/office/drawing/2014/main" id="{CA3CFFD2-6147-4FD4-9771-DEB07E77B49D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38196" y="229438"/>
            <a:ext cx="3968265" cy="4079733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2" name="Freeform 5">
            <a:extLst>
              <a:ext uri="{FF2B5EF4-FFF2-40B4-BE49-F238E27FC236}">
                <a16:creationId xmlns:a16="http://schemas.microsoft.com/office/drawing/2014/main" id="{E783B40B-4C0D-4CD0-AC18-03A51D064FB8}"/>
              </a:ext>
            </a:extLst>
          </p:cNvPr>
          <p:cNvSpPr>
            <a:spLocks/>
          </p:cNvSpPr>
          <p:nvPr/>
        </p:nvSpPr>
        <p:spPr bwMode="auto">
          <a:xfrm rot="624847">
            <a:off x="1220437" y="1212831"/>
            <a:ext cx="1119449" cy="1103247"/>
          </a:xfrm>
          <a:custGeom>
            <a:avLst/>
            <a:gdLst>
              <a:gd name="T0" fmla="*/ 516 w 516"/>
              <a:gd name="T1" fmla="*/ 0 h 515"/>
              <a:gd name="T2" fmla="*/ 0 w 516"/>
              <a:gd name="T3" fmla="*/ 515 h 51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516" h="515">
                <a:moveTo>
                  <a:pt x="516" y="0"/>
                </a:moveTo>
                <a:cubicBezTo>
                  <a:pt x="242" y="23"/>
                  <a:pt x="24" y="242"/>
                  <a:pt x="0" y="515"/>
                </a:cubicBezTo>
              </a:path>
            </a:pathLst>
          </a:custGeom>
          <a:noFill/>
          <a:ln w="101600" cap="flat">
            <a:solidFill>
              <a:srgbClr val="FF004E"/>
            </a:solidFill>
            <a:prstDash val="solid"/>
            <a:miter lim="800000"/>
            <a:headEnd type="triangl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3" name="Freeform 502">
            <a:extLst>
              <a:ext uri="{FF2B5EF4-FFF2-40B4-BE49-F238E27FC236}">
                <a16:creationId xmlns:a16="http://schemas.microsoft.com/office/drawing/2014/main" id="{6B6592CC-368F-4171-8C27-8A227D00A50B}"/>
              </a:ext>
            </a:extLst>
          </p:cNvPr>
          <p:cNvSpPr>
            <a:spLocks noEditPoints="1"/>
          </p:cNvSpPr>
          <p:nvPr/>
        </p:nvSpPr>
        <p:spPr bwMode="auto">
          <a:xfrm>
            <a:off x="2411746" y="267204"/>
            <a:ext cx="2378888" cy="2304546"/>
          </a:xfrm>
          <a:custGeom>
            <a:avLst/>
            <a:gdLst>
              <a:gd name="T0" fmla="*/ 685 w 1319"/>
              <a:gd name="T1" fmla="*/ 39 h 237"/>
              <a:gd name="T2" fmla="*/ 684 w 1319"/>
              <a:gd name="T3" fmla="*/ 48 h 237"/>
              <a:gd name="T4" fmla="*/ 686 w 1319"/>
              <a:gd name="T5" fmla="*/ 40 h 237"/>
              <a:gd name="T6" fmla="*/ 689 w 1319"/>
              <a:gd name="T7" fmla="*/ 38 h 237"/>
              <a:gd name="T8" fmla="*/ 1030 w 1319"/>
              <a:gd name="T9" fmla="*/ 43 h 237"/>
              <a:gd name="T10" fmla="*/ 1319 w 1319"/>
              <a:gd name="T11" fmla="*/ 126 h 237"/>
              <a:gd name="T12" fmla="*/ 1278 w 1319"/>
              <a:gd name="T13" fmla="*/ 85 h 237"/>
              <a:gd name="T14" fmla="*/ 1098 w 1319"/>
              <a:gd name="T15" fmla="*/ 53 h 237"/>
              <a:gd name="T16" fmla="*/ 927 w 1319"/>
              <a:gd name="T17" fmla="*/ 38 h 237"/>
              <a:gd name="T18" fmla="*/ 835 w 1319"/>
              <a:gd name="T19" fmla="*/ 36 h 237"/>
              <a:gd name="T20" fmla="*/ 809 w 1319"/>
              <a:gd name="T21" fmla="*/ 36 h 237"/>
              <a:gd name="T22" fmla="*/ 927 w 1319"/>
              <a:gd name="T23" fmla="*/ 39 h 237"/>
              <a:gd name="T24" fmla="*/ 906 w 1319"/>
              <a:gd name="T25" fmla="*/ 40 h 237"/>
              <a:gd name="T26" fmla="*/ 954 w 1319"/>
              <a:gd name="T27" fmla="*/ 43 h 237"/>
              <a:gd name="T28" fmla="*/ 718 w 1319"/>
              <a:gd name="T29" fmla="*/ 40 h 237"/>
              <a:gd name="T30" fmla="*/ 1084 w 1319"/>
              <a:gd name="T31" fmla="*/ 57 h 237"/>
              <a:gd name="T32" fmla="*/ 954 w 1319"/>
              <a:gd name="T33" fmla="*/ 48 h 237"/>
              <a:gd name="T34" fmla="*/ 688 w 1319"/>
              <a:gd name="T35" fmla="*/ 45 h 237"/>
              <a:gd name="T36" fmla="*/ 692 w 1319"/>
              <a:gd name="T37" fmla="*/ 45 h 237"/>
              <a:gd name="T38" fmla="*/ 941 w 1319"/>
              <a:gd name="T39" fmla="*/ 49 h 237"/>
              <a:gd name="T40" fmla="*/ 1142 w 1319"/>
              <a:gd name="T41" fmla="*/ 69 h 237"/>
              <a:gd name="T42" fmla="*/ 1291 w 1319"/>
              <a:gd name="T43" fmla="*/ 105 h 237"/>
              <a:gd name="T44" fmla="*/ 1300 w 1319"/>
              <a:gd name="T45" fmla="*/ 134 h 237"/>
              <a:gd name="T46" fmla="*/ 1171 w 1319"/>
              <a:gd name="T47" fmla="*/ 185 h 237"/>
              <a:gd name="T48" fmla="*/ 765 w 1319"/>
              <a:gd name="T49" fmla="*/ 221 h 237"/>
              <a:gd name="T50" fmla="*/ 244 w 1319"/>
              <a:gd name="T51" fmla="*/ 206 h 237"/>
              <a:gd name="T52" fmla="*/ 14 w 1319"/>
              <a:gd name="T53" fmla="*/ 149 h 237"/>
              <a:gd name="T54" fmla="*/ 350 w 1319"/>
              <a:gd name="T55" fmla="*/ 42 h 237"/>
              <a:gd name="T56" fmla="*/ 774 w 1319"/>
              <a:gd name="T57" fmla="*/ 16 h 237"/>
              <a:gd name="T58" fmla="*/ 1123 w 1319"/>
              <a:gd name="T59" fmla="*/ 36 h 237"/>
              <a:gd name="T60" fmla="*/ 1130 w 1319"/>
              <a:gd name="T61" fmla="*/ 38 h 237"/>
              <a:gd name="T62" fmla="*/ 1137 w 1319"/>
              <a:gd name="T63" fmla="*/ 38 h 237"/>
              <a:gd name="T64" fmla="*/ 1144 w 1319"/>
              <a:gd name="T65" fmla="*/ 33 h 237"/>
              <a:gd name="T66" fmla="*/ 1143 w 1319"/>
              <a:gd name="T67" fmla="*/ 25 h 237"/>
              <a:gd name="T68" fmla="*/ 1137 w 1319"/>
              <a:gd name="T69" fmla="*/ 20 h 237"/>
              <a:gd name="T70" fmla="*/ 1131 w 1319"/>
              <a:gd name="T71" fmla="*/ 19 h 237"/>
              <a:gd name="T72" fmla="*/ 1122 w 1319"/>
              <a:gd name="T73" fmla="*/ 19 h 237"/>
              <a:gd name="T74" fmla="*/ 920 w 1319"/>
              <a:gd name="T75" fmla="*/ 2 h 237"/>
              <a:gd name="T76" fmla="*/ 750 w 1319"/>
              <a:gd name="T77" fmla="*/ 1 h 237"/>
              <a:gd name="T78" fmla="*/ 385 w 1319"/>
              <a:gd name="T79" fmla="*/ 23 h 237"/>
              <a:gd name="T80" fmla="*/ 65 w 1319"/>
              <a:gd name="T81" fmla="*/ 94 h 237"/>
              <a:gd name="T82" fmla="*/ 7 w 1319"/>
              <a:gd name="T83" fmla="*/ 168 h 237"/>
              <a:gd name="T84" fmla="*/ 158 w 1319"/>
              <a:gd name="T85" fmla="*/ 212 h 237"/>
              <a:gd name="T86" fmla="*/ 992 w 1319"/>
              <a:gd name="T87" fmla="*/ 223 h 237"/>
              <a:gd name="T88" fmla="*/ 1284 w 1319"/>
              <a:gd name="T89" fmla="*/ 161 h 237"/>
              <a:gd name="T90" fmla="*/ 1319 w 1319"/>
              <a:gd name="T91" fmla="*/ 126 h 237"/>
              <a:gd name="T92" fmla="*/ 985 w 1319"/>
              <a:gd name="T93" fmla="*/ 52 h 237"/>
              <a:gd name="T94" fmla="*/ 688 w 1319"/>
              <a:gd name="T95" fmla="*/ 44 h 237"/>
              <a:gd name="T96" fmla="*/ 1041 w 1319"/>
              <a:gd name="T97" fmla="*/ 46 h 237"/>
              <a:gd name="T98" fmla="*/ 688 w 1319"/>
              <a:gd name="T99" fmla="*/ 45 h 237"/>
              <a:gd name="T100" fmla="*/ 1270 w 1319"/>
              <a:gd name="T101" fmla="*/ 96 h 237"/>
              <a:gd name="T102" fmla="*/ 688 w 1319"/>
              <a:gd name="T103" fmla="*/ 46 h 237"/>
              <a:gd name="T104" fmla="*/ 769 w 1319"/>
              <a:gd name="T105" fmla="*/ 37 h 237"/>
              <a:gd name="T106" fmla="*/ 926 w 1319"/>
              <a:gd name="T107" fmla="*/ 46 h 237"/>
              <a:gd name="T108" fmla="*/ 986 w 1319"/>
              <a:gd name="T109" fmla="*/ 52 h 237"/>
              <a:gd name="T110" fmla="*/ 687 w 1319"/>
              <a:gd name="T111" fmla="*/ 41 h 237"/>
              <a:gd name="T112" fmla="*/ 689 w 1319"/>
              <a:gd name="T113" fmla="*/ 38 h 237"/>
              <a:gd name="T114" fmla="*/ 689 w 1319"/>
              <a:gd name="T115" fmla="*/ 45 h 237"/>
              <a:gd name="T116" fmla="*/ 688 w 1319"/>
              <a:gd name="T117" fmla="*/ 41 h 237"/>
              <a:gd name="T118" fmla="*/ 689 w 1319"/>
              <a:gd name="T119" fmla="*/ 41 h 2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319" h="237">
                <a:moveTo>
                  <a:pt x="686" y="40"/>
                </a:moveTo>
                <a:cubicBezTo>
                  <a:pt x="686" y="40"/>
                  <a:pt x="686" y="40"/>
                  <a:pt x="686" y="40"/>
                </a:cubicBezTo>
                <a:cubicBezTo>
                  <a:pt x="686" y="40"/>
                  <a:pt x="685" y="40"/>
                  <a:pt x="684" y="40"/>
                </a:cubicBezTo>
                <a:cubicBezTo>
                  <a:pt x="684" y="40"/>
                  <a:pt x="684" y="40"/>
                  <a:pt x="684" y="40"/>
                </a:cubicBezTo>
                <a:cubicBezTo>
                  <a:pt x="684" y="40"/>
                  <a:pt x="684" y="40"/>
                  <a:pt x="683" y="40"/>
                </a:cubicBezTo>
                <a:cubicBezTo>
                  <a:pt x="684" y="39"/>
                  <a:pt x="685" y="40"/>
                  <a:pt x="685" y="39"/>
                </a:cubicBezTo>
                <a:cubicBezTo>
                  <a:pt x="685" y="39"/>
                  <a:pt x="685" y="39"/>
                  <a:pt x="685" y="39"/>
                </a:cubicBezTo>
                <a:cubicBezTo>
                  <a:pt x="686" y="39"/>
                  <a:pt x="687" y="39"/>
                  <a:pt x="688" y="39"/>
                </a:cubicBezTo>
                <a:cubicBezTo>
                  <a:pt x="687" y="40"/>
                  <a:pt x="686" y="39"/>
                  <a:pt x="686" y="40"/>
                </a:cubicBezTo>
                <a:close/>
                <a:moveTo>
                  <a:pt x="684" y="48"/>
                </a:moveTo>
                <a:cubicBezTo>
                  <a:pt x="685" y="48"/>
                  <a:pt x="685" y="48"/>
                  <a:pt x="685" y="48"/>
                </a:cubicBezTo>
                <a:cubicBezTo>
                  <a:pt x="685" y="48"/>
                  <a:pt x="684" y="48"/>
                  <a:pt x="684" y="48"/>
                </a:cubicBezTo>
                <a:close/>
                <a:moveTo>
                  <a:pt x="685" y="46"/>
                </a:moveTo>
                <a:cubicBezTo>
                  <a:pt x="685" y="46"/>
                  <a:pt x="685" y="46"/>
                  <a:pt x="685" y="46"/>
                </a:cubicBezTo>
                <a:cubicBezTo>
                  <a:pt x="685" y="46"/>
                  <a:pt x="685" y="46"/>
                  <a:pt x="685" y="46"/>
                </a:cubicBezTo>
                <a:close/>
                <a:moveTo>
                  <a:pt x="686" y="40"/>
                </a:moveTo>
                <a:cubicBezTo>
                  <a:pt x="686" y="40"/>
                  <a:pt x="687" y="40"/>
                  <a:pt x="687" y="40"/>
                </a:cubicBezTo>
                <a:cubicBezTo>
                  <a:pt x="686" y="40"/>
                  <a:pt x="686" y="40"/>
                  <a:pt x="686" y="40"/>
                </a:cubicBezTo>
                <a:cubicBezTo>
                  <a:pt x="686" y="40"/>
                  <a:pt x="686" y="40"/>
                  <a:pt x="686" y="40"/>
                </a:cubicBezTo>
                <a:close/>
                <a:moveTo>
                  <a:pt x="686" y="43"/>
                </a:moveTo>
                <a:cubicBezTo>
                  <a:pt x="686" y="44"/>
                  <a:pt x="686" y="43"/>
                  <a:pt x="686" y="43"/>
                </a:cubicBezTo>
                <a:close/>
                <a:moveTo>
                  <a:pt x="689" y="38"/>
                </a:moveTo>
                <a:cubicBezTo>
                  <a:pt x="688" y="38"/>
                  <a:pt x="688" y="38"/>
                  <a:pt x="688" y="39"/>
                </a:cubicBezTo>
                <a:cubicBezTo>
                  <a:pt x="688" y="39"/>
                  <a:pt x="689" y="39"/>
                  <a:pt x="689" y="38"/>
                </a:cubicBezTo>
                <a:close/>
                <a:moveTo>
                  <a:pt x="685" y="46"/>
                </a:moveTo>
                <a:cubicBezTo>
                  <a:pt x="685" y="46"/>
                  <a:pt x="685" y="46"/>
                  <a:pt x="685" y="46"/>
                </a:cubicBezTo>
                <a:close/>
                <a:moveTo>
                  <a:pt x="685" y="45"/>
                </a:moveTo>
                <a:cubicBezTo>
                  <a:pt x="685" y="45"/>
                  <a:pt x="685" y="45"/>
                  <a:pt x="685" y="45"/>
                </a:cubicBezTo>
                <a:cubicBezTo>
                  <a:pt x="685" y="45"/>
                  <a:pt x="685" y="45"/>
                  <a:pt x="685" y="45"/>
                </a:cubicBezTo>
                <a:close/>
                <a:moveTo>
                  <a:pt x="1030" y="43"/>
                </a:moveTo>
                <a:cubicBezTo>
                  <a:pt x="1023" y="42"/>
                  <a:pt x="1012" y="41"/>
                  <a:pt x="1009" y="41"/>
                </a:cubicBezTo>
                <a:cubicBezTo>
                  <a:pt x="1019" y="42"/>
                  <a:pt x="1026" y="43"/>
                  <a:pt x="1030" y="43"/>
                </a:cubicBezTo>
                <a:close/>
                <a:moveTo>
                  <a:pt x="1122" y="54"/>
                </a:moveTo>
                <a:cubicBezTo>
                  <a:pt x="1109" y="53"/>
                  <a:pt x="1109" y="53"/>
                  <a:pt x="1109" y="53"/>
                </a:cubicBezTo>
                <a:cubicBezTo>
                  <a:pt x="1108" y="53"/>
                  <a:pt x="1118" y="54"/>
                  <a:pt x="1122" y="54"/>
                </a:cubicBezTo>
                <a:close/>
                <a:moveTo>
                  <a:pt x="1319" y="126"/>
                </a:moveTo>
                <a:cubicBezTo>
                  <a:pt x="1319" y="125"/>
                  <a:pt x="1319" y="125"/>
                  <a:pt x="1319" y="125"/>
                </a:cubicBezTo>
                <a:cubicBezTo>
                  <a:pt x="1319" y="124"/>
                  <a:pt x="1319" y="124"/>
                  <a:pt x="1319" y="124"/>
                </a:cubicBezTo>
                <a:cubicBezTo>
                  <a:pt x="1319" y="118"/>
                  <a:pt x="1316" y="112"/>
                  <a:pt x="1313" y="108"/>
                </a:cubicBezTo>
                <a:cubicBezTo>
                  <a:pt x="1309" y="103"/>
                  <a:pt x="1305" y="100"/>
                  <a:pt x="1301" y="97"/>
                </a:cubicBezTo>
                <a:cubicBezTo>
                  <a:pt x="1293" y="91"/>
                  <a:pt x="1285" y="88"/>
                  <a:pt x="1279" y="86"/>
                </a:cubicBezTo>
                <a:cubicBezTo>
                  <a:pt x="1280" y="86"/>
                  <a:pt x="1280" y="86"/>
                  <a:pt x="1278" y="85"/>
                </a:cubicBezTo>
                <a:cubicBezTo>
                  <a:pt x="1272" y="83"/>
                  <a:pt x="1269" y="82"/>
                  <a:pt x="1262" y="80"/>
                </a:cubicBezTo>
                <a:cubicBezTo>
                  <a:pt x="1239" y="73"/>
                  <a:pt x="1219" y="70"/>
                  <a:pt x="1199" y="67"/>
                </a:cubicBezTo>
                <a:cubicBezTo>
                  <a:pt x="1180" y="64"/>
                  <a:pt x="1162" y="61"/>
                  <a:pt x="1142" y="58"/>
                </a:cubicBezTo>
                <a:cubicBezTo>
                  <a:pt x="1137" y="58"/>
                  <a:pt x="1123" y="55"/>
                  <a:pt x="1119" y="55"/>
                </a:cubicBezTo>
                <a:cubicBezTo>
                  <a:pt x="1126" y="56"/>
                  <a:pt x="1135" y="57"/>
                  <a:pt x="1134" y="57"/>
                </a:cubicBezTo>
                <a:cubicBezTo>
                  <a:pt x="1122" y="56"/>
                  <a:pt x="1106" y="54"/>
                  <a:pt x="1098" y="53"/>
                </a:cubicBezTo>
                <a:cubicBezTo>
                  <a:pt x="1083" y="51"/>
                  <a:pt x="1076" y="50"/>
                  <a:pt x="1062" y="49"/>
                </a:cubicBezTo>
                <a:cubicBezTo>
                  <a:pt x="1059" y="48"/>
                  <a:pt x="1065" y="49"/>
                  <a:pt x="1058" y="48"/>
                </a:cubicBezTo>
                <a:cubicBezTo>
                  <a:pt x="1037" y="46"/>
                  <a:pt x="1027" y="45"/>
                  <a:pt x="1008" y="43"/>
                </a:cubicBezTo>
                <a:cubicBezTo>
                  <a:pt x="1003" y="43"/>
                  <a:pt x="980" y="41"/>
                  <a:pt x="974" y="41"/>
                </a:cubicBezTo>
                <a:cubicBezTo>
                  <a:pt x="968" y="40"/>
                  <a:pt x="980" y="41"/>
                  <a:pt x="975" y="41"/>
                </a:cubicBezTo>
                <a:cubicBezTo>
                  <a:pt x="927" y="38"/>
                  <a:pt x="927" y="38"/>
                  <a:pt x="927" y="38"/>
                </a:cubicBezTo>
                <a:cubicBezTo>
                  <a:pt x="923" y="38"/>
                  <a:pt x="920" y="38"/>
                  <a:pt x="914" y="38"/>
                </a:cubicBezTo>
                <a:cubicBezTo>
                  <a:pt x="909" y="37"/>
                  <a:pt x="915" y="37"/>
                  <a:pt x="908" y="37"/>
                </a:cubicBezTo>
                <a:cubicBezTo>
                  <a:pt x="902" y="37"/>
                  <a:pt x="913" y="38"/>
                  <a:pt x="912" y="38"/>
                </a:cubicBezTo>
                <a:cubicBezTo>
                  <a:pt x="903" y="37"/>
                  <a:pt x="905" y="38"/>
                  <a:pt x="900" y="38"/>
                </a:cubicBezTo>
                <a:cubicBezTo>
                  <a:pt x="888" y="37"/>
                  <a:pt x="880" y="37"/>
                  <a:pt x="869" y="37"/>
                </a:cubicBezTo>
                <a:cubicBezTo>
                  <a:pt x="835" y="36"/>
                  <a:pt x="835" y="36"/>
                  <a:pt x="835" y="36"/>
                </a:cubicBezTo>
                <a:cubicBezTo>
                  <a:pt x="811" y="36"/>
                  <a:pt x="811" y="36"/>
                  <a:pt x="811" y="36"/>
                </a:cubicBezTo>
                <a:cubicBezTo>
                  <a:pt x="786" y="36"/>
                  <a:pt x="786" y="36"/>
                  <a:pt x="786" y="36"/>
                </a:cubicBezTo>
                <a:cubicBezTo>
                  <a:pt x="781" y="36"/>
                  <a:pt x="790" y="36"/>
                  <a:pt x="782" y="36"/>
                </a:cubicBezTo>
                <a:cubicBezTo>
                  <a:pt x="749" y="36"/>
                  <a:pt x="716" y="37"/>
                  <a:pt x="692" y="38"/>
                </a:cubicBezTo>
                <a:cubicBezTo>
                  <a:pt x="729" y="36"/>
                  <a:pt x="757" y="36"/>
                  <a:pt x="790" y="36"/>
                </a:cubicBezTo>
                <a:cubicBezTo>
                  <a:pt x="795" y="36"/>
                  <a:pt x="804" y="36"/>
                  <a:pt x="809" y="36"/>
                </a:cubicBezTo>
                <a:cubicBezTo>
                  <a:pt x="811" y="36"/>
                  <a:pt x="804" y="36"/>
                  <a:pt x="811" y="36"/>
                </a:cubicBezTo>
                <a:cubicBezTo>
                  <a:pt x="818" y="36"/>
                  <a:pt x="818" y="36"/>
                  <a:pt x="818" y="36"/>
                </a:cubicBezTo>
                <a:cubicBezTo>
                  <a:pt x="814" y="36"/>
                  <a:pt x="821" y="36"/>
                  <a:pt x="823" y="37"/>
                </a:cubicBezTo>
                <a:cubicBezTo>
                  <a:pt x="851" y="37"/>
                  <a:pt x="873" y="37"/>
                  <a:pt x="898" y="38"/>
                </a:cubicBezTo>
                <a:cubicBezTo>
                  <a:pt x="902" y="38"/>
                  <a:pt x="894" y="38"/>
                  <a:pt x="900" y="38"/>
                </a:cubicBezTo>
                <a:cubicBezTo>
                  <a:pt x="927" y="39"/>
                  <a:pt x="927" y="39"/>
                  <a:pt x="927" y="39"/>
                </a:cubicBezTo>
                <a:cubicBezTo>
                  <a:pt x="930" y="40"/>
                  <a:pt x="937" y="40"/>
                  <a:pt x="933" y="40"/>
                </a:cubicBezTo>
                <a:cubicBezTo>
                  <a:pt x="901" y="38"/>
                  <a:pt x="856" y="37"/>
                  <a:pt x="817" y="37"/>
                </a:cubicBezTo>
                <a:cubicBezTo>
                  <a:pt x="806" y="37"/>
                  <a:pt x="793" y="37"/>
                  <a:pt x="787" y="37"/>
                </a:cubicBezTo>
                <a:cubicBezTo>
                  <a:pt x="804" y="37"/>
                  <a:pt x="818" y="37"/>
                  <a:pt x="833" y="38"/>
                </a:cubicBezTo>
                <a:cubicBezTo>
                  <a:pt x="853" y="38"/>
                  <a:pt x="874" y="38"/>
                  <a:pt x="893" y="39"/>
                </a:cubicBezTo>
                <a:cubicBezTo>
                  <a:pt x="906" y="40"/>
                  <a:pt x="906" y="40"/>
                  <a:pt x="906" y="40"/>
                </a:cubicBezTo>
                <a:cubicBezTo>
                  <a:pt x="920" y="40"/>
                  <a:pt x="920" y="40"/>
                  <a:pt x="920" y="40"/>
                </a:cubicBezTo>
                <a:cubicBezTo>
                  <a:pt x="929" y="41"/>
                  <a:pt x="929" y="41"/>
                  <a:pt x="929" y="41"/>
                </a:cubicBezTo>
                <a:cubicBezTo>
                  <a:pt x="937" y="41"/>
                  <a:pt x="944" y="41"/>
                  <a:pt x="953" y="42"/>
                </a:cubicBezTo>
                <a:cubicBezTo>
                  <a:pt x="968" y="43"/>
                  <a:pt x="983" y="44"/>
                  <a:pt x="999" y="46"/>
                </a:cubicBezTo>
                <a:cubicBezTo>
                  <a:pt x="1002" y="46"/>
                  <a:pt x="1001" y="46"/>
                  <a:pt x="997" y="46"/>
                </a:cubicBezTo>
                <a:cubicBezTo>
                  <a:pt x="977" y="44"/>
                  <a:pt x="974" y="44"/>
                  <a:pt x="954" y="43"/>
                </a:cubicBezTo>
                <a:cubicBezTo>
                  <a:pt x="956" y="43"/>
                  <a:pt x="958" y="43"/>
                  <a:pt x="957" y="43"/>
                </a:cubicBezTo>
                <a:cubicBezTo>
                  <a:pt x="951" y="43"/>
                  <a:pt x="949" y="42"/>
                  <a:pt x="945" y="42"/>
                </a:cubicBezTo>
                <a:cubicBezTo>
                  <a:pt x="960" y="43"/>
                  <a:pt x="958" y="43"/>
                  <a:pt x="953" y="43"/>
                </a:cubicBezTo>
                <a:cubicBezTo>
                  <a:pt x="916" y="41"/>
                  <a:pt x="870" y="39"/>
                  <a:pt x="840" y="39"/>
                </a:cubicBezTo>
                <a:cubicBezTo>
                  <a:pt x="836" y="39"/>
                  <a:pt x="834" y="39"/>
                  <a:pt x="829" y="39"/>
                </a:cubicBezTo>
                <a:cubicBezTo>
                  <a:pt x="794" y="38"/>
                  <a:pt x="755" y="38"/>
                  <a:pt x="718" y="40"/>
                </a:cubicBezTo>
                <a:cubicBezTo>
                  <a:pt x="761" y="39"/>
                  <a:pt x="805" y="38"/>
                  <a:pt x="854" y="39"/>
                </a:cubicBezTo>
                <a:cubicBezTo>
                  <a:pt x="856" y="39"/>
                  <a:pt x="854" y="39"/>
                  <a:pt x="859" y="40"/>
                </a:cubicBezTo>
                <a:cubicBezTo>
                  <a:pt x="880" y="40"/>
                  <a:pt x="904" y="41"/>
                  <a:pt x="920" y="42"/>
                </a:cubicBezTo>
                <a:cubicBezTo>
                  <a:pt x="941" y="44"/>
                  <a:pt x="941" y="44"/>
                  <a:pt x="941" y="44"/>
                </a:cubicBezTo>
                <a:cubicBezTo>
                  <a:pt x="993" y="47"/>
                  <a:pt x="1030" y="51"/>
                  <a:pt x="1079" y="57"/>
                </a:cubicBezTo>
                <a:cubicBezTo>
                  <a:pt x="1079" y="57"/>
                  <a:pt x="1082" y="57"/>
                  <a:pt x="1084" y="57"/>
                </a:cubicBezTo>
                <a:cubicBezTo>
                  <a:pt x="1073" y="57"/>
                  <a:pt x="1073" y="57"/>
                  <a:pt x="1073" y="57"/>
                </a:cubicBezTo>
                <a:cubicBezTo>
                  <a:pt x="1049" y="54"/>
                  <a:pt x="1049" y="54"/>
                  <a:pt x="1049" y="54"/>
                </a:cubicBezTo>
                <a:cubicBezTo>
                  <a:pt x="1008" y="50"/>
                  <a:pt x="950" y="45"/>
                  <a:pt x="898" y="43"/>
                </a:cubicBezTo>
                <a:cubicBezTo>
                  <a:pt x="892" y="43"/>
                  <a:pt x="897" y="43"/>
                  <a:pt x="901" y="44"/>
                </a:cubicBezTo>
                <a:cubicBezTo>
                  <a:pt x="926" y="45"/>
                  <a:pt x="948" y="46"/>
                  <a:pt x="975" y="48"/>
                </a:cubicBezTo>
                <a:cubicBezTo>
                  <a:pt x="984" y="50"/>
                  <a:pt x="974" y="49"/>
                  <a:pt x="954" y="48"/>
                </a:cubicBezTo>
                <a:cubicBezTo>
                  <a:pt x="937" y="47"/>
                  <a:pt x="914" y="45"/>
                  <a:pt x="893" y="45"/>
                </a:cubicBezTo>
                <a:cubicBezTo>
                  <a:pt x="871" y="44"/>
                  <a:pt x="851" y="43"/>
                  <a:pt x="841" y="43"/>
                </a:cubicBezTo>
                <a:cubicBezTo>
                  <a:pt x="791" y="42"/>
                  <a:pt x="742" y="43"/>
                  <a:pt x="693" y="45"/>
                </a:cubicBezTo>
                <a:cubicBezTo>
                  <a:pt x="689" y="45"/>
                  <a:pt x="689" y="45"/>
                  <a:pt x="689" y="45"/>
                </a:cubicBezTo>
                <a:cubicBezTo>
                  <a:pt x="689" y="45"/>
                  <a:pt x="689" y="45"/>
                  <a:pt x="689" y="45"/>
                </a:cubicBezTo>
                <a:cubicBezTo>
                  <a:pt x="688" y="45"/>
                  <a:pt x="688" y="45"/>
                  <a:pt x="688" y="45"/>
                </a:cubicBezTo>
                <a:cubicBezTo>
                  <a:pt x="686" y="45"/>
                  <a:pt x="686" y="45"/>
                  <a:pt x="686" y="45"/>
                </a:cubicBezTo>
                <a:cubicBezTo>
                  <a:pt x="686" y="45"/>
                  <a:pt x="687" y="45"/>
                  <a:pt x="688" y="45"/>
                </a:cubicBezTo>
                <a:cubicBezTo>
                  <a:pt x="689" y="45"/>
                  <a:pt x="689" y="45"/>
                  <a:pt x="689" y="45"/>
                </a:cubicBezTo>
                <a:cubicBezTo>
                  <a:pt x="689" y="45"/>
                  <a:pt x="689" y="45"/>
                  <a:pt x="689" y="45"/>
                </a:cubicBezTo>
                <a:cubicBezTo>
                  <a:pt x="689" y="45"/>
                  <a:pt x="689" y="45"/>
                  <a:pt x="689" y="45"/>
                </a:cubicBezTo>
                <a:cubicBezTo>
                  <a:pt x="692" y="45"/>
                  <a:pt x="692" y="45"/>
                  <a:pt x="692" y="45"/>
                </a:cubicBezTo>
                <a:cubicBezTo>
                  <a:pt x="701" y="45"/>
                  <a:pt x="701" y="45"/>
                  <a:pt x="701" y="45"/>
                </a:cubicBezTo>
                <a:cubicBezTo>
                  <a:pt x="701" y="45"/>
                  <a:pt x="703" y="44"/>
                  <a:pt x="707" y="44"/>
                </a:cubicBezTo>
                <a:cubicBezTo>
                  <a:pt x="756" y="43"/>
                  <a:pt x="811" y="43"/>
                  <a:pt x="855" y="43"/>
                </a:cubicBezTo>
                <a:cubicBezTo>
                  <a:pt x="873" y="44"/>
                  <a:pt x="908" y="45"/>
                  <a:pt x="926" y="47"/>
                </a:cubicBezTo>
                <a:cubicBezTo>
                  <a:pt x="922" y="47"/>
                  <a:pt x="907" y="46"/>
                  <a:pt x="888" y="46"/>
                </a:cubicBezTo>
                <a:cubicBezTo>
                  <a:pt x="907" y="46"/>
                  <a:pt x="925" y="48"/>
                  <a:pt x="941" y="49"/>
                </a:cubicBezTo>
                <a:cubicBezTo>
                  <a:pt x="955" y="49"/>
                  <a:pt x="978" y="51"/>
                  <a:pt x="985" y="52"/>
                </a:cubicBezTo>
                <a:cubicBezTo>
                  <a:pt x="986" y="52"/>
                  <a:pt x="984" y="52"/>
                  <a:pt x="985" y="52"/>
                </a:cubicBezTo>
                <a:cubicBezTo>
                  <a:pt x="986" y="52"/>
                  <a:pt x="996" y="53"/>
                  <a:pt x="997" y="53"/>
                </a:cubicBezTo>
                <a:cubicBezTo>
                  <a:pt x="1004" y="53"/>
                  <a:pt x="1003" y="53"/>
                  <a:pt x="1011" y="54"/>
                </a:cubicBezTo>
                <a:cubicBezTo>
                  <a:pt x="1022" y="55"/>
                  <a:pt x="1022" y="55"/>
                  <a:pt x="1029" y="56"/>
                </a:cubicBezTo>
                <a:cubicBezTo>
                  <a:pt x="1067" y="59"/>
                  <a:pt x="1104" y="64"/>
                  <a:pt x="1142" y="69"/>
                </a:cubicBezTo>
                <a:cubicBezTo>
                  <a:pt x="1154" y="71"/>
                  <a:pt x="1154" y="71"/>
                  <a:pt x="1154" y="71"/>
                </a:cubicBezTo>
                <a:cubicBezTo>
                  <a:pt x="1158" y="72"/>
                  <a:pt x="1155" y="72"/>
                  <a:pt x="1159" y="72"/>
                </a:cubicBezTo>
                <a:cubicBezTo>
                  <a:pt x="1162" y="73"/>
                  <a:pt x="1161" y="72"/>
                  <a:pt x="1165" y="73"/>
                </a:cubicBezTo>
                <a:cubicBezTo>
                  <a:pt x="1179" y="75"/>
                  <a:pt x="1196" y="78"/>
                  <a:pt x="1211" y="81"/>
                </a:cubicBezTo>
                <a:cubicBezTo>
                  <a:pt x="1229" y="84"/>
                  <a:pt x="1249" y="88"/>
                  <a:pt x="1267" y="94"/>
                </a:cubicBezTo>
                <a:cubicBezTo>
                  <a:pt x="1275" y="97"/>
                  <a:pt x="1284" y="101"/>
                  <a:pt x="1291" y="105"/>
                </a:cubicBezTo>
                <a:cubicBezTo>
                  <a:pt x="1298" y="109"/>
                  <a:pt x="1303" y="114"/>
                  <a:pt x="1305" y="119"/>
                </a:cubicBezTo>
                <a:cubicBezTo>
                  <a:pt x="1306" y="122"/>
                  <a:pt x="1306" y="121"/>
                  <a:pt x="1306" y="121"/>
                </a:cubicBezTo>
                <a:cubicBezTo>
                  <a:pt x="1306" y="121"/>
                  <a:pt x="1306" y="121"/>
                  <a:pt x="1307" y="124"/>
                </a:cubicBezTo>
                <a:cubicBezTo>
                  <a:pt x="1307" y="125"/>
                  <a:pt x="1307" y="126"/>
                  <a:pt x="1307" y="126"/>
                </a:cubicBezTo>
                <a:cubicBezTo>
                  <a:pt x="1307" y="127"/>
                  <a:pt x="1306" y="127"/>
                  <a:pt x="1306" y="128"/>
                </a:cubicBezTo>
                <a:cubicBezTo>
                  <a:pt x="1304" y="130"/>
                  <a:pt x="1302" y="132"/>
                  <a:pt x="1300" y="134"/>
                </a:cubicBezTo>
                <a:cubicBezTo>
                  <a:pt x="1296" y="138"/>
                  <a:pt x="1291" y="142"/>
                  <a:pt x="1285" y="145"/>
                </a:cubicBezTo>
                <a:cubicBezTo>
                  <a:pt x="1274" y="152"/>
                  <a:pt x="1262" y="158"/>
                  <a:pt x="1250" y="163"/>
                </a:cubicBezTo>
                <a:cubicBezTo>
                  <a:pt x="1247" y="164"/>
                  <a:pt x="1244" y="165"/>
                  <a:pt x="1241" y="166"/>
                </a:cubicBezTo>
                <a:cubicBezTo>
                  <a:pt x="1231" y="169"/>
                  <a:pt x="1231" y="169"/>
                  <a:pt x="1231" y="169"/>
                </a:cubicBezTo>
                <a:cubicBezTo>
                  <a:pt x="1224" y="171"/>
                  <a:pt x="1218" y="173"/>
                  <a:pt x="1211" y="175"/>
                </a:cubicBezTo>
                <a:cubicBezTo>
                  <a:pt x="1198" y="178"/>
                  <a:pt x="1184" y="182"/>
                  <a:pt x="1171" y="185"/>
                </a:cubicBezTo>
                <a:cubicBezTo>
                  <a:pt x="1167" y="186"/>
                  <a:pt x="1170" y="185"/>
                  <a:pt x="1164" y="186"/>
                </a:cubicBezTo>
                <a:cubicBezTo>
                  <a:pt x="1156" y="188"/>
                  <a:pt x="1158" y="188"/>
                  <a:pt x="1152" y="189"/>
                </a:cubicBezTo>
                <a:cubicBezTo>
                  <a:pt x="1147" y="190"/>
                  <a:pt x="1144" y="191"/>
                  <a:pt x="1141" y="191"/>
                </a:cubicBezTo>
                <a:cubicBezTo>
                  <a:pt x="1110" y="197"/>
                  <a:pt x="1078" y="201"/>
                  <a:pt x="1045" y="205"/>
                </a:cubicBezTo>
                <a:cubicBezTo>
                  <a:pt x="1013" y="208"/>
                  <a:pt x="980" y="210"/>
                  <a:pt x="947" y="213"/>
                </a:cubicBezTo>
                <a:cubicBezTo>
                  <a:pt x="885" y="217"/>
                  <a:pt x="823" y="220"/>
                  <a:pt x="765" y="221"/>
                </a:cubicBezTo>
                <a:cubicBezTo>
                  <a:pt x="719" y="222"/>
                  <a:pt x="675" y="223"/>
                  <a:pt x="633" y="222"/>
                </a:cubicBezTo>
                <a:cubicBezTo>
                  <a:pt x="578" y="222"/>
                  <a:pt x="530" y="221"/>
                  <a:pt x="478" y="219"/>
                </a:cubicBezTo>
                <a:cubicBezTo>
                  <a:pt x="441" y="218"/>
                  <a:pt x="400" y="216"/>
                  <a:pt x="368" y="214"/>
                </a:cubicBezTo>
                <a:cubicBezTo>
                  <a:pt x="350" y="214"/>
                  <a:pt x="350" y="214"/>
                  <a:pt x="350" y="214"/>
                </a:cubicBezTo>
                <a:cubicBezTo>
                  <a:pt x="321" y="212"/>
                  <a:pt x="321" y="212"/>
                  <a:pt x="321" y="212"/>
                </a:cubicBezTo>
                <a:cubicBezTo>
                  <a:pt x="296" y="210"/>
                  <a:pt x="270" y="209"/>
                  <a:pt x="244" y="206"/>
                </a:cubicBezTo>
                <a:cubicBezTo>
                  <a:pt x="215" y="204"/>
                  <a:pt x="188" y="201"/>
                  <a:pt x="160" y="198"/>
                </a:cubicBezTo>
                <a:cubicBezTo>
                  <a:pt x="144" y="196"/>
                  <a:pt x="129" y="194"/>
                  <a:pt x="114" y="191"/>
                </a:cubicBezTo>
                <a:cubicBezTo>
                  <a:pt x="103" y="189"/>
                  <a:pt x="93" y="187"/>
                  <a:pt x="82" y="185"/>
                </a:cubicBezTo>
                <a:cubicBezTo>
                  <a:pt x="68" y="182"/>
                  <a:pt x="53" y="178"/>
                  <a:pt x="40" y="172"/>
                </a:cubicBezTo>
                <a:cubicBezTo>
                  <a:pt x="33" y="170"/>
                  <a:pt x="26" y="166"/>
                  <a:pt x="22" y="163"/>
                </a:cubicBezTo>
                <a:cubicBezTo>
                  <a:pt x="17" y="159"/>
                  <a:pt x="14" y="154"/>
                  <a:pt x="14" y="149"/>
                </a:cubicBezTo>
                <a:cubicBezTo>
                  <a:pt x="14" y="144"/>
                  <a:pt x="19" y="137"/>
                  <a:pt x="26" y="131"/>
                </a:cubicBezTo>
                <a:cubicBezTo>
                  <a:pt x="33" y="126"/>
                  <a:pt x="41" y="121"/>
                  <a:pt x="50" y="117"/>
                </a:cubicBezTo>
                <a:cubicBezTo>
                  <a:pt x="67" y="108"/>
                  <a:pt x="85" y="101"/>
                  <a:pt x="103" y="95"/>
                </a:cubicBezTo>
                <a:cubicBezTo>
                  <a:pt x="144" y="82"/>
                  <a:pt x="195" y="70"/>
                  <a:pt x="235" y="61"/>
                </a:cubicBezTo>
                <a:cubicBezTo>
                  <a:pt x="268" y="55"/>
                  <a:pt x="302" y="49"/>
                  <a:pt x="340" y="44"/>
                </a:cubicBezTo>
                <a:cubicBezTo>
                  <a:pt x="350" y="42"/>
                  <a:pt x="350" y="42"/>
                  <a:pt x="350" y="42"/>
                </a:cubicBezTo>
                <a:cubicBezTo>
                  <a:pt x="407" y="35"/>
                  <a:pt x="471" y="28"/>
                  <a:pt x="517" y="25"/>
                </a:cubicBezTo>
                <a:cubicBezTo>
                  <a:pt x="534" y="24"/>
                  <a:pt x="549" y="23"/>
                  <a:pt x="565" y="22"/>
                </a:cubicBezTo>
                <a:cubicBezTo>
                  <a:pt x="583" y="21"/>
                  <a:pt x="599" y="20"/>
                  <a:pt x="616" y="19"/>
                </a:cubicBezTo>
                <a:cubicBezTo>
                  <a:pt x="632" y="19"/>
                  <a:pt x="632" y="19"/>
                  <a:pt x="632" y="19"/>
                </a:cubicBezTo>
                <a:cubicBezTo>
                  <a:pt x="649" y="18"/>
                  <a:pt x="666" y="17"/>
                  <a:pt x="684" y="17"/>
                </a:cubicBezTo>
                <a:cubicBezTo>
                  <a:pt x="712" y="16"/>
                  <a:pt x="742" y="16"/>
                  <a:pt x="774" y="16"/>
                </a:cubicBezTo>
                <a:cubicBezTo>
                  <a:pt x="799" y="16"/>
                  <a:pt x="836" y="16"/>
                  <a:pt x="864" y="16"/>
                </a:cubicBezTo>
                <a:cubicBezTo>
                  <a:pt x="912" y="18"/>
                  <a:pt x="961" y="19"/>
                  <a:pt x="1010" y="23"/>
                </a:cubicBezTo>
                <a:cubicBezTo>
                  <a:pt x="1026" y="24"/>
                  <a:pt x="1041" y="26"/>
                  <a:pt x="1058" y="27"/>
                </a:cubicBezTo>
                <a:cubicBezTo>
                  <a:pt x="1075" y="29"/>
                  <a:pt x="1096" y="31"/>
                  <a:pt x="1117" y="35"/>
                </a:cubicBezTo>
                <a:cubicBezTo>
                  <a:pt x="1123" y="36"/>
                  <a:pt x="1123" y="36"/>
                  <a:pt x="1123" y="36"/>
                </a:cubicBezTo>
                <a:cubicBezTo>
                  <a:pt x="1123" y="36"/>
                  <a:pt x="1123" y="36"/>
                  <a:pt x="1123" y="36"/>
                </a:cubicBezTo>
                <a:cubicBezTo>
                  <a:pt x="1124" y="36"/>
                  <a:pt x="1124" y="36"/>
                  <a:pt x="1124" y="36"/>
                </a:cubicBezTo>
                <a:cubicBezTo>
                  <a:pt x="1125" y="36"/>
                  <a:pt x="1125" y="36"/>
                  <a:pt x="1125" y="36"/>
                </a:cubicBezTo>
                <a:cubicBezTo>
                  <a:pt x="1125" y="36"/>
                  <a:pt x="1127" y="36"/>
                  <a:pt x="1127" y="37"/>
                </a:cubicBezTo>
                <a:cubicBezTo>
                  <a:pt x="1127" y="38"/>
                  <a:pt x="1128" y="36"/>
                  <a:pt x="1129" y="37"/>
                </a:cubicBezTo>
                <a:cubicBezTo>
                  <a:pt x="1129" y="37"/>
                  <a:pt x="1129" y="37"/>
                  <a:pt x="1129" y="38"/>
                </a:cubicBezTo>
                <a:cubicBezTo>
                  <a:pt x="1129" y="38"/>
                  <a:pt x="1129" y="38"/>
                  <a:pt x="1130" y="38"/>
                </a:cubicBezTo>
                <a:cubicBezTo>
                  <a:pt x="1130" y="38"/>
                  <a:pt x="1130" y="39"/>
                  <a:pt x="1131" y="39"/>
                </a:cubicBezTo>
                <a:cubicBezTo>
                  <a:pt x="1131" y="39"/>
                  <a:pt x="1131" y="39"/>
                  <a:pt x="1131" y="39"/>
                </a:cubicBezTo>
                <a:cubicBezTo>
                  <a:pt x="1132" y="39"/>
                  <a:pt x="1132" y="39"/>
                  <a:pt x="1133" y="39"/>
                </a:cubicBezTo>
                <a:cubicBezTo>
                  <a:pt x="1133" y="39"/>
                  <a:pt x="1134" y="39"/>
                  <a:pt x="1134" y="39"/>
                </a:cubicBezTo>
                <a:cubicBezTo>
                  <a:pt x="1135" y="39"/>
                  <a:pt x="1135" y="39"/>
                  <a:pt x="1135" y="39"/>
                </a:cubicBezTo>
                <a:cubicBezTo>
                  <a:pt x="1136" y="39"/>
                  <a:pt x="1136" y="39"/>
                  <a:pt x="1137" y="38"/>
                </a:cubicBezTo>
                <a:cubicBezTo>
                  <a:pt x="1137" y="38"/>
                  <a:pt x="1138" y="38"/>
                  <a:pt x="1138" y="38"/>
                </a:cubicBezTo>
                <a:cubicBezTo>
                  <a:pt x="1138" y="38"/>
                  <a:pt x="1139" y="38"/>
                  <a:pt x="1139" y="38"/>
                </a:cubicBezTo>
                <a:cubicBezTo>
                  <a:pt x="1140" y="37"/>
                  <a:pt x="1141" y="36"/>
                  <a:pt x="1142" y="36"/>
                </a:cubicBezTo>
                <a:cubicBezTo>
                  <a:pt x="1142" y="36"/>
                  <a:pt x="1142" y="35"/>
                  <a:pt x="1143" y="35"/>
                </a:cubicBezTo>
                <a:cubicBezTo>
                  <a:pt x="1143" y="35"/>
                  <a:pt x="1143" y="35"/>
                  <a:pt x="1143" y="35"/>
                </a:cubicBezTo>
                <a:cubicBezTo>
                  <a:pt x="1143" y="34"/>
                  <a:pt x="1143" y="33"/>
                  <a:pt x="1144" y="33"/>
                </a:cubicBezTo>
                <a:cubicBezTo>
                  <a:pt x="1144" y="33"/>
                  <a:pt x="1144" y="33"/>
                  <a:pt x="1144" y="33"/>
                </a:cubicBezTo>
                <a:cubicBezTo>
                  <a:pt x="1144" y="32"/>
                  <a:pt x="1144" y="31"/>
                  <a:pt x="1144" y="30"/>
                </a:cubicBezTo>
                <a:cubicBezTo>
                  <a:pt x="1144" y="29"/>
                  <a:pt x="1144" y="28"/>
                  <a:pt x="1144" y="28"/>
                </a:cubicBezTo>
                <a:cubicBezTo>
                  <a:pt x="1144" y="28"/>
                  <a:pt x="1144" y="27"/>
                  <a:pt x="1144" y="27"/>
                </a:cubicBezTo>
                <a:cubicBezTo>
                  <a:pt x="1144" y="26"/>
                  <a:pt x="1143" y="26"/>
                  <a:pt x="1143" y="26"/>
                </a:cubicBezTo>
                <a:cubicBezTo>
                  <a:pt x="1143" y="25"/>
                  <a:pt x="1143" y="25"/>
                  <a:pt x="1143" y="25"/>
                </a:cubicBezTo>
                <a:cubicBezTo>
                  <a:pt x="1143" y="25"/>
                  <a:pt x="1142" y="24"/>
                  <a:pt x="1142" y="24"/>
                </a:cubicBezTo>
                <a:cubicBezTo>
                  <a:pt x="1142" y="24"/>
                  <a:pt x="1142" y="24"/>
                  <a:pt x="1142" y="24"/>
                </a:cubicBezTo>
                <a:cubicBezTo>
                  <a:pt x="1141" y="23"/>
                  <a:pt x="1141" y="22"/>
                  <a:pt x="1140" y="22"/>
                </a:cubicBezTo>
                <a:cubicBezTo>
                  <a:pt x="1140" y="22"/>
                  <a:pt x="1139" y="21"/>
                  <a:pt x="1139" y="21"/>
                </a:cubicBezTo>
                <a:cubicBezTo>
                  <a:pt x="1138" y="21"/>
                  <a:pt x="1137" y="21"/>
                  <a:pt x="1137" y="20"/>
                </a:cubicBezTo>
                <a:cubicBezTo>
                  <a:pt x="1137" y="20"/>
                  <a:pt x="1137" y="20"/>
                  <a:pt x="1137" y="20"/>
                </a:cubicBezTo>
                <a:cubicBezTo>
                  <a:pt x="1137" y="20"/>
                  <a:pt x="1136" y="20"/>
                  <a:pt x="1136" y="20"/>
                </a:cubicBezTo>
                <a:cubicBezTo>
                  <a:pt x="1136" y="20"/>
                  <a:pt x="1135" y="20"/>
                  <a:pt x="1135" y="20"/>
                </a:cubicBezTo>
                <a:cubicBezTo>
                  <a:pt x="1135" y="20"/>
                  <a:pt x="1134" y="19"/>
                  <a:pt x="1134" y="19"/>
                </a:cubicBezTo>
                <a:cubicBezTo>
                  <a:pt x="1134" y="19"/>
                  <a:pt x="1134" y="20"/>
                  <a:pt x="1133" y="20"/>
                </a:cubicBezTo>
                <a:cubicBezTo>
                  <a:pt x="1133" y="20"/>
                  <a:pt x="1132" y="19"/>
                  <a:pt x="1132" y="19"/>
                </a:cubicBezTo>
                <a:cubicBezTo>
                  <a:pt x="1131" y="19"/>
                  <a:pt x="1131" y="19"/>
                  <a:pt x="1131" y="19"/>
                </a:cubicBezTo>
                <a:cubicBezTo>
                  <a:pt x="1131" y="19"/>
                  <a:pt x="1130" y="19"/>
                  <a:pt x="1130" y="20"/>
                </a:cubicBezTo>
                <a:cubicBezTo>
                  <a:pt x="1130" y="20"/>
                  <a:pt x="1128" y="19"/>
                  <a:pt x="1127" y="20"/>
                </a:cubicBezTo>
                <a:cubicBezTo>
                  <a:pt x="1127" y="19"/>
                  <a:pt x="1127" y="19"/>
                  <a:pt x="1126" y="19"/>
                </a:cubicBezTo>
                <a:cubicBezTo>
                  <a:pt x="1126" y="19"/>
                  <a:pt x="1126" y="19"/>
                  <a:pt x="1126" y="19"/>
                </a:cubicBezTo>
                <a:cubicBezTo>
                  <a:pt x="1126" y="19"/>
                  <a:pt x="1126" y="19"/>
                  <a:pt x="1126" y="19"/>
                </a:cubicBezTo>
                <a:cubicBezTo>
                  <a:pt x="1122" y="19"/>
                  <a:pt x="1122" y="19"/>
                  <a:pt x="1122" y="19"/>
                </a:cubicBezTo>
                <a:cubicBezTo>
                  <a:pt x="1103" y="16"/>
                  <a:pt x="1103" y="16"/>
                  <a:pt x="1103" y="16"/>
                </a:cubicBezTo>
                <a:cubicBezTo>
                  <a:pt x="1098" y="15"/>
                  <a:pt x="1092" y="15"/>
                  <a:pt x="1087" y="14"/>
                </a:cubicBezTo>
                <a:cubicBezTo>
                  <a:pt x="1078" y="13"/>
                  <a:pt x="1067" y="12"/>
                  <a:pt x="1056" y="11"/>
                </a:cubicBezTo>
                <a:cubicBezTo>
                  <a:pt x="1037" y="9"/>
                  <a:pt x="1021" y="8"/>
                  <a:pt x="1005" y="7"/>
                </a:cubicBezTo>
                <a:cubicBezTo>
                  <a:pt x="981" y="5"/>
                  <a:pt x="964" y="4"/>
                  <a:pt x="944" y="3"/>
                </a:cubicBezTo>
                <a:cubicBezTo>
                  <a:pt x="920" y="2"/>
                  <a:pt x="920" y="2"/>
                  <a:pt x="920" y="2"/>
                </a:cubicBezTo>
                <a:cubicBezTo>
                  <a:pt x="898" y="2"/>
                  <a:pt x="898" y="2"/>
                  <a:pt x="898" y="2"/>
                </a:cubicBezTo>
                <a:cubicBezTo>
                  <a:pt x="875" y="1"/>
                  <a:pt x="875" y="1"/>
                  <a:pt x="875" y="1"/>
                </a:cubicBezTo>
                <a:cubicBezTo>
                  <a:pt x="860" y="1"/>
                  <a:pt x="860" y="1"/>
                  <a:pt x="860" y="1"/>
                </a:cubicBezTo>
                <a:cubicBezTo>
                  <a:pt x="844" y="0"/>
                  <a:pt x="844" y="0"/>
                  <a:pt x="844" y="0"/>
                </a:cubicBezTo>
                <a:cubicBezTo>
                  <a:pt x="824" y="0"/>
                  <a:pt x="824" y="0"/>
                  <a:pt x="824" y="0"/>
                </a:cubicBezTo>
                <a:cubicBezTo>
                  <a:pt x="800" y="0"/>
                  <a:pt x="773" y="0"/>
                  <a:pt x="750" y="1"/>
                </a:cubicBezTo>
                <a:cubicBezTo>
                  <a:pt x="708" y="1"/>
                  <a:pt x="671" y="2"/>
                  <a:pt x="622" y="4"/>
                </a:cubicBezTo>
                <a:cubicBezTo>
                  <a:pt x="587" y="6"/>
                  <a:pt x="587" y="6"/>
                  <a:pt x="587" y="6"/>
                </a:cubicBezTo>
                <a:cubicBezTo>
                  <a:pt x="584" y="6"/>
                  <a:pt x="584" y="6"/>
                  <a:pt x="580" y="6"/>
                </a:cubicBezTo>
                <a:cubicBezTo>
                  <a:pt x="554" y="7"/>
                  <a:pt x="527" y="10"/>
                  <a:pt x="500" y="11"/>
                </a:cubicBezTo>
                <a:cubicBezTo>
                  <a:pt x="497" y="12"/>
                  <a:pt x="497" y="12"/>
                  <a:pt x="497" y="12"/>
                </a:cubicBezTo>
                <a:cubicBezTo>
                  <a:pt x="460" y="14"/>
                  <a:pt x="414" y="19"/>
                  <a:pt x="385" y="23"/>
                </a:cubicBezTo>
                <a:cubicBezTo>
                  <a:pt x="363" y="25"/>
                  <a:pt x="337" y="29"/>
                  <a:pt x="309" y="33"/>
                </a:cubicBezTo>
                <a:cubicBezTo>
                  <a:pt x="297" y="35"/>
                  <a:pt x="284" y="37"/>
                  <a:pt x="272" y="39"/>
                </a:cubicBezTo>
                <a:cubicBezTo>
                  <a:pt x="249" y="44"/>
                  <a:pt x="218" y="50"/>
                  <a:pt x="196" y="55"/>
                </a:cubicBezTo>
                <a:cubicBezTo>
                  <a:pt x="176" y="60"/>
                  <a:pt x="176" y="60"/>
                  <a:pt x="176" y="60"/>
                </a:cubicBezTo>
                <a:cubicBezTo>
                  <a:pt x="164" y="63"/>
                  <a:pt x="152" y="66"/>
                  <a:pt x="139" y="69"/>
                </a:cubicBezTo>
                <a:cubicBezTo>
                  <a:pt x="115" y="76"/>
                  <a:pt x="89" y="84"/>
                  <a:pt x="65" y="94"/>
                </a:cubicBezTo>
                <a:cubicBezTo>
                  <a:pt x="53" y="99"/>
                  <a:pt x="41" y="104"/>
                  <a:pt x="30" y="111"/>
                </a:cubicBezTo>
                <a:cubicBezTo>
                  <a:pt x="25" y="114"/>
                  <a:pt x="19" y="118"/>
                  <a:pt x="15" y="122"/>
                </a:cubicBezTo>
                <a:cubicBezTo>
                  <a:pt x="10" y="127"/>
                  <a:pt x="5" y="131"/>
                  <a:pt x="2" y="138"/>
                </a:cubicBezTo>
                <a:cubicBezTo>
                  <a:pt x="1" y="142"/>
                  <a:pt x="0" y="146"/>
                  <a:pt x="0" y="151"/>
                </a:cubicBezTo>
                <a:cubicBezTo>
                  <a:pt x="0" y="155"/>
                  <a:pt x="1" y="159"/>
                  <a:pt x="3" y="163"/>
                </a:cubicBezTo>
                <a:cubicBezTo>
                  <a:pt x="4" y="165"/>
                  <a:pt x="6" y="166"/>
                  <a:pt x="7" y="168"/>
                </a:cubicBezTo>
                <a:cubicBezTo>
                  <a:pt x="8" y="169"/>
                  <a:pt x="10" y="171"/>
                  <a:pt x="11" y="172"/>
                </a:cubicBezTo>
                <a:cubicBezTo>
                  <a:pt x="14" y="175"/>
                  <a:pt x="17" y="177"/>
                  <a:pt x="21" y="179"/>
                </a:cubicBezTo>
                <a:cubicBezTo>
                  <a:pt x="33" y="186"/>
                  <a:pt x="45" y="190"/>
                  <a:pt x="58" y="193"/>
                </a:cubicBezTo>
                <a:cubicBezTo>
                  <a:pt x="70" y="197"/>
                  <a:pt x="83" y="200"/>
                  <a:pt x="95" y="202"/>
                </a:cubicBezTo>
                <a:cubicBezTo>
                  <a:pt x="101" y="203"/>
                  <a:pt x="108" y="204"/>
                  <a:pt x="113" y="205"/>
                </a:cubicBezTo>
                <a:cubicBezTo>
                  <a:pt x="128" y="208"/>
                  <a:pt x="142" y="210"/>
                  <a:pt x="158" y="212"/>
                </a:cubicBezTo>
                <a:cubicBezTo>
                  <a:pt x="197" y="217"/>
                  <a:pt x="236" y="220"/>
                  <a:pt x="272" y="223"/>
                </a:cubicBezTo>
                <a:cubicBezTo>
                  <a:pt x="318" y="226"/>
                  <a:pt x="386" y="230"/>
                  <a:pt x="440" y="232"/>
                </a:cubicBezTo>
                <a:cubicBezTo>
                  <a:pt x="452" y="232"/>
                  <a:pt x="464" y="233"/>
                  <a:pt x="476" y="233"/>
                </a:cubicBezTo>
                <a:cubicBezTo>
                  <a:pt x="515" y="234"/>
                  <a:pt x="564" y="235"/>
                  <a:pt x="605" y="236"/>
                </a:cubicBezTo>
                <a:cubicBezTo>
                  <a:pt x="690" y="237"/>
                  <a:pt x="777" y="235"/>
                  <a:pt x="863" y="231"/>
                </a:cubicBezTo>
                <a:cubicBezTo>
                  <a:pt x="906" y="229"/>
                  <a:pt x="950" y="227"/>
                  <a:pt x="992" y="223"/>
                </a:cubicBezTo>
                <a:cubicBezTo>
                  <a:pt x="1035" y="220"/>
                  <a:pt x="1078" y="216"/>
                  <a:pt x="1120" y="209"/>
                </a:cubicBezTo>
                <a:cubicBezTo>
                  <a:pt x="1133" y="207"/>
                  <a:pt x="1153" y="203"/>
                  <a:pt x="1164" y="200"/>
                </a:cubicBezTo>
                <a:cubicBezTo>
                  <a:pt x="1167" y="200"/>
                  <a:pt x="1174" y="198"/>
                  <a:pt x="1180" y="197"/>
                </a:cubicBezTo>
                <a:cubicBezTo>
                  <a:pt x="1201" y="191"/>
                  <a:pt x="1226" y="184"/>
                  <a:pt x="1252" y="176"/>
                </a:cubicBezTo>
                <a:cubicBezTo>
                  <a:pt x="1259" y="174"/>
                  <a:pt x="1274" y="167"/>
                  <a:pt x="1282" y="162"/>
                </a:cubicBezTo>
                <a:cubicBezTo>
                  <a:pt x="1286" y="160"/>
                  <a:pt x="1277" y="165"/>
                  <a:pt x="1284" y="161"/>
                </a:cubicBezTo>
                <a:cubicBezTo>
                  <a:pt x="1288" y="159"/>
                  <a:pt x="1294" y="155"/>
                  <a:pt x="1301" y="150"/>
                </a:cubicBezTo>
                <a:cubicBezTo>
                  <a:pt x="1304" y="148"/>
                  <a:pt x="1308" y="145"/>
                  <a:pt x="1311" y="141"/>
                </a:cubicBezTo>
                <a:cubicBezTo>
                  <a:pt x="1313" y="139"/>
                  <a:pt x="1315" y="137"/>
                  <a:pt x="1317" y="134"/>
                </a:cubicBezTo>
                <a:cubicBezTo>
                  <a:pt x="1317" y="133"/>
                  <a:pt x="1318" y="132"/>
                  <a:pt x="1319" y="130"/>
                </a:cubicBezTo>
                <a:cubicBezTo>
                  <a:pt x="1319" y="129"/>
                  <a:pt x="1319" y="128"/>
                  <a:pt x="1319" y="127"/>
                </a:cubicBezTo>
                <a:cubicBezTo>
                  <a:pt x="1319" y="126"/>
                  <a:pt x="1319" y="126"/>
                  <a:pt x="1319" y="126"/>
                </a:cubicBezTo>
                <a:close/>
                <a:moveTo>
                  <a:pt x="1104" y="52"/>
                </a:moveTo>
                <a:cubicBezTo>
                  <a:pt x="1102" y="51"/>
                  <a:pt x="1092" y="50"/>
                  <a:pt x="1091" y="50"/>
                </a:cubicBezTo>
                <a:cubicBezTo>
                  <a:pt x="1095" y="50"/>
                  <a:pt x="1103" y="52"/>
                  <a:pt x="1104" y="52"/>
                </a:cubicBezTo>
                <a:close/>
                <a:moveTo>
                  <a:pt x="985" y="52"/>
                </a:moveTo>
                <a:cubicBezTo>
                  <a:pt x="985" y="52"/>
                  <a:pt x="985" y="52"/>
                  <a:pt x="985" y="52"/>
                </a:cubicBezTo>
                <a:cubicBezTo>
                  <a:pt x="985" y="52"/>
                  <a:pt x="985" y="52"/>
                  <a:pt x="985" y="52"/>
                </a:cubicBezTo>
                <a:close/>
                <a:moveTo>
                  <a:pt x="689" y="44"/>
                </a:moveTo>
                <a:cubicBezTo>
                  <a:pt x="689" y="43"/>
                  <a:pt x="688" y="44"/>
                  <a:pt x="688" y="43"/>
                </a:cubicBezTo>
                <a:cubicBezTo>
                  <a:pt x="689" y="43"/>
                  <a:pt x="689" y="43"/>
                  <a:pt x="689" y="43"/>
                </a:cubicBezTo>
                <a:cubicBezTo>
                  <a:pt x="689" y="43"/>
                  <a:pt x="687" y="43"/>
                  <a:pt x="687" y="43"/>
                </a:cubicBezTo>
                <a:cubicBezTo>
                  <a:pt x="687" y="43"/>
                  <a:pt x="688" y="44"/>
                  <a:pt x="688" y="43"/>
                </a:cubicBezTo>
                <a:cubicBezTo>
                  <a:pt x="688" y="43"/>
                  <a:pt x="688" y="43"/>
                  <a:pt x="688" y="44"/>
                </a:cubicBezTo>
                <a:cubicBezTo>
                  <a:pt x="688" y="44"/>
                  <a:pt x="688" y="43"/>
                  <a:pt x="688" y="43"/>
                </a:cubicBezTo>
                <a:cubicBezTo>
                  <a:pt x="688" y="44"/>
                  <a:pt x="688" y="44"/>
                  <a:pt x="688" y="44"/>
                </a:cubicBezTo>
                <a:cubicBezTo>
                  <a:pt x="689" y="44"/>
                  <a:pt x="689" y="44"/>
                  <a:pt x="689" y="44"/>
                </a:cubicBezTo>
                <a:close/>
                <a:moveTo>
                  <a:pt x="1041" y="46"/>
                </a:moveTo>
                <a:cubicBezTo>
                  <a:pt x="1044" y="47"/>
                  <a:pt x="1051" y="47"/>
                  <a:pt x="1053" y="48"/>
                </a:cubicBezTo>
                <a:cubicBezTo>
                  <a:pt x="1049" y="47"/>
                  <a:pt x="1042" y="46"/>
                  <a:pt x="1041" y="46"/>
                </a:cubicBezTo>
                <a:close/>
                <a:moveTo>
                  <a:pt x="689" y="39"/>
                </a:moveTo>
                <a:cubicBezTo>
                  <a:pt x="689" y="39"/>
                  <a:pt x="688" y="39"/>
                  <a:pt x="688" y="39"/>
                </a:cubicBezTo>
                <a:cubicBezTo>
                  <a:pt x="689" y="39"/>
                  <a:pt x="689" y="39"/>
                  <a:pt x="689" y="39"/>
                </a:cubicBezTo>
                <a:close/>
                <a:moveTo>
                  <a:pt x="688" y="45"/>
                </a:moveTo>
                <a:cubicBezTo>
                  <a:pt x="688" y="45"/>
                  <a:pt x="688" y="45"/>
                  <a:pt x="687" y="45"/>
                </a:cubicBezTo>
                <a:cubicBezTo>
                  <a:pt x="688" y="45"/>
                  <a:pt x="688" y="45"/>
                  <a:pt x="688" y="45"/>
                </a:cubicBezTo>
                <a:close/>
                <a:moveTo>
                  <a:pt x="863" y="47"/>
                </a:moveTo>
                <a:cubicBezTo>
                  <a:pt x="849" y="46"/>
                  <a:pt x="839" y="46"/>
                  <a:pt x="830" y="46"/>
                </a:cubicBezTo>
                <a:cubicBezTo>
                  <a:pt x="838" y="46"/>
                  <a:pt x="848" y="46"/>
                  <a:pt x="853" y="47"/>
                </a:cubicBezTo>
                <a:cubicBezTo>
                  <a:pt x="855" y="46"/>
                  <a:pt x="860" y="47"/>
                  <a:pt x="863" y="47"/>
                </a:cubicBezTo>
                <a:close/>
                <a:moveTo>
                  <a:pt x="1279" y="100"/>
                </a:moveTo>
                <a:cubicBezTo>
                  <a:pt x="1276" y="98"/>
                  <a:pt x="1271" y="96"/>
                  <a:pt x="1270" y="96"/>
                </a:cubicBezTo>
                <a:cubicBezTo>
                  <a:pt x="1274" y="98"/>
                  <a:pt x="1277" y="99"/>
                  <a:pt x="1279" y="100"/>
                </a:cubicBezTo>
                <a:close/>
                <a:moveTo>
                  <a:pt x="688" y="39"/>
                </a:moveTo>
                <a:cubicBezTo>
                  <a:pt x="688" y="39"/>
                  <a:pt x="688" y="39"/>
                  <a:pt x="688" y="39"/>
                </a:cubicBezTo>
                <a:cubicBezTo>
                  <a:pt x="688" y="39"/>
                  <a:pt x="688" y="39"/>
                  <a:pt x="688" y="39"/>
                </a:cubicBezTo>
                <a:cubicBezTo>
                  <a:pt x="688" y="39"/>
                  <a:pt x="688" y="39"/>
                  <a:pt x="688" y="39"/>
                </a:cubicBezTo>
                <a:close/>
                <a:moveTo>
                  <a:pt x="688" y="46"/>
                </a:moveTo>
                <a:cubicBezTo>
                  <a:pt x="688" y="46"/>
                  <a:pt x="689" y="46"/>
                  <a:pt x="689" y="46"/>
                </a:cubicBezTo>
                <a:cubicBezTo>
                  <a:pt x="688" y="46"/>
                  <a:pt x="688" y="46"/>
                  <a:pt x="688" y="46"/>
                </a:cubicBezTo>
                <a:close/>
                <a:moveTo>
                  <a:pt x="769" y="37"/>
                </a:moveTo>
                <a:cubicBezTo>
                  <a:pt x="762" y="37"/>
                  <a:pt x="762" y="37"/>
                  <a:pt x="762" y="37"/>
                </a:cubicBezTo>
                <a:cubicBezTo>
                  <a:pt x="761" y="37"/>
                  <a:pt x="762" y="37"/>
                  <a:pt x="763" y="37"/>
                </a:cubicBezTo>
                <a:cubicBezTo>
                  <a:pt x="768" y="37"/>
                  <a:pt x="769" y="37"/>
                  <a:pt x="769" y="37"/>
                </a:cubicBezTo>
                <a:close/>
                <a:moveTo>
                  <a:pt x="923" y="41"/>
                </a:moveTo>
                <a:cubicBezTo>
                  <a:pt x="912" y="40"/>
                  <a:pt x="912" y="40"/>
                  <a:pt x="912" y="40"/>
                </a:cubicBezTo>
                <a:cubicBezTo>
                  <a:pt x="907" y="40"/>
                  <a:pt x="879" y="39"/>
                  <a:pt x="882" y="39"/>
                </a:cubicBezTo>
                <a:cubicBezTo>
                  <a:pt x="899" y="40"/>
                  <a:pt x="924" y="41"/>
                  <a:pt x="938" y="42"/>
                </a:cubicBezTo>
                <a:cubicBezTo>
                  <a:pt x="933" y="41"/>
                  <a:pt x="928" y="41"/>
                  <a:pt x="923" y="41"/>
                </a:cubicBezTo>
                <a:close/>
                <a:moveTo>
                  <a:pt x="926" y="46"/>
                </a:moveTo>
                <a:cubicBezTo>
                  <a:pt x="967" y="48"/>
                  <a:pt x="967" y="48"/>
                  <a:pt x="967" y="48"/>
                </a:cubicBezTo>
                <a:cubicBezTo>
                  <a:pt x="954" y="47"/>
                  <a:pt x="939" y="46"/>
                  <a:pt x="926" y="46"/>
                </a:cubicBezTo>
                <a:close/>
                <a:moveTo>
                  <a:pt x="683" y="48"/>
                </a:moveTo>
                <a:cubicBezTo>
                  <a:pt x="683" y="48"/>
                  <a:pt x="683" y="48"/>
                  <a:pt x="683" y="48"/>
                </a:cubicBezTo>
                <a:close/>
                <a:moveTo>
                  <a:pt x="985" y="52"/>
                </a:moveTo>
                <a:cubicBezTo>
                  <a:pt x="985" y="52"/>
                  <a:pt x="986" y="52"/>
                  <a:pt x="986" y="52"/>
                </a:cubicBezTo>
                <a:cubicBezTo>
                  <a:pt x="986" y="52"/>
                  <a:pt x="985" y="52"/>
                  <a:pt x="985" y="52"/>
                </a:cubicBezTo>
                <a:close/>
                <a:moveTo>
                  <a:pt x="687" y="40"/>
                </a:moveTo>
                <a:cubicBezTo>
                  <a:pt x="687" y="40"/>
                  <a:pt x="687" y="40"/>
                  <a:pt x="687" y="40"/>
                </a:cubicBezTo>
                <a:cubicBezTo>
                  <a:pt x="687" y="40"/>
                  <a:pt x="687" y="40"/>
                  <a:pt x="687" y="40"/>
                </a:cubicBezTo>
                <a:close/>
                <a:moveTo>
                  <a:pt x="687" y="41"/>
                </a:moveTo>
                <a:cubicBezTo>
                  <a:pt x="687" y="41"/>
                  <a:pt x="687" y="41"/>
                  <a:pt x="687" y="41"/>
                </a:cubicBezTo>
                <a:cubicBezTo>
                  <a:pt x="687" y="41"/>
                  <a:pt x="687" y="41"/>
                  <a:pt x="687" y="41"/>
                </a:cubicBezTo>
                <a:close/>
                <a:moveTo>
                  <a:pt x="689" y="38"/>
                </a:moveTo>
                <a:cubicBezTo>
                  <a:pt x="689" y="38"/>
                  <a:pt x="689" y="38"/>
                  <a:pt x="689" y="38"/>
                </a:cubicBezTo>
                <a:cubicBezTo>
                  <a:pt x="689" y="38"/>
                  <a:pt x="689" y="38"/>
                  <a:pt x="689" y="38"/>
                </a:cubicBezTo>
                <a:cubicBezTo>
                  <a:pt x="689" y="38"/>
                  <a:pt x="689" y="38"/>
                  <a:pt x="689" y="38"/>
                </a:cubicBezTo>
                <a:cubicBezTo>
                  <a:pt x="689" y="38"/>
                  <a:pt x="689" y="38"/>
                  <a:pt x="689" y="38"/>
                </a:cubicBezTo>
                <a:cubicBezTo>
                  <a:pt x="689" y="38"/>
                  <a:pt x="689" y="38"/>
                  <a:pt x="689" y="38"/>
                </a:cubicBezTo>
                <a:cubicBezTo>
                  <a:pt x="689" y="38"/>
                  <a:pt x="690" y="38"/>
                  <a:pt x="690" y="38"/>
                </a:cubicBezTo>
                <a:cubicBezTo>
                  <a:pt x="689" y="38"/>
                  <a:pt x="689" y="38"/>
                  <a:pt x="689" y="38"/>
                </a:cubicBezTo>
                <a:close/>
                <a:moveTo>
                  <a:pt x="689" y="45"/>
                </a:moveTo>
                <a:cubicBezTo>
                  <a:pt x="689" y="44"/>
                  <a:pt x="689" y="45"/>
                  <a:pt x="689" y="45"/>
                </a:cubicBezTo>
                <a:cubicBezTo>
                  <a:pt x="689" y="45"/>
                  <a:pt x="689" y="45"/>
                  <a:pt x="689" y="45"/>
                </a:cubicBezTo>
                <a:close/>
                <a:moveTo>
                  <a:pt x="688" y="39"/>
                </a:moveTo>
                <a:cubicBezTo>
                  <a:pt x="688" y="39"/>
                  <a:pt x="687" y="38"/>
                  <a:pt x="687" y="39"/>
                </a:cubicBezTo>
                <a:cubicBezTo>
                  <a:pt x="687" y="39"/>
                  <a:pt x="688" y="39"/>
                  <a:pt x="688" y="39"/>
                </a:cubicBezTo>
                <a:close/>
                <a:moveTo>
                  <a:pt x="688" y="41"/>
                </a:moveTo>
                <a:cubicBezTo>
                  <a:pt x="688" y="41"/>
                  <a:pt x="688" y="41"/>
                  <a:pt x="688" y="41"/>
                </a:cubicBezTo>
                <a:cubicBezTo>
                  <a:pt x="688" y="41"/>
                  <a:pt x="688" y="41"/>
                  <a:pt x="688" y="41"/>
                </a:cubicBezTo>
                <a:cubicBezTo>
                  <a:pt x="687" y="41"/>
                  <a:pt x="688" y="41"/>
                  <a:pt x="688" y="41"/>
                </a:cubicBezTo>
                <a:close/>
                <a:moveTo>
                  <a:pt x="699" y="40"/>
                </a:moveTo>
                <a:cubicBezTo>
                  <a:pt x="689" y="41"/>
                  <a:pt x="689" y="41"/>
                  <a:pt x="689" y="41"/>
                </a:cubicBezTo>
                <a:cubicBezTo>
                  <a:pt x="689" y="41"/>
                  <a:pt x="688" y="41"/>
                  <a:pt x="688" y="41"/>
                </a:cubicBezTo>
                <a:cubicBezTo>
                  <a:pt x="688" y="41"/>
                  <a:pt x="689" y="41"/>
                  <a:pt x="689" y="41"/>
                </a:cubicBezTo>
                <a:cubicBezTo>
                  <a:pt x="689" y="41"/>
                  <a:pt x="689" y="41"/>
                  <a:pt x="689" y="41"/>
                </a:cubicBezTo>
                <a:lnTo>
                  <a:pt x="699" y="40"/>
                </a:lnTo>
                <a:close/>
                <a:moveTo>
                  <a:pt x="688" y="41"/>
                </a:moveTo>
                <a:cubicBezTo>
                  <a:pt x="688" y="41"/>
                  <a:pt x="688" y="41"/>
                  <a:pt x="688" y="41"/>
                </a:cubicBezTo>
                <a:cubicBezTo>
                  <a:pt x="688" y="41"/>
                  <a:pt x="688" y="41"/>
                  <a:pt x="688" y="41"/>
                </a:cubicBezTo>
                <a:cubicBezTo>
                  <a:pt x="688" y="41"/>
                  <a:pt x="688" y="41"/>
                  <a:pt x="688" y="41"/>
                </a:cubicBezTo>
                <a:close/>
              </a:path>
            </a:pathLst>
          </a:custGeom>
          <a:solidFill>
            <a:srgbClr val="FF004E"/>
          </a:solidFill>
          <a:ln>
            <a:noFill/>
          </a:ln>
          <a:effectLst>
            <a:outerShdw blurRad="50800" dist="25400" dir="2700000" algn="tl" rotWithShape="0">
              <a:prstClr val="black">
                <a:alpha val="4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4" name="Freeform 502">
            <a:extLst>
              <a:ext uri="{FF2B5EF4-FFF2-40B4-BE49-F238E27FC236}">
                <a16:creationId xmlns:a16="http://schemas.microsoft.com/office/drawing/2014/main" id="{BA911076-2336-4B98-A3F7-1E7622CA0CEF}"/>
              </a:ext>
            </a:extLst>
          </p:cNvPr>
          <p:cNvSpPr>
            <a:spLocks noEditPoints="1"/>
          </p:cNvSpPr>
          <p:nvPr/>
        </p:nvSpPr>
        <p:spPr bwMode="auto">
          <a:xfrm>
            <a:off x="610140" y="2339480"/>
            <a:ext cx="1218950" cy="1043316"/>
          </a:xfrm>
          <a:custGeom>
            <a:avLst/>
            <a:gdLst>
              <a:gd name="T0" fmla="*/ 685 w 1319"/>
              <a:gd name="T1" fmla="*/ 39 h 237"/>
              <a:gd name="T2" fmla="*/ 684 w 1319"/>
              <a:gd name="T3" fmla="*/ 48 h 237"/>
              <a:gd name="T4" fmla="*/ 686 w 1319"/>
              <a:gd name="T5" fmla="*/ 40 h 237"/>
              <a:gd name="T6" fmla="*/ 689 w 1319"/>
              <a:gd name="T7" fmla="*/ 38 h 237"/>
              <a:gd name="T8" fmla="*/ 1030 w 1319"/>
              <a:gd name="T9" fmla="*/ 43 h 237"/>
              <a:gd name="T10" fmla="*/ 1319 w 1319"/>
              <a:gd name="T11" fmla="*/ 126 h 237"/>
              <a:gd name="T12" fmla="*/ 1278 w 1319"/>
              <a:gd name="T13" fmla="*/ 85 h 237"/>
              <a:gd name="T14" fmla="*/ 1098 w 1319"/>
              <a:gd name="T15" fmla="*/ 53 h 237"/>
              <a:gd name="T16" fmla="*/ 927 w 1319"/>
              <a:gd name="T17" fmla="*/ 38 h 237"/>
              <a:gd name="T18" fmla="*/ 835 w 1319"/>
              <a:gd name="T19" fmla="*/ 36 h 237"/>
              <a:gd name="T20" fmla="*/ 809 w 1319"/>
              <a:gd name="T21" fmla="*/ 36 h 237"/>
              <a:gd name="T22" fmla="*/ 927 w 1319"/>
              <a:gd name="T23" fmla="*/ 39 h 237"/>
              <a:gd name="T24" fmla="*/ 906 w 1319"/>
              <a:gd name="T25" fmla="*/ 40 h 237"/>
              <a:gd name="T26" fmla="*/ 954 w 1319"/>
              <a:gd name="T27" fmla="*/ 43 h 237"/>
              <a:gd name="T28" fmla="*/ 718 w 1319"/>
              <a:gd name="T29" fmla="*/ 40 h 237"/>
              <a:gd name="T30" fmla="*/ 1084 w 1319"/>
              <a:gd name="T31" fmla="*/ 57 h 237"/>
              <a:gd name="T32" fmla="*/ 954 w 1319"/>
              <a:gd name="T33" fmla="*/ 48 h 237"/>
              <a:gd name="T34" fmla="*/ 688 w 1319"/>
              <a:gd name="T35" fmla="*/ 45 h 237"/>
              <a:gd name="T36" fmla="*/ 692 w 1319"/>
              <a:gd name="T37" fmla="*/ 45 h 237"/>
              <a:gd name="T38" fmla="*/ 941 w 1319"/>
              <a:gd name="T39" fmla="*/ 49 h 237"/>
              <a:gd name="T40" fmla="*/ 1142 w 1319"/>
              <a:gd name="T41" fmla="*/ 69 h 237"/>
              <a:gd name="T42" fmla="*/ 1291 w 1319"/>
              <a:gd name="T43" fmla="*/ 105 h 237"/>
              <a:gd name="T44" fmla="*/ 1300 w 1319"/>
              <a:gd name="T45" fmla="*/ 134 h 237"/>
              <a:gd name="T46" fmla="*/ 1171 w 1319"/>
              <a:gd name="T47" fmla="*/ 185 h 237"/>
              <a:gd name="T48" fmla="*/ 765 w 1319"/>
              <a:gd name="T49" fmla="*/ 221 h 237"/>
              <a:gd name="T50" fmla="*/ 244 w 1319"/>
              <a:gd name="T51" fmla="*/ 206 h 237"/>
              <a:gd name="T52" fmla="*/ 14 w 1319"/>
              <a:gd name="T53" fmla="*/ 149 h 237"/>
              <a:gd name="T54" fmla="*/ 350 w 1319"/>
              <a:gd name="T55" fmla="*/ 42 h 237"/>
              <a:gd name="T56" fmla="*/ 774 w 1319"/>
              <a:gd name="T57" fmla="*/ 16 h 237"/>
              <a:gd name="T58" fmla="*/ 1123 w 1319"/>
              <a:gd name="T59" fmla="*/ 36 h 237"/>
              <a:gd name="T60" fmla="*/ 1130 w 1319"/>
              <a:gd name="T61" fmla="*/ 38 h 237"/>
              <a:gd name="T62" fmla="*/ 1137 w 1319"/>
              <a:gd name="T63" fmla="*/ 38 h 237"/>
              <a:gd name="T64" fmla="*/ 1144 w 1319"/>
              <a:gd name="T65" fmla="*/ 33 h 237"/>
              <a:gd name="T66" fmla="*/ 1143 w 1319"/>
              <a:gd name="T67" fmla="*/ 25 h 237"/>
              <a:gd name="T68" fmla="*/ 1137 w 1319"/>
              <a:gd name="T69" fmla="*/ 20 h 237"/>
              <a:gd name="T70" fmla="*/ 1131 w 1319"/>
              <a:gd name="T71" fmla="*/ 19 h 237"/>
              <a:gd name="T72" fmla="*/ 1122 w 1319"/>
              <a:gd name="T73" fmla="*/ 19 h 237"/>
              <a:gd name="T74" fmla="*/ 920 w 1319"/>
              <a:gd name="T75" fmla="*/ 2 h 237"/>
              <a:gd name="T76" fmla="*/ 750 w 1319"/>
              <a:gd name="T77" fmla="*/ 1 h 237"/>
              <a:gd name="T78" fmla="*/ 385 w 1319"/>
              <a:gd name="T79" fmla="*/ 23 h 237"/>
              <a:gd name="T80" fmla="*/ 65 w 1319"/>
              <a:gd name="T81" fmla="*/ 94 h 237"/>
              <a:gd name="T82" fmla="*/ 7 w 1319"/>
              <a:gd name="T83" fmla="*/ 168 h 237"/>
              <a:gd name="T84" fmla="*/ 158 w 1319"/>
              <a:gd name="T85" fmla="*/ 212 h 237"/>
              <a:gd name="T86" fmla="*/ 992 w 1319"/>
              <a:gd name="T87" fmla="*/ 223 h 237"/>
              <a:gd name="T88" fmla="*/ 1284 w 1319"/>
              <a:gd name="T89" fmla="*/ 161 h 237"/>
              <a:gd name="T90" fmla="*/ 1319 w 1319"/>
              <a:gd name="T91" fmla="*/ 126 h 237"/>
              <a:gd name="T92" fmla="*/ 985 w 1319"/>
              <a:gd name="T93" fmla="*/ 52 h 237"/>
              <a:gd name="T94" fmla="*/ 688 w 1319"/>
              <a:gd name="T95" fmla="*/ 44 h 237"/>
              <a:gd name="T96" fmla="*/ 1041 w 1319"/>
              <a:gd name="T97" fmla="*/ 46 h 237"/>
              <a:gd name="T98" fmla="*/ 688 w 1319"/>
              <a:gd name="T99" fmla="*/ 45 h 237"/>
              <a:gd name="T100" fmla="*/ 1270 w 1319"/>
              <a:gd name="T101" fmla="*/ 96 h 237"/>
              <a:gd name="T102" fmla="*/ 688 w 1319"/>
              <a:gd name="T103" fmla="*/ 46 h 237"/>
              <a:gd name="T104" fmla="*/ 769 w 1319"/>
              <a:gd name="T105" fmla="*/ 37 h 237"/>
              <a:gd name="T106" fmla="*/ 926 w 1319"/>
              <a:gd name="T107" fmla="*/ 46 h 237"/>
              <a:gd name="T108" fmla="*/ 986 w 1319"/>
              <a:gd name="T109" fmla="*/ 52 h 237"/>
              <a:gd name="T110" fmla="*/ 687 w 1319"/>
              <a:gd name="T111" fmla="*/ 41 h 237"/>
              <a:gd name="T112" fmla="*/ 689 w 1319"/>
              <a:gd name="T113" fmla="*/ 38 h 237"/>
              <a:gd name="T114" fmla="*/ 689 w 1319"/>
              <a:gd name="T115" fmla="*/ 45 h 237"/>
              <a:gd name="T116" fmla="*/ 688 w 1319"/>
              <a:gd name="T117" fmla="*/ 41 h 237"/>
              <a:gd name="T118" fmla="*/ 689 w 1319"/>
              <a:gd name="T119" fmla="*/ 41 h 2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319" h="237">
                <a:moveTo>
                  <a:pt x="686" y="40"/>
                </a:moveTo>
                <a:cubicBezTo>
                  <a:pt x="686" y="40"/>
                  <a:pt x="686" y="40"/>
                  <a:pt x="686" y="40"/>
                </a:cubicBezTo>
                <a:cubicBezTo>
                  <a:pt x="686" y="40"/>
                  <a:pt x="685" y="40"/>
                  <a:pt x="684" y="40"/>
                </a:cubicBezTo>
                <a:cubicBezTo>
                  <a:pt x="684" y="40"/>
                  <a:pt x="684" y="40"/>
                  <a:pt x="684" y="40"/>
                </a:cubicBezTo>
                <a:cubicBezTo>
                  <a:pt x="684" y="40"/>
                  <a:pt x="684" y="40"/>
                  <a:pt x="683" y="40"/>
                </a:cubicBezTo>
                <a:cubicBezTo>
                  <a:pt x="684" y="39"/>
                  <a:pt x="685" y="40"/>
                  <a:pt x="685" y="39"/>
                </a:cubicBezTo>
                <a:cubicBezTo>
                  <a:pt x="685" y="39"/>
                  <a:pt x="685" y="39"/>
                  <a:pt x="685" y="39"/>
                </a:cubicBezTo>
                <a:cubicBezTo>
                  <a:pt x="686" y="39"/>
                  <a:pt x="687" y="39"/>
                  <a:pt x="688" y="39"/>
                </a:cubicBezTo>
                <a:cubicBezTo>
                  <a:pt x="687" y="40"/>
                  <a:pt x="686" y="39"/>
                  <a:pt x="686" y="40"/>
                </a:cubicBezTo>
                <a:close/>
                <a:moveTo>
                  <a:pt x="684" y="48"/>
                </a:moveTo>
                <a:cubicBezTo>
                  <a:pt x="685" y="48"/>
                  <a:pt x="685" y="48"/>
                  <a:pt x="685" y="48"/>
                </a:cubicBezTo>
                <a:cubicBezTo>
                  <a:pt x="685" y="48"/>
                  <a:pt x="684" y="48"/>
                  <a:pt x="684" y="48"/>
                </a:cubicBezTo>
                <a:close/>
                <a:moveTo>
                  <a:pt x="685" y="46"/>
                </a:moveTo>
                <a:cubicBezTo>
                  <a:pt x="685" y="46"/>
                  <a:pt x="685" y="46"/>
                  <a:pt x="685" y="46"/>
                </a:cubicBezTo>
                <a:cubicBezTo>
                  <a:pt x="685" y="46"/>
                  <a:pt x="685" y="46"/>
                  <a:pt x="685" y="46"/>
                </a:cubicBezTo>
                <a:close/>
                <a:moveTo>
                  <a:pt x="686" y="40"/>
                </a:moveTo>
                <a:cubicBezTo>
                  <a:pt x="686" y="40"/>
                  <a:pt x="687" y="40"/>
                  <a:pt x="687" y="40"/>
                </a:cubicBezTo>
                <a:cubicBezTo>
                  <a:pt x="686" y="40"/>
                  <a:pt x="686" y="40"/>
                  <a:pt x="686" y="40"/>
                </a:cubicBezTo>
                <a:cubicBezTo>
                  <a:pt x="686" y="40"/>
                  <a:pt x="686" y="40"/>
                  <a:pt x="686" y="40"/>
                </a:cubicBezTo>
                <a:close/>
                <a:moveTo>
                  <a:pt x="686" y="43"/>
                </a:moveTo>
                <a:cubicBezTo>
                  <a:pt x="686" y="44"/>
                  <a:pt x="686" y="43"/>
                  <a:pt x="686" y="43"/>
                </a:cubicBezTo>
                <a:close/>
                <a:moveTo>
                  <a:pt x="689" y="38"/>
                </a:moveTo>
                <a:cubicBezTo>
                  <a:pt x="688" y="38"/>
                  <a:pt x="688" y="38"/>
                  <a:pt x="688" y="39"/>
                </a:cubicBezTo>
                <a:cubicBezTo>
                  <a:pt x="688" y="39"/>
                  <a:pt x="689" y="39"/>
                  <a:pt x="689" y="38"/>
                </a:cubicBezTo>
                <a:close/>
                <a:moveTo>
                  <a:pt x="685" y="46"/>
                </a:moveTo>
                <a:cubicBezTo>
                  <a:pt x="685" y="46"/>
                  <a:pt x="685" y="46"/>
                  <a:pt x="685" y="46"/>
                </a:cubicBezTo>
                <a:close/>
                <a:moveTo>
                  <a:pt x="685" y="45"/>
                </a:moveTo>
                <a:cubicBezTo>
                  <a:pt x="685" y="45"/>
                  <a:pt x="685" y="45"/>
                  <a:pt x="685" y="45"/>
                </a:cubicBezTo>
                <a:cubicBezTo>
                  <a:pt x="685" y="45"/>
                  <a:pt x="685" y="45"/>
                  <a:pt x="685" y="45"/>
                </a:cubicBezTo>
                <a:close/>
                <a:moveTo>
                  <a:pt x="1030" y="43"/>
                </a:moveTo>
                <a:cubicBezTo>
                  <a:pt x="1023" y="42"/>
                  <a:pt x="1012" y="41"/>
                  <a:pt x="1009" y="41"/>
                </a:cubicBezTo>
                <a:cubicBezTo>
                  <a:pt x="1019" y="42"/>
                  <a:pt x="1026" y="43"/>
                  <a:pt x="1030" y="43"/>
                </a:cubicBezTo>
                <a:close/>
                <a:moveTo>
                  <a:pt x="1122" y="54"/>
                </a:moveTo>
                <a:cubicBezTo>
                  <a:pt x="1109" y="53"/>
                  <a:pt x="1109" y="53"/>
                  <a:pt x="1109" y="53"/>
                </a:cubicBezTo>
                <a:cubicBezTo>
                  <a:pt x="1108" y="53"/>
                  <a:pt x="1118" y="54"/>
                  <a:pt x="1122" y="54"/>
                </a:cubicBezTo>
                <a:close/>
                <a:moveTo>
                  <a:pt x="1319" y="126"/>
                </a:moveTo>
                <a:cubicBezTo>
                  <a:pt x="1319" y="125"/>
                  <a:pt x="1319" y="125"/>
                  <a:pt x="1319" y="125"/>
                </a:cubicBezTo>
                <a:cubicBezTo>
                  <a:pt x="1319" y="124"/>
                  <a:pt x="1319" y="124"/>
                  <a:pt x="1319" y="124"/>
                </a:cubicBezTo>
                <a:cubicBezTo>
                  <a:pt x="1319" y="118"/>
                  <a:pt x="1316" y="112"/>
                  <a:pt x="1313" y="108"/>
                </a:cubicBezTo>
                <a:cubicBezTo>
                  <a:pt x="1309" y="103"/>
                  <a:pt x="1305" y="100"/>
                  <a:pt x="1301" y="97"/>
                </a:cubicBezTo>
                <a:cubicBezTo>
                  <a:pt x="1293" y="91"/>
                  <a:pt x="1285" y="88"/>
                  <a:pt x="1279" y="86"/>
                </a:cubicBezTo>
                <a:cubicBezTo>
                  <a:pt x="1280" y="86"/>
                  <a:pt x="1280" y="86"/>
                  <a:pt x="1278" y="85"/>
                </a:cubicBezTo>
                <a:cubicBezTo>
                  <a:pt x="1272" y="83"/>
                  <a:pt x="1269" y="82"/>
                  <a:pt x="1262" y="80"/>
                </a:cubicBezTo>
                <a:cubicBezTo>
                  <a:pt x="1239" y="73"/>
                  <a:pt x="1219" y="70"/>
                  <a:pt x="1199" y="67"/>
                </a:cubicBezTo>
                <a:cubicBezTo>
                  <a:pt x="1180" y="64"/>
                  <a:pt x="1162" y="61"/>
                  <a:pt x="1142" y="58"/>
                </a:cubicBezTo>
                <a:cubicBezTo>
                  <a:pt x="1137" y="58"/>
                  <a:pt x="1123" y="55"/>
                  <a:pt x="1119" y="55"/>
                </a:cubicBezTo>
                <a:cubicBezTo>
                  <a:pt x="1126" y="56"/>
                  <a:pt x="1135" y="57"/>
                  <a:pt x="1134" y="57"/>
                </a:cubicBezTo>
                <a:cubicBezTo>
                  <a:pt x="1122" y="56"/>
                  <a:pt x="1106" y="54"/>
                  <a:pt x="1098" y="53"/>
                </a:cubicBezTo>
                <a:cubicBezTo>
                  <a:pt x="1083" y="51"/>
                  <a:pt x="1076" y="50"/>
                  <a:pt x="1062" y="49"/>
                </a:cubicBezTo>
                <a:cubicBezTo>
                  <a:pt x="1059" y="48"/>
                  <a:pt x="1065" y="49"/>
                  <a:pt x="1058" y="48"/>
                </a:cubicBezTo>
                <a:cubicBezTo>
                  <a:pt x="1037" y="46"/>
                  <a:pt x="1027" y="45"/>
                  <a:pt x="1008" y="43"/>
                </a:cubicBezTo>
                <a:cubicBezTo>
                  <a:pt x="1003" y="43"/>
                  <a:pt x="980" y="41"/>
                  <a:pt x="974" y="41"/>
                </a:cubicBezTo>
                <a:cubicBezTo>
                  <a:pt x="968" y="40"/>
                  <a:pt x="980" y="41"/>
                  <a:pt x="975" y="41"/>
                </a:cubicBezTo>
                <a:cubicBezTo>
                  <a:pt x="927" y="38"/>
                  <a:pt x="927" y="38"/>
                  <a:pt x="927" y="38"/>
                </a:cubicBezTo>
                <a:cubicBezTo>
                  <a:pt x="923" y="38"/>
                  <a:pt x="920" y="38"/>
                  <a:pt x="914" y="38"/>
                </a:cubicBezTo>
                <a:cubicBezTo>
                  <a:pt x="909" y="37"/>
                  <a:pt x="915" y="37"/>
                  <a:pt x="908" y="37"/>
                </a:cubicBezTo>
                <a:cubicBezTo>
                  <a:pt x="902" y="37"/>
                  <a:pt x="913" y="38"/>
                  <a:pt x="912" y="38"/>
                </a:cubicBezTo>
                <a:cubicBezTo>
                  <a:pt x="903" y="37"/>
                  <a:pt x="905" y="38"/>
                  <a:pt x="900" y="38"/>
                </a:cubicBezTo>
                <a:cubicBezTo>
                  <a:pt x="888" y="37"/>
                  <a:pt x="880" y="37"/>
                  <a:pt x="869" y="37"/>
                </a:cubicBezTo>
                <a:cubicBezTo>
                  <a:pt x="835" y="36"/>
                  <a:pt x="835" y="36"/>
                  <a:pt x="835" y="36"/>
                </a:cubicBezTo>
                <a:cubicBezTo>
                  <a:pt x="811" y="36"/>
                  <a:pt x="811" y="36"/>
                  <a:pt x="811" y="36"/>
                </a:cubicBezTo>
                <a:cubicBezTo>
                  <a:pt x="786" y="36"/>
                  <a:pt x="786" y="36"/>
                  <a:pt x="786" y="36"/>
                </a:cubicBezTo>
                <a:cubicBezTo>
                  <a:pt x="781" y="36"/>
                  <a:pt x="790" y="36"/>
                  <a:pt x="782" y="36"/>
                </a:cubicBezTo>
                <a:cubicBezTo>
                  <a:pt x="749" y="36"/>
                  <a:pt x="716" y="37"/>
                  <a:pt x="692" y="38"/>
                </a:cubicBezTo>
                <a:cubicBezTo>
                  <a:pt x="729" y="36"/>
                  <a:pt x="757" y="36"/>
                  <a:pt x="790" y="36"/>
                </a:cubicBezTo>
                <a:cubicBezTo>
                  <a:pt x="795" y="36"/>
                  <a:pt x="804" y="36"/>
                  <a:pt x="809" y="36"/>
                </a:cubicBezTo>
                <a:cubicBezTo>
                  <a:pt x="811" y="36"/>
                  <a:pt x="804" y="36"/>
                  <a:pt x="811" y="36"/>
                </a:cubicBezTo>
                <a:cubicBezTo>
                  <a:pt x="818" y="36"/>
                  <a:pt x="818" y="36"/>
                  <a:pt x="818" y="36"/>
                </a:cubicBezTo>
                <a:cubicBezTo>
                  <a:pt x="814" y="36"/>
                  <a:pt x="821" y="36"/>
                  <a:pt x="823" y="37"/>
                </a:cubicBezTo>
                <a:cubicBezTo>
                  <a:pt x="851" y="37"/>
                  <a:pt x="873" y="37"/>
                  <a:pt x="898" y="38"/>
                </a:cubicBezTo>
                <a:cubicBezTo>
                  <a:pt x="902" y="38"/>
                  <a:pt x="894" y="38"/>
                  <a:pt x="900" y="38"/>
                </a:cubicBezTo>
                <a:cubicBezTo>
                  <a:pt x="927" y="39"/>
                  <a:pt x="927" y="39"/>
                  <a:pt x="927" y="39"/>
                </a:cubicBezTo>
                <a:cubicBezTo>
                  <a:pt x="930" y="40"/>
                  <a:pt x="937" y="40"/>
                  <a:pt x="933" y="40"/>
                </a:cubicBezTo>
                <a:cubicBezTo>
                  <a:pt x="901" y="38"/>
                  <a:pt x="856" y="37"/>
                  <a:pt x="817" y="37"/>
                </a:cubicBezTo>
                <a:cubicBezTo>
                  <a:pt x="806" y="37"/>
                  <a:pt x="793" y="37"/>
                  <a:pt x="787" y="37"/>
                </a:cubicBezTo>
                <a:cubicBezTo>
                  <a:pt x="804" y="37"/>
                  <a:pt x="818" y="37"/>
                  <a:pt x="833" y="38"/>
                </a:cubicBezTo>
                <a:cubicBezTo>
                  <a:pt x="853" y="38"/>
                  <a:pt x="874" y="38"/>
                  <a:pt x="893" y="39"/>
                </a:cubicBezTo>
                <a:cubicBezTo>
                  <a:pt x="906" y="40"/>
                  <a:pt x="906" y="40"/>
                  <a:pt x="906" y="40"/>
                </a:cubicBezTo>
                <a:cubicBezTo>
                  <a:pt x="920" y="40"/>
                  <a:pt x="920" y="40"/>
                  <a:pt x="920" y="40"/>
                </a:cubicBezTo>
                <a:cubicBezTo>
                  <a:pt x="929" y="41"/>
                  <a:pt x="929" y="41"/>
                  <a:pt x="929" y="41"/>
                </a:cubicBezTo>
                <a:cubicBezTo>
                  <a:pt x="937" y="41"/>
                  <a:pt x="944" y="41"/>
                  <a:pt x="953" y="42"/>
                </a:cubicBezTo>
                <a:cubicBezTo>
                  <a:pt x="968" y="43"/>
                  <a:pt x="983" y="44"/>
                  <a:pt x="999" y="46"/>
                </a:cubicBezTo>
                <a:cubicBezTo>
                  <a:pt x="1002" y="46"/>
                  <a:pt x="1001" y="46"/>
                  <a:pt x="997" y="46"/>
                </a:cubicBezTo>
                <a:cubicBezTo>
                  <a:pt x="977" y="44"/>
                  <a:pt x="974" y="44"/>
                  <a:pt x="954" y="43"/>
                </a:cubicBezTo>
                <a:cubicBezTo>
                  <a:pt x="956" y="43"/>
                  <a:pt x="958" y="43"/>
                  <a:pt x="957" y="43"/>
                </a:cubicBezTo>
                <a:cubicBezTo>
                  <a:pt x="951" y="43"/>
                  <a:pt x="949" y="42"/>
                  <a:pt x="945" y="42"/>
                </a:cubicBezTo>
                <a:cubicBezTo>
                  <a:pt x="960" y="43"/>
                  <a:pt x="958" y="43"/>
                  <a:pt x="953" y="43"/>
                </a:cubicBezTo>
                <a:cubicBezTo>
                  <a:pt x="916" y="41"/>
                  <a:pt x="870" y="39"/>
                  <a:pt x="840" y="39"/>
                </a:cubicBezTo>
                <a:cubicBezTo>
                  <a:pt x="836" y="39"/>
                  <a:pt x="834" y="39"/>
                  <a:pt x="829" y="39"/>
                </a:cubicBezTo>
                <a:cubicBezTo>
                  <a:pt x="794" y="38"/>
                  <a:pt x="755" y="38"/>
                  <a:pt x="718" y="40"/>
                </a:cubicBezTo>
                <a:cubicBezTo>
                  <a:pt x="761" y="39"/>
                  <a:pt x="805" y="38"/>
                  <a:pt x="854" y="39"/>
                </a:cubicBezTo>
                <a:cubicBezTo>
                  <a:pt x="856" y="39"/>
                  <a:pt x="854" y="39"/>
                  <a:pt x="859" y="40"/>
                </a:cubicBezTo>
                <a:cubicBezTo>
                  <a:pt x="880" y="40"/>
                  <a:pt x="904" y="41"/>
                  <a:pt x="920" y="42"/>
                </a:cubicBezTo>
                <a:cubicBezTo>
                  <a:pt x="941" y="44"/>
                  <a:pt x="941" y="44"/>
                  <a:pt x="941" y="44"/>
                </a:cubicBezTo>
                <a:cubicBezTo>
                  <a:pt x="993" y="47"/>
                  <a:pt x="1030" y="51"/>
                  <a:pt x="1079" y="57"/>
                </a:cubicBezTo>
                <a:cubicBezTo>
                  <a:pt x="1079" y="57"/>
                  <a:pt x="1082" y="57"/>
                  <a:pt x="1084" y="57"/>
                </a:cubicBezTo>
                <a:cubicBezTo>
                  <a:pt x="1073" y="57"/>
                  <a:pt x="1073" y="57"/>
                  <a:pt x="1073" y="57"/>
                </a:cubicBezTo>
                <a:cubicBezTo>
                  <a:pt x="1049" y="54"/>
                  <a:pt x="1049" y="54"/>
                  <a:pt x="1049" y="54"/>
                </a:cubicBezTo>
                <a:cubicBezTo>
                  <a:pt x="1008" y="50"/>
                  <a:pt x="950" y="45"/>
                  <a:pt x="898" y="43"/>
                </a:cubicBezTo>
                <a:cubicBezTo>
                  <a:pt x="892" y="43"/>
                  <a:pt x="897" y="43"/>
                  <a:pt x="901" y="44"/>
                </a:cubicBezTo>
                <a:cubicBezTo>
                  <a:pt x="926" y="45"/>
                  <a:pt x="948" y="46"/>
                  <a:pt x="975" y="48"/>
                </a:cubicBezTo>
                <a:cubicBezTo>
                  <a:pt x="984" y="50"/>
                  <a:pt x="974" y="49"/>
                  <a:pt x="954" y="48"/>
                </a:cubicBezTo>
                <a:cubicBezTo>
                  <a:pt x="937" y="47"/>
                  <a:pt x="914" y="45"/>
                  <a:pt x="893" y="45"/>
                </a:cubicBezTo>
                <a:cubicBezTo>
                  <a:pt x="871" y="44"/>
                  <a:pt x="851" y="43"/>
                  <a:pt x="841" y="43"/>
                </a:cubicBezTo>
                <a:cubicBezTo>
                  <a:pt x="791" y="42"/>
                  <a:pt x="742" y="43"/>
                  <a:pt x="693" y="45"/>
                </a:cubicBezTo>
                <a:cubicBezTo>
                  <a:pt x="689" y="45"/>
                  <a:pt x="689" y="45"/>
                  <a:pt x="689" y="45"/>
                </a:cubicBezTo>
                <a:cubicBezTo>
                  <a:pt x="689" y="45"/>
                  <a:pt x="689" y="45"/>
                  <a:pt x="689" y="45"/>
                </a:cubicBezTo>
                <a:cubicBezTo>
                  <a:pt x="688" y="45"/>
                  <a:pt x="688" y="45"/>
                  <a:pt x="688" y="45"/>
                </a:cubicBezTo>
                <a:cubicBezTo>
                  <a:pt x="686" y="45"/>
                  <a:pt x="686" y="45"/>
                  <a:pt x="686" y="45"/>
                </a:cubicBezTo>
                <a:cubicBezTo>
                  <a:pt x="686" y="45"/>
                  <a:pt x="687" y="45"/>
                  <a:pt x="688" y="45"/>
                </a:cubicBezTo>
                <a:cubicBezTo>
                  <a:pt x="689" y="45"/>
                  <a:pt x="689" y="45"/>
                  <a:pt x="689" y="45"/>
                </a:cubicBezTo>
                <a:cubicBezTo>
                  <a:pt x="689" y="45"/>
                  <a:pt x="689" y="45"/>
                  <a:pt x="689" y="45"/>
                </a:cubicBezTo>
                <a:cubicBezTo>
                  <a:pt x="689" y="45"/>
                  <a:pt x="689" y="45"/>
                  <a:pt x="689" y="45"/>
                </a:cubicBezTo>
                <a:cubicBezTo>
                  <a:pt x="692" y="45"/>
                  <a:pt x="692" y="45"/>
                  <a:pt x="692" y="45"/>
                </a:cubicBezTo>
                <a:cubicBezTo>
                  <a:pt x="701" y="45"/>
                  <a:pt x="701" y="45"/>
                  <a:pt x="701" y="45"/>
                </a:cubicBezTo>
                <a:cubicBezTo>
                  <a:pt x="701" y="45"/>
                  <a:pt x="703" y="44"/>
                  <a:pt x="707" y="44"/>
                </a:cubicBezTo>
                <a:cubicBezTo>
                  <a:pt x="756" y="43"/>
                  <a:pt x="811" y="43"/>
                  <a:pt x="855" y="43"/>
                </a:cubicBezTo>
                <a:cubicBezTo>
                  <a:pt x="873" y="44"/>
                  <a:pt x="908" y="45"/>
                  <a:pt x="926" y="47"/>
                </a:cubicBezTo>
                <a:cubicBezTo>
                  <a:pt x="922" y="47"/>
                  <a:pt x="907" y="46"/>
                  <a:pt x="888" y="46"/>
                </a:cubicBezTo>
                <a:cubicBezTo>
                  <a:pt x="907" y="46"/>
                  <a:pt x="925" y="48"/>
                  <a:pt x="941" y="49"/>
                </a:cubicBezTo>
                <a:cubicBezTo>
                  <a:pt x="955" y="49"/>
                  <a:pt x="978" y="51"/>
                  <a:pt x="985" y="52"/>
                </a:cubicBezTo>
                <a:cubicBezTo>
                  <a:pt x="986" y="52"/>
                  <a:pt x="984" y="52"/>
                  <a:pt x="985" y="52"/>
                </a:cubicBezTo>
                <a:cubicBezTo>
                  <a:pt x="986" y="52"/>
                  <a:pt x="996" y="53"/>
                  <a:pt x="997" y="53"/>
                </a:cubicBezTo>
                <a:cubicBezTo>
                  <a:pt x="1004" y="53"/>
                  <a:pt x="1003" y="53"/>
                  <a:pt x="1011" y="54"/>
                </a:cubicBezTo>
                <a:cubicBezTo>
                  <a:pt x="1022" y="55"/>
                  <a:pt x="1022" y="55"/>
                  <a:pt x="1029" y="56"/>
                </a:cubicBezTo>
                <a:cubicBezTo>
                  <a:pt x="1067" y="59"/>
                  <a:pt x="1104" y="64"/>
                  <a:pt x="1142" y="69"/>
                </a:cubicBezTo>
                <a:cubicBezTo>
                  <a:pt x="1154" y="71"/>
                  <a:pt x="1154" y="71"/>
                  <a:pt x="1154" y="71"/>
                </a:cubicBezTo>
                <a:cubicBezTo>
                  <a:pt x="1158" y="72"/>
                  <a:pt x="1155" y="72"/>
                  <a:pt x="1159" y="72"/>
                </a:cubicBezTo>
                <a:cubicBezTo>
                  <a:pt x="1162" y="73"/>
                  <a:pt x="1161" y="72"/>
                  <a:pt x="1165" y="73"/>
                </a:cubicBezTo>
                <a:cubicBezTo>
                  <a:pt x="1179" y="75"/>
                  <a:pt x="1196" y="78"/>
                  <a:pt x="1211" y="81"/>
                </a:cubicBezTo>
                <a:cubicBezTo>
                  <a:pt x="1229" y="84"/>
                  <a:pt x="1249" y="88"/>
                  <a:pt x="1267" y="94"/>
                </a:cubicBezTo>
                <a:cubicBezTo>
                  <a:pt x="1275" y="97"/>
                  <a:pt x="1284" y="101"/>
                  <a:pt x="1291" y="105"/>
                </a:cubicBezTo>
                <a:cubicBezTo>
                  <a:pt x="1298" y="109"/>
                  <a:pt x="1303" y="114"/>
                  <a:pt x="1305" y="119"/>
                </a:cubicBezTo>
                <a:cubicBezTo>
                  <a:pt x="1306" y="122"/>
                  <a:pt x="1306" y="121"/>
                  <a:pt x="1306" y="121"/>
                </a:cubicBezTo>
                <a:cubicBezTo>
                  <a:pt x="1306" y="121"/>
                  <a:pt x="1306" y="121"/>
                  <a:pt x="1307" y="124"/>
                </a:cubicBezTo>
                <a:cubicBezTo>
                  <a:pt x="1307" y="125"/>
                  <a:pt x="1307" y="126"/>
                  <a:pt x="1307" y="126"/>
                </a:cubicBezTo>
                <a:cubicBezTo>
                  <a:pt x="1307" y="127"/>
                  <a:pt x="1306" y="127"/>
                  <a:pt x="1306" y="128"/>
                </a:cubicBezTo>
                <a:cubicBezTo>
                  <a:pt x="1304" y="130"/>
                  <a:pt x="1302" y="132"/>
                  <a:pt x="1300" y="134"/>
                </a:cubicBezTo>
                <a:cubicBezTo>
                  <a:pt x="1296" y="138"/>
                  <a:pt x="1291" y="142"/>
                  <a:pt x="1285" y="145"/>
                </a:cubicBezTo>
                <a:cubicBezTo>
                  <a:pt x="1274" y="152"/>
                  <a:pt x="1262" y="158"/>
                  <a:pt x="1250" y="163"/>
                </a:cubicBezTo>
                <a:cubicBezTo>
                  <a:pt x="1247" y="164"/>
                  <a:pt x="1244" y="165"/>
                  <a:pt x="1241" y="166"/>
                </a:cubicBezTo>
                <a:cubicBezTo>
                  <a:pt x="1231" y="169"/>
                  <a:pt x="1231" y="169"/>
                  <a:pt x="1231" y="169"/>
                </a:cubicBezTo>
                <a:cubicBezTo>
                  <a:pt x="1224" y="171"/>
                  <a:pt x="1218" y="173"/>
                  <a:pt x="1211" y="175"/>
                </a:cubicBezTo>
                <a:cubicBezTo>
                  <a:pt x="1198" y="178"/>
                  <a:pt x="1184" y="182"/>
                  <a:pt x="1171" y="185"/>
                </a:cubicBezTo>
                <a:cubicBezTo>
                  <a:pt x="1167" y="186"/>
                  <a:pt x="1170" y="185"/>
                  <a:pt x="1164" y="186"/>
                </a:cubicBezTo>
                <a:cubicBezTo>
                  <a:pt x="1156" y="188"/>
                  <a:pt x="1158" y="188"/>
                  <a:pt x="1152" y="189"/>
                </a:cubicBezTo>
                <a:cubicBezTo>
                  <a:pt x="1147" y="190"/>
                  <a:pt x="1144" y="191"/>
                  <a:pt x="1141" y="191"/>
                </a:cubicBezTo>
                <a:cubicBezTo>
                  <a:pt x="1110" y="197"/>
                  <a:pt x="1078" y="201"/>
                  <a:pt x="1045" y="205"/>
                </a:cubicBezTo>
                <a:cubicBezTo>
                  <a:pt x="1013" y="208"/>
                  <a:pt x="980" y="210"/>
                  <a:pt x="947" y="213"/>
                </a:cubicBezTo>
                <a:cubicBezTo>
                  <a:pt x="885" y="217"/>
                  <a:pt x="823" y="220"/>
                  <a:pt x="765" y="221"/>
                </a:cubicBezTo>
                <a:cubicBezTo>
                  <a:pt x="719" y="222"/>
                  <a:pt x="675" y="223"/>
                  <a:pt x="633" y="222"/>
                </a:cubicBezTo>
                <a:cubicBezTo>
                  <a:pt x="578" y="222"/>
                  <a:pt x="530" y="221"/>
                  <a:pt x="478" y="219"/>
                </a:cubicBezTo>
                <a:cubicBezTo>
                  <a:pt x="441" y="218"/>
                  <a:pt x="400" y="216"/>
                  <a:pt x="368" y="214"/>
                </a:cubicBezTo>
                <a:cubicBezTo>
                  <a:pt x="350" y="214"/>
                  <a:pt x="350" y="214"/>
                  <a:pt x="350" y="214"/>
                </a:cubicBezTo>
                <a:cubicBezTo>
                  <a:pt x="321" y="212"/>
                  <a:pt x="321" y="212"/>
                  <a:pt x="321" y="212"/>
                </a:cubicBezTo>
                <a:cubicBezTo>
                  <a:pt x="296" y="210"/>
                  <a:pt x="270" y="209"/>
                  <a:pt x="244" y="206"/>
                </a:cubicBezTo>
                <a:cubicBezTo>
                  <a:pt x="215" y="204"/>
                  <a:pt x="188" y="201"/>
                  <a:pt x="160" y="198"/>
                </a:cubicBezTo>
                <a:cubicBezTo>
                  <a:pt x="144" y="196"/>
                  <a:pt x="129" y="194"/>
                  <a:pt x="114" y="191"/>
                </a:cubicBezTo>
                <a:cubicBezTo>
                  <a:pt x="103" y="189"/>
                  <a:pt x="93" y="187"/>
                  <a:pt x="82" y="185"/>
                </a:cubicBezTo>
                <a:cubicBezTo>
                  <a:pt x="68" y="182"/>
                  <a:pt x="53" y="178"/>
                  <a:pt x="40" y="172"/>
                </a:cubicBezTo>
                <a:cubicBezTo>
                  <a:pt x="33" y="170"/>
                  <a:pt x="26" y="166"/>
                  <a:pt x="22" y="163"/>
                </a:cubicBezTo>
                <a:cubicBezTo>
                  <a:pt x="17" y="159"/>
                  <a:pt x="14" y="154"/>
                  <a:pt x="14" y="149"/>
                </a:cubicBezTo>
                <a:cubicBezTo>
                  <a:pt x="14" y="144"/>
                  <a:pt x="19" y="137"/>
                  <a:pt x="26" y="131"/>
                </a:cubicBezTo>
                <a:cubicBezTo>
                  <a:pt x="33" y="126"/>
                  <a:pt x="41" y="121"/>
                  <a:pt x="50" y="117"/>
                </a:cubicBezTo>
                <a:cubicBezTo>
                  <a:pt x="67" y="108"/>
                  <a:pt x="85" y="101"/>
                  <a:pt x="103" y="95"/>
                </a:cubicBezTo>
                <a:cubicBezTo>
                  <a:pt x="144" y="82"/>
                  <a:pt x="195" y="70"/>
                  <a:pt x="235" y="61"/>
                </a:cubicBezTo>
                <a:cubicBezTo>
                  <a:pt x="268" y="55"/>
                  <a:pt x="302" y="49"/>
                  <a:pt x="340" y="44"/>
                </a:cubicBezTo>
                <a:cubicBezTo>
                  <a:pt x="350" y="42"/>
                  <a:pt x="350" y="42"/>
                  <a:pt x="350" y="42"/>
                </a:cubicBezTo>
                <a:cubicBezTo>
                  <a:pt x="407" y="35"/>
                  <a:pt x="471" y="28"/>
                  <a:pt x="517" y="25"/>
                </a:cubicBezTo>
                <a:cubicBezTo>
                  <a:pt x="534" y="24"/>
                  <a:pt x="549" y="23"/>
                  <a:pt x="565" y="22"/>
                </a:cubicBezTo>
                <a:cubicBezTo>
                  <a:pt x="583" y="21"/>
                  <a:pt x="599" y="20"/>
                  <a:pt x="616" y="19"/>
                </a:cubicBezTo>
                <a:cubicBezTo>
                  <a:pt x="632" y="19"/>
                  <a:pt x="632" y="19"/>
                  <a:pt x="632" y="19"/>
                </a:cubicBezTo>
                <a:cubicBezTo>
                  <a:pt x="649" y="18"/>
                  <a:pt x="666" y="17"/>
                  <a:pt x="684" y="17"/>
                </a:cubicBezTo>
                <a:cubicBezTo>
                  <a:pt x="712" y="16"/>
                  <a:pt x="742" y="16"/>
                  <a:pt x="774" y="16"/>
                </a:cubicBezTo>
                <a:cubicBezTo>
                  <a:pt x="799" y="16"/>
                  <a:pt x="836" y="16"/>
                  <a:pt x="864" y="16"/>
                </a:cubicBezTo>
                <a:cubicBezTo>
                  <a:pt x="912" y="18"/>
                  <a:pt x="961" y="19"/>
                  <a:pt x="1010" y="23"/>
                </a:cubicBezTo>
                <a:cubicBezTo>
                  <a:pt x="1026" y="24"/>
                  <a:pt x="1041" y="26"/>
                  <a:pt x="1058" y="27"/>
                </a:cubicBezTo>
                <a:cubicBezTo>
                  <a:pt x="1075" y="29"/>
                  <a:pt x="1096" y="31"/>
                  <a:pt x="1117" y="35"/>
                </a:cubicBezTo>
                <a:cubicBezTo>
                  <a:pt x="1123" y="36"/>
                  <a:pt x="1123" y="36"/>
                  <a:pt x="1123" y="36"/>
                </a:cubicBezTo>
                <a:cubicBezTo>
                  <a:pt x="1123" y="36"/>
                  <a:pt x="1123" y="36"/>
                  <a:pt x="1123" y="36"/>
                </a:cubicBezTo>
                <a:cubicBezTo>
                  <a:pt x="1124" y="36"/>
                  <a:pt x="1124" y="36"/>
                  <a:pt x="1124" y="36"/>
                </a:cubicBezTo>
                <a:cubicBezTo>
                  <a:pt x="1125" y="36"/>
                  <a:pt x="1125" y="36"/>
                  <a:pt x="1125" y="36"/>
                </a:cubicBezTo>
                <a:cubicBezTo>
                  <a:pt x="1125" y="36"/>
                  <a:pt x="1127" y="36"/>
                  <a:pt x="1127" y="37"/>
                </a:cubicBezTo>
                <a:cubicBezTo>
                  <a:pt x="1127" y="38"/>
                  <a:pt x="1128" y="36"/>
                  <a:pt x="1129" y="37"/>
                </a:cubicBezTo>
                <a:cubicBezTo>
                  <a:pt x="1129" y="37"/>
                  <a:pt x="1129" y="37"/>
                  <a:pt x="1129" y="38"/>
                </a:cubicBezTo>
                <a:cubicBezTo>
                  <a:pt x="1129" y="38"/>
                  <a:pt x="1129" y="38"/>
                  <a:pt x="1130" y="38"/>
                </a:cubicBezTo>
                <a:cubicBezTo>
                  <a:pt x="1130" y="38"/>
                  <a:pt x="1130" y="39"/>
                  <a:pt x="1131" y="39"/>
                </a:cubicBezTo>
                <a:cubicBezTo>
                  <a:pt x="1131" y="39"/>
                  <a:pt x="1131" y="39"/>
                  <a:pt x="1131" y="39"/>
                </a:cubicBezTo>
                <a:cubicBezTo>
                  <a:pt x="1132" y="39"/>
                  <a:pt x="1132" y="39"/>
                  <a:pt x="1133" y="39"/>
                </a:cubicBezTo>
                <a:cubicBezTo>
                  <a:pt x="1133" y="39"/>
                  <a:pt x="1134" y="39"/>
                  <a:pt x="1134" y="39"/>
                </a:cubicBezTo>
                <a:cubicBezTo>
                  <a:pt x="1135" y="39"/>
                  <a:pt x="1135" y="39"/>
                  <a:pt x="1135" y="39"/>
                </a:cubicBezTo>
                <a:cubicBezTo>
                  <a:pt x="1136" y="39"/>
                  <a:pt x="1136" y="39"/>
                  <a:pt x="1137" y="38"/>
                </a:cubicBezTo>
                <a:cubicBezTo>
                  <a:pt x="1137" y="38"/>
                  <a:pt x="1138" y="38"/>
                  <a:pt x="1138" y="38"/>
                </a:cubicBezTo>
                <a:cubicBezTo>
                  <a:pt x="1138" y="38"/>
                  <a:pt x="1139" y="38"/>
                  <a:pt x="1139" y="38"/>
                </a:cubicBezTo>
                <a:cubicBezTo>
                  <a:pt x="1140" y="37"/>
                  <a:pt x="1141" y="36"/>
                  <a:pt x="1142" y="36"/>
                </a:cubicBezTo>
                <a:cubicBezTo>
                  <a:pt x="1142" y="36"/>
                  <a:pt x="1142" y="35"/>
                  <a:pt x="1143" y="35"/>
                </a:cubicBezTo>
                <a:cubicBezTo>
                  <a:pt x="1143" y="35"/>
                  <a:pt x="1143" y="35"/>
                  <a:pt x="1143" y="35"/>
                </a:cubicBezTo>
                <a:cubicBezTo>
                  <a:pt x="1143" y="34"/>
                  <a:pt x="1143" y="33"/>
                  <a:pt x="1144" y="33"/>
                </a:cubicBezTo>
                <a:cubicBezTo>
                  <a:pt x="1144" y="33"/>
                  <a:pt x="1144" y="33"/>
                  <a:pt x="1144" y="33"/>
                </a:cubicBezTo>
                <a:cubicBezTo>
                  <a:pt x="1144" y="32"/>
                  <a:pt x="1144" y="31"/>
                  <a:pt x="1144" y="30"/>
                </a:cubicBezTo>
                <a:cubicBezTo>
                  <a:pt x="1144" y="29"/>
                  <a:pt x="1144" y="28"/>
                  <a:pt x="1144" y="28"/>
                </a:cubicBezTo>
                <a:cubicBezTo>
                  <a:pt x="1144" y="28"/>
                  <a:pt x="1144" y="27"/>
                  <a:pt x="1144" y="27"/>
                </a:cubicBezTo>
                <a:cubicBezTo>
                  <a:pt x="1144" y="26"/>
                  <a:pt x="1143" y="26"/>
                  <a:pt x="1143" y="26"/>
                </a:cubicBezTo>
                <a:cubicBezTo>
                  <a:pt x="1143" y="25"/>
                  <a:pt x="1143" y="25"/>
                  <a:pt x="1143" y="25"/>
                </a:cubicBezTo>
                <a:cubicBezTo>
                  <a:pt x="1143" y="25"/>
                  <a:pt x="1142" y="24"/>
                  <a:pt x="1142" y="24"/>
                </a:cubicBezTo>
                <a:cubicBezTo>
                  <a:pt x="1142" y="24"/>
                  <a:pt x="1142" y="24"/>
                  <a:pt x="1142" y="24"/>
                </a:cubicBezTo>
                <a:cubicBezTo>
                  <a:pt x="1141" y="23"/>
                  <a:pt x="1141" y="22"/>
                  <a:pt x="1140" y="22"/>
                </a:cubicBezTo>
                <a:cubicBezTo>
                  <a:pt x="1140" y="22"/>
                  <a:pt x="1139" y="21"/>
                  <a:pt x="1139" y="21"/>
                </a:cubicBezTo>
                <a:cubicBezTo>
                  <a:pt x="1138" y="21"/>
                  <a:pt x="1137" y="21"/>
                  <a:pt x="1137" y="20"/>
                </a:cubicBezTo>
                <a:cubicBezTo>
                  <a:pt x="1137" y="20"/>
                  <a:pt x="1137" y="20"/>
                  <a:pt x="1137" y="20"/>
                </a:cubicBezTo>
                <a:cubicBezTo>
                  <a:pt x="1137" y="20"/>
                  <a:pt x="1136" y="20"/>
                  <a:pt x="1136" y="20"/>
                </a:cubicBezTo>
                <a:cubicBezTo>
                  <a:pt x="1136" y="20"/>
                  <a:pt x="1135" y="20"/>
                  <a:pt x="1135" y="20"/>
                </a:cubicBezTo>
                <a:cubicBezTo>
                  <a:pt x="1135" y="20"/>
                  <a:pt x="1134" y="19"/>
                  <a:pt x="1134" y="19"/>
                </a:cubicBezTo>
                <a:cubicBezTo>
                  <a:pt x="1134" y="19"/>
                  <a:pt x="1134" y="20"/>
                  <a:pt x="1133" y="20"/>
                </a:cubicBezTo>
                <a:cubicBezTo>
                  <a:pt x="1133" y="20"/>
                  <a:pt x="1132" y="19"/>
                  <a:pt x="1132" y="19"/>
                </a:cubicBezTo>
                <a:cubicBezTo>
                  <a:pt x="1131" y="19"/>
                  <a:pt x="1131" y="19"/>
                  <a:pt x="1131" y="19"/>
                </a:cubicBezTo>
                <a:cubicBezTo>
                  <a:pt x="1131" y="19"/>
                  <a:pt x="1130" y="19"/>
                  <a:pt x="1130" y="20"/>
                </a:cubicBezTo>
                <a:cubicBezTo>
                  <a:pt x="1130" y="20"/>
                  <a:pt x="1128" y="19"/>
                  <a:pt x="1127" y="20"/>
                </a:cubicBezTo>
                <a:cubicBezTo>
                  <a:pt x="1127" y="19"/>
                  <a:pt x="1127" y="19"/>
                  <a:pt x="1126" y="19"/>
                </a:cubicBezTo>
                <a:cubicBezTo>
                  <a:pt x="1126" y="19"/>
                  <a:pt x="1126" y="19"/>
                  <a:pt x="1126" y="19"/>
                </a:cubicBezTo>
                <a:cubicBezTo>
                  <a:pt x="1126" y="19"/>
                  <a:pt x="1126" y="19"/>
                  <a:pt x="1126" y="19"/>
                </a:cubicBezTo>
                <a:cubicBezTo>
                  <a:pt x="1122" y="19"/>
                  <a:pt x="1122" y="19"/>
                  <a:pt x="1122" y="19"/>
                </a:cubicBezTo>
                <a:cubicBezTo>
                  <a:pt x="1103" y="16"/>
                  <a:pt x="1103" y="16"/>
                  <a:pt x="1103" y="16"/>
                </a:cubicBezTo>
                <a:cubicBezTo>
                  <a:pt x="1098" y="15"/>
                  <a:pt x="1092" y="15"/>
                  <a:pt x="1087" y="14"/>
                </a:cubicBezTo>
                <a:cubicBezTo>
                  <a:pt x="1078" y="13"/>
                  <a:pt x="1067" y="12"/>
                  <a:pt x="1056" y="11"/>
                </a:cubicBezTo>
                <a:cubicBezTo>
                  <a:pt x="1037" y="9"/>
                  <a:pt x="1021" y="8"/>
                  <a:pt x="1005" y="7"/>
                </a:cubicBezTo>
                <a:cubicBezTo>
                  <a:pt x="981" y="5"/>
                  <a:pt x="964" y="4"/>
                  <a:pt x="944" y="3"/>
                </a:cubicBezTo>
                <a:cubicBezTo>
                  <a:pt x="920" y="2"/>
                  <a:pt x="920" y="2"/>
                  <a:pt x="920" y="2"/>
                </a:cubicBezTo>
                <a:cubicBezTo>
                  <a:pt x="898" y="2"/>
                  <a:pt x="898" y="2"/>
                  <a:pt x="898" y="2"/>
                </a:cubicBezTo>
                <a:cubicBezTo>
                  <a:pt x="875" y="1"/>
                  <a:pt x="875" y="1"/>
                  <a:pt x="875" y="1"/>
                </a:cubicBezTo>
                <a:cubicBezTo>
                  <a:pt x="860" y="1"/>
                  <a:pt x="860" y="1"/>
                  <a:pt x="860" y="1"/>
                </a:cubicBezTo>
                <a:cubicBezTo>
                  <a:pt x="844" y="0"/>
                  <a:pt x="844" y="0"/>
                  <a:pt x="844" y="0"/>
                </a:cubicBezTo>
                <a:cubicBezTo>
                  <a:pt x="824" y="0"/>
                  <a:pt x="824" y="0"/>
                  <a:pt x="824" y="0"/>
                </a:cubicBezTo>
                <a:cubicBezTo>
                  <a:pt x="800" y="0"/>
                  <a:pt x="773" y="0"/>
                  <a:pt x="750" y="1"/>
                </a:cubicBezTo>
                <a:cubicBezTo>
                  <a:pt x="708" y="1"/>
                  <a:pt x="671" y="2"/>
                  <a:pt x="622" y="4"/>
                </a:cubicBezTo>
                <a:cubicBezTo>
                  <a:pt x="587" y="6"/>
                  <a:pt x="587" y="6"/>
                  <a:pt x="587" y="6"/>
                </a:cubicBezTo>
                <a:cubicBezTo>
                  <a:pt x="584" y="6"/>
                  <a:pt x="584" y="6"/>
                  <a:pt x="580" y="6"/>
                </a:cubicBezTo>
                <a:cubicBezTo>
                  <a:pt x="554" y="7"/>
                  <a:pt x="527" y="10"/>
                  <a:pt x="500" y="11"/>
                </a:cubicBezTo>
                <a:cubicBezTo>
                  <a:pt x="497" y="12"/>
                  <a:pt x="497" y="12"/>
                  <a:pt x="497" y="12"/>
                </a:cubicBezTo>
                <a:cubicBezTo>
                  <a:pt x="460" y="14"/>
                  <a:pt x="414" y="19"/>
                  <a:pt x="385" y="23"/>
                </a:cubicBezTo>
                <a:cubicBezTo>
                  <a:pt x="363" y="25"/>
                  <a:pt x="337" y="29"/>
                  <a:pt x="309" y="33"/>
                </a:cubicBezTo>
                <a:cubicBezTo>
                  <a:pt x="297" y="35"/>
                  <a:pt x="284" y="37"/>
                  <a:pt x="272" y="39"/>
                </a:cubicBezTo>
                <a:cubicBezTo>
                  <a:pt x="249" y="44"/>
                  <a:pt x="218" y="50"/>
                  <a:pt x="196" y="55"/>
                </a:cubicBezTo>
                <a:cubicBezTo>
                  <a:pt x="176" y="60"/>
                  <a:pt x="176" y="60"/>
                  <a:pt x="176" y="60"/>
                </a:cubicBezTo>
                <a:cubicBezTo>
                  <a:pt x="164" y="63"/>
                  <a:pt x="152" y="66"/>
                  <a:pt x="139" y="69"/>
                </a:cubicBezTo>
                <a:cubicBezTo>
                  <a:pt x="115" y="76"/>
                  <a:pt x="89" y="84"/>
                  <a:pt x="65" y="94"/>
                </a:cubicBezTo>
                <a:cubicBezTo>
                  <a:pt x="53" y="99"/>
                  <a:pt x="41" y="104"/>
                  <a:pt x="30" y="111"/>
                </a:cubicBezTo>
                <a:cubicBezTo>
                  <a:pt x="25" y="114"/>
                  <a:pt x="19" y="118"/>
                  <a:pt x="15" y="122"/>
                </a:cubicBezTo>
                <a:cubicBezTo>
                  <a:pt x="10" y="127"/>
                  <a:pt x="5" y="131"/>
                  <a:pt x="2" y="138"/>
                </a:cubicBezTo>
                <a:cubicBezTo>
                  <a:pt x="1" y="142"/>
                  <a:pt x="0" y="146"/>
                  <a:pt x="0" y="151"/>
                </a:cubicBezTo>
                <a:cubicBezTo>
                  <a:pt x="0" y="155"/>
                  <a:pt x="1" y="159"/>
                  <a:pt x="3" y="163"/>
                </a:cubicBezTo>
                <a:cubicBezTo>
                  <a:pt x="4" y="165"/>
                  <a:pt x="6" y="166"/>
                  <a:pt x="7" y="168"/>
                </a:cubicBezTo>
                <a:cubicBezTo>
                  <a:pt x="8" y="169"/>
                  <a:pt x="10" y="171"/>
                  <a:pt x="11" y="172"/>
                </a:cubicBezTo>
                <a:cubicBezTo>
                  <a:pt x="14" y="175"/>
                  <a:pt x="17" y="177"/>
                  <a:pt x="21" y="179"/>
                </a:cubicBezTo>
                <a:cubicBezTo>
                  <a:pt x="33" y="186"/>
                  <a:pt x="45" y="190"/>
                  <a:pt x="58" y="193"/>
                </a:cubicBezTo>
                <a:cubicBezTo>
                  <a:pt x="70" y="197"/>
                  <a:pt x="83" y="200"/>
                  <a:pt x="95" y="202"/>
                </a:cubicBezTo>
                <a:cubicBezTo>
                  <a:pt x="101" y="203"/>
                  <a:pt x="108" y="204"/>
                  <a:pt x="113" y="205"/>
                </a:cubicBezTo>
                <a:cubicBezTo>
                  <a:pt x="128" y="208"/>
                  <a:pt x="142" y="210"/>
                  <a:pt x="158" y="212"/>
                </a:cubicBezTo>
                <a:cubicBezTo>
                  <a:pt x="197" y="217"/>
                  <a:pt x="236" y="220"/>
                  <a:pt x="272" y="223"/>
                </a:cubicBezTo>
                <a:cubicBezTo>
                  <a:pt x="318" y="226"/>
                  <a:pt x="386" y="230"/>
                  <a:pt x="440" y="232"/>
                </a:cubicBezTo>
                <a:cubicBezTo>
                  <a:pt x="452" y="232"/>
                  <a:pt x="464" y="233"/>
                  <a:pt x="476" y="233"/>
                </a:cubicBezTo>
                <a:cubicBezTo>
                  <a:pt x="515" y="234"/>
                  <a:pt x="564" y="235"/>
                  <a:pt x="605" y="236"/>
                </a:cubicBezTo>
                <a:cubicBezTo>
                  <a:pt x="690" y="237"/>
                  <a:pt x="777" y="235"/>
                  <a:pt x="863" y="231"/>
                </a:cubicBezTo>
                <a:cubicBezTo>
                  <a:pt x="906" y="229"/>
                  <a:pt x="950" y="227"/>
                  <a:pt x="992" y="223"/>
                </a:cubicBezTo>
                <a:cubicBezTo>
                  <a:pt x="1035" y="220"/>
                  <a:pt x="1078" y="216"/>
                  <a:pt x="1120" y="209"/>
                </a:cubicBezTo>
                <a:cubicBezTo>
                  <a:pt x="1133" y="207"/>
                  <a:pt x="1153" y="203"/>
                  <a:pt x="1164" y="200"/>
                </a:cubicBezTo>
                <a:cubicBezTo>
                  <a:pt x="1167" y="200"/>
                  <a:pt x="1174" y="198"/>
                  <a:pt x="1180" y="197"/>
                </a:cubicBezTo>
                <a:cubicBezTo>
                  <a:pt x="1201" y="191"/>
                  <a:pt x="1226" y="184"/>
                  <a:pt x="1252" y="176"/>
                </a:cubicBezTo>
                <a:cubicBezTo>
                  <a:pt x="1259" y="174"/>
                  <a:pt x="1274" y="167"/>
                  <a:pt x="1282" y="162"/>
                </a:cubicBezTo>
                <a:cubicBezTo>
                  <a:pt x="1286" y="160"/>
                  <a:pt x="1277" y="165"/>
                  <a:pt x="1284" y="161"/>
                </a:cubicBezTo>
                <a:cubicBezTo>
                  <a:pt x="1288" y="159"/>
                  <a:pt x="1294" y="155"/>
                  <a:pt x="1301" y="150"/>
                </a:cubicBezTo>
                <a:cubicBezTo>
                  <a:pt x="1304" y="148"/>
                  <a:pt x="1308" y="145"/>
                  <a:pt x="1311" y="141"/>
                </a:cubicBezTo>
                <a:cubicBezTo>
                  <a:pt x="1313" y="139"/>
                  <a:pt x="1315" y="137"/>
                  <a:pt x="1317" y="134"/>
                </a:cubicBezTo>
                <a:cubicBezTo>
                  <a:pt x="1317" y="133"/>
                  <a:pt x="1318" y="132"/>
                  <a:pt x="1319" y="130"/>
                </a:cubicBezTo>
                <a:cubicBezTo>
                  <a:pt x="1319" y="129"/>
                  <a:pt x="1319" y="128"/>
                  <a:pt x="1319" y="127"/>
                </a:cubicBezTo>
                <a:cubicBezTo>
                  <a:pt x="1319" y="126"/>
                  <a:pt x="1319" y="126"/>
                  <a:pt x="1319" y="126"/>
                </a:cubicBezTo>
                <a:close/>
                <a:moveTo>
                  <a:pt x="1104" y="52"/>
                </a:moveTo>
                <a:cubicBezTo>
                  <a:pt x="1102" y="51"/>
                  <a:pt x="1092" y="50"/>
                  <a:pt x="1091" y="50"/>
                </a:cubicBezTo>
                <a:cubicBezTo>
                  <a:pt x="1095" y="50"/>
                  <a:pt x="1103" y="52"/>
                  <a:pt x="1104" y="52"/>
                </a:cubicBezTo>
                <a:close/>
                <a:moveTo>
                  <a:pt x="985" y="52"/>
                </a:moveTo>
                <a:cubicBezTo>
                  <a:pt x="985" y="52"/>
                  <a:pt x="985" y="52"/>
                  <a:pt x="985" y="52"/>
                </a:cubicBezTo>
                <a:cubicBezTo>
                  <a:pt x="985" y="52"/>
                  <a:pt x="985" y="52"/>
                  <a:pt x="985" y="52"/>
                </a:cubicBezTo>
                <a:close/>
                <a:moveTo>
                  <a:pt x="689" y="44"/>
                </a:moveTo>
                <a:cubicBezTo>
                  <a:pt x="689" y="43"/>
                  <a:pt x="688" y="44"/>
                  <a:pt x="688" y="43"/>
                </a:cubicBezTo>
                <a:cubicBezTo>
                  <a:pt x="689" y="43"/>
                  <a:pt x="689" y="43"/>
                  <a:pt x="689" y="43"/>
                </a:cubicBezTo>
                <a:cubicBezTo>
                  <a:pt x="689" y="43"/>
                  <a:pt x="687" y="43"/>
                  <a:pt x="687" y="43"/>
                </a:cubicBezTo>
                <a:cubicBezTo>
                  <a:pt x="687" y="43"/>
                  <a:pt x="688" y="44"/>
                  <a:pt x="688" y="43"/>
                </a:cubicBezTo>
                <a:cubicBezTo>
                  <a:pt x="688" y="43"/>
                  <a:pt x="688" y="43"/>
                  <a:pt x="688" y="44"/>
                </a:cubicBezTo>
                <a:cubicBezTo>
                  <a:pt x="688" y="44"/>
                  <a:pt x="688" y="43"/>
                  <a:pt x="688" y="43"/>
                </a:cubicBezTo>
                <a:cubicBezTo>
                  <a:pt x="688" y="44"/>
                  <a:pt x="688" y="44"/>
                  <a:pt x="688" y="44"/>
                </a:cubicBezTo>
                <a:cubicBezTo>
                  <a:pt x="689" y="44"/>
                  <a:pt x="689" y="44"/>
                  <a:pt x="689" y="44"/>
                </a:cubicBezTo>
                <a:close/>
                <a:moveTo>
                  <a:pt x="1041" y="46"/>
                </a:moveTo>
                <a:cubicBezTo>
                  <a:pt x="1044" y="47"/>
                  <a:pt x="1051" y="47"/>
                  <a:pt x="1053" y="48"/>
                </a:cubicBezTo>
                <a:cubicBezTo>
                  <a:pt x="1049" y="47"/>
                  <a:pt x="1042" y="46"/>
                  <a:pt x="1041" y="46"/>
                </a:cubicBezTo>
                <a:close/>
                <a:moveTo>
                  <a:pt x="689" y="39"/>
                </a:moveTo>
                <a:cubicBezTo>
                  <a:pt x="689" y="39"/>
                  <a:pt x="688" y="39"/>
                  <a:pt x="688" y="39"/>
                </a:cubicBezTo>
                <a:cubicBezTo>
                  <a:pt x="689" y="39"/>
                  <a:pt x="689" y="39"/>
                  <a:pt x="689" y="39"/>
                </a:cubicBezTo>
                <a:close/>
                <a:moveTo>
                  <a:pt x="688" y="45"/>
                </a:moveTo>
                <a:cubicBezTo>
                  <a:pt x="688" y="45"/>
                  <a:pt x="688" y="45"/>
                  <a:pt x="687" y="45"/>
                </a:cubicBezTo>
                <a:cubicBezTo>
                  <a:pt x="688" y="45"/>
                  <a:pt x="688" y="45"/>
                  <a:pt x="688" y="45"/>
                </a:cubicBezTo>
                <a:close/>
                <a:moveTo>
                  <a:pt x="863" y="47"/>
                </a:moveTo>
                <a:cubicBezTo>
                  <a:pt x="849" y="46"/>
                  <a:pt x="839" y="46"/>
                  <a:pt x="830" y="46"/>
                </a:cubicBezTo>
                <a:cubicBezTo>
                  <a:pt x="838" y="46"/>
                  <a:pt x="848" y="46"/>
                  <a:pt x="853" y="47"/>
                </a:cubicBezTo>
                <a:cubicBezTo>
                  <a:pt x="855" y="46"/>
                  <a:pt x="860" y="47"/>
                  <a:pt x="863" y="47"/>
                </a:cubicBezTo>
                <a:close/>
                <a:moveTo>
                  <a:pt x="1279" y="100"/>
                </a:moveTo>
                <a:cubicBezTo>
                  <a:pt x="1276" y="98"/>
                  <a:pt x="1271" y="96"/>
                  <a:pt x="1270" y="96"/>
                </a:cubicBezTo>
                <a:cubicBezTo>
                  <a:pt x="1274" y="98"/>
                  <a:pt x="1277" y="99"/>
                  <a:pt x="1279" y="100"/>
                </a:cubicBezTo>
                <a:close/>
                <a:moveTo>
                  <a:pt x="688" y="39"/>
                </a:moveTo>
                <a:cubicBezTo>
                  <a:pt x="688" y="39"/>
                  <a:pt x="688" y="39"/>
                  <a:pt x="688" y="39"/>
                </a:cubicBezTo>
                <a:cubicBezTo>
                  <a:pt x="688" y="39"/>
                  <a:pt x="688" y="39"/>
                  <a:pt x="688" y="39"/>
                </a:cubicBezTo>
                <a:cubicBezTo>
                  <a:pt x="688" y="39"/>
                  <a:pt x="688" y="39"/>
                  <a:pt x="688" y="39"/>
                </a:cubicBezTo>
                <a:close/>
                <a:moveTo>
                  <a:pt x="688" y="46"/>
                </a:moveTo>
                <a:cubicBezTo>
                  <a:pt x="688" y="46"/>
                  <a:pt x="689" y="46"/>
                  <a:pt x="689" y="46"/>
                </a:cubicBezTo>
                <a:cubicBezTo>
                  <a:pt x="688" y="46"/>
                  <a:pt x="688" y="46"/>
                  <a:pt x="688" y="46"/>
                </a:cubicBezTo>
                <a:close/>
                <a:moveTo>
                  <a:pt x="769" y="37"/>
                </a:moveTo>
                <a:cubicBezTo>
                  <a:pt x="762" y="37"/>
                  <a:pt x="762" y="37"/>
                  <a:pt x="762" y="37"/>
                </a:cubicBezTo>
                <a:cubicBezTo>
                  <a:pt x="761" y="37"/>
                  <a:pt x="762" y="37"/>
                  <a:pt x="763" y="37"/>
                </a:cubicBezTo>
                <a:cubicBezTo>
                  <a:pt x="768" y="37"/>
                  <a:pt x="769" y="37"/>
                  <a:pt x="769" y="37"/>
                </a:cubicBezTo>
                <a:close/>
                <a:moveTo>
                  <a:pt x="923" y="41"/>
                </a:moveTo>
                <a:cubicBezTo>
                  <a:pt x="912" y="40"/>
                  <a:pt x="912" y="40"/>
                  <a:pt x="912" y="40"/>
                </a:cubicBezTo>
                <a:cubicBezTo>
                  <a:pt x="907" y="40"/>
                  <a:pt x="879" y="39"/>
                  <a:pt x="882" y="39"/>
                </a:cubicBezTo>
                <a:cubicBezTo>
                  <a:pt x="899" y="40"/>
                  <a:pt x="924" y="41"/>
                  <a:pt x="938" y="42"/>
                </a:cubicBezTo>
                <a:cubicBezTo>
                  <a:pt x="933" y="41"/>
                  <a:pt x="928" y="41"/>
                  <a:pt x="923" y="41"/>
                </a:cubicBezTo>
                <a:close/>
                <a:moveTo>
                  <a:pt x="926" y="46"/>
                </a:moveTo>
                <a:cubicBezTo>
                  <a:pt x="967" y="48"/>
                  <a:pt x="967" y="48"/>
                  <a:pt x="967" y="48"/>
                </a:cubicBezTo>
                <a:cubicBezTo>
                  <a:pt x="954" y="47"/>
                  <a:pt x="939" y="46"/>
                  <a:pt x="926" y="46"/>
                </a:cubicBezTo>
                <a:close/>
                <a:moveTo>
                  <a:pt x="683" y="48"/>
                </a:moveTo>
                <a:cubicBezTo>
                  <a:pt x="683" y="48"/>
                  <a:pt x="683" y="48"/>
                  <a:pt x="683" y="48"/>
                </a:cubicBezTo>
                <a:close/>
                <a:moveTo>
                  <a:pt x="985" y="52"/>
                </a:moveTo>
                <a:cubicBezTo>
                  <a:pt x="985" y="52"/>
                  <a:pt x="986" y="52"/>
                  <a:pt x="986" y="52"/>
                </a:cubicBezTo>
                <a:cubicBezTo>
                  <a:pt x="986" y="52"/>
                  <a:pt x="985" y="52"/>
                  <a:pt x="985" y="52"/>
                </a:cubicBezTo>
                <a:close/>
                <a:moveTo>
                  <a:pt x="687" y="40"/>
                </a:moveTo>
                <a:cubicBezTo>
                  <a:pt x="687" y="40"/>
                  <a:pt x="687" y="40"/>
                  <a:pt x="687" y="40"/>
                </a:cubicBezTo>
                <a:cubicBezTo>
                  <a:pt x="687" y="40"/>
                  <a:pt x="687" y="40"/>
                  <a:pt x="687" y="40"/>
                </a:cubicBezTo>
                <a:close/>
                <a:moveTo>
                  <a:pt x="687" y="41"/>
                </a:moveTo>
                <a:cubicBezTo>
                  <a:pt x="687" y="41"/>
                  <a:pt x="687" y="41"/>
                  <a:pt x="687" y="41"/>
                </a:cubicBezTo>
                <a:cubicBezTo>
                  <a:pt x="687" y="41"/>
                  <a:pt x="687" y="41"/>
                  <a:pt x="687" y="41"/>
                </a:cubicBezTo>
                <a:close/>
                <a:moveTo>
                  <a:pt x="689" y="38"/>
                </a:moveTo>
                <a:cubicBezTo>
                  <a:pt x="689" y="38"/>
                  <a:pt x="689" y="38"/>
                  <a:pt x="689" y="38"/>
                </a:cubicBezTo>
                <a:cubicBezTo>
                  <a:pt x="689" y="38"/>
                  <a:pt x="689" y="38"/>
                  <a:pt x="689" y="38"/>
                </a:cubicBezTo>
                <a:cubicBezTo>
                  <a:pt x="689" y="38"/>
                  <a:pt x="689" y="38"/>
                  <a:pt x="689" y="38"/>
                </a:cubicBezTo>
                <a:cubicBezTo>
                  <a:pt x="689" y="38"/>
                  <a:pt x="689" y="38"/>
                  <a:pt x="689" y="38"/>
                </a:cubicBezTo>
                <a:cubicBezTo>
                  <a:pt x="689" y="38"/>
                  <a:pt x="689" y="38"/>
                  <a:pt x="689" y="38"/>
                </a:cubicBezTo>
                <a:cubicBezTo>
                  <a:pt x="689" y="38"/>
                  <a:pt x="690" y="38"/>
                  <a:pt x="690" y="38"/>
                </a:cubicBezTo>
                <a:cubicBezTo>
                  <a:pt x="689" y="38"/>
                  <a:pt x="689" y="38"/>
                  <a:pt x="689" y="38"/>
                </a:cubicBezTo>
                <a:close/>
                <a:moveTo>
                  <a:pt x="689" y="45"/>
                </a:moveTo>
                <a:cubicBezTo>
                  <a:pt x="689" y="44"/>
                  <a:pt x="689" y="45"/>
                  <a:pt x="689" y="45"/>
                </a:cubicBezTo>
                <a:cubicBezTo>
                  <a:pt x="689" y="45"/>
                  <a:pt x="689" y="45"/>
                  <a:pt x="689" y="45"/>
                </a:cubicBezTo>
                <a:close/>
                <a:moveTo>
                  <a:pt x="688" y="39"/>
                </a:moveTo>
                <a:cubicBezTo>
                  <a:pt x="688" y="39"/>
                  <a:pt x="687" y="38"/>
                  <a:pt x="687" y="39"/>
                </a:cubicBezTo>
                <a:cubicBezTo>
                  <a:pt x="687" y="39"/>
                  <a:pt x="688" y="39"/>
                  <a:pt x="688" y="39"/>
                </a:cubicBezTo>
                <a:close/>
                <a:moveTo>
                  <a:pt x="688" y="41"/>
                </a:moveTo>
                <a:cubicBezTo>
                  <a:pt x="688" y="41"/>
                  <a:pt x="688" y="41"/>
                  <a:pt x="688" y="41"/>
                </a:cubicBezTo>
                <a:cubicBezTo>
                  <a:pt x="688" y="41"/>
                  <a:pt x="688" y="41"/>
                  <a:pt x="688" y="41"/>
                </a:cubicBezTo>
                <a:cubicBezTo>
                  <a:pt x="687" y="41"/>
                  <a:pt x="688" y="41"/>
                  <a:pt x="688" y="41"/>
                </a:cubicBezTo>
                <a:close/>
                <a:moveTo>
                  <a:pt x="699" y="40"/>
                </a:moveTo>
                <a:cubicBezTo>
                  <a:pt x="689" y="41"/>
                  <a:pt x="689" y="41"/>
                  <a:pt x="689" y="41"/>
                </a:cubicBezTo>
                <a:cubicBezTo>
                  <a:pt x="689" y="41"/>
                  <a:pt x="688" y="41"/>
                  <a:pt x="688" y="41"/>
                </a:cubicBezTo>
                <a:cubicBezTo>
                  <a:pt x="688" y="41"/>
                  <a:pt x="689" y="41"/>
                  <a:pt x="689" y="41"/>
                </a:cubicBezTo>
                <a:cubicBezTo>
                  <a:pt x="689" y="41"/>
                  <a:pt x="689" y="41"/>
                  <a:pt x="689" y="41"/>
                </a:cubicBezTo>
                <a:lnTo>
                  <a:pt x="699" y="40"/>
                </a:lnTo>
                <a:close/>
                <a:moveTo>
                  <a:pt x="688" y="41"/>
                </a:moveTo>
                <a:cubicBezTo>
                  <a:pt x="688" y="41"/>
                  <a:pt x="688" y="41"/>
                  <a:pt x="688" y="41"/>
                </a:cubicBezTo>
                <a:cubicBezTo>
                  <a:pt x="688" y="41"/>
                  <a:pt x="688" y="41"/>
                  <a:pt x="688" y="41"/>
                </a:cubicBezTo>
                <a:cubicBezTo>
                  <a:pt x="688" y="41"/>
                  <a:pt x="688" y="41"/>
                  <a:pt x="688" y="41"/>
                </a:cubicBezTo>
                <a:close/>
              </a:path>
            </a:pathLst>
          </a:custGeom>
          <a:solidFill>
            <a:srgbClr val="FF004E"/>
          </a:solidFill>
          <a:ln>
            <a:noFill/>
          </a:ln>
          <a:effectLst>
            <a:outerShdw blurRad="50800" dist="25400" dir="2700000" algn="tl" rotWithShape="0">
              <a:prstClr val="black">
                <a:alpha val="4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1235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2" grpId="0" animBg="1"/>
      <p:bldP spid="23" grpId="0" animBg="1"/>
      <p:bldP spid="24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hthoek 11">
            <a:extLst>
              <a:ext uri="{FF2B5EF4-FFF2-40B4-BE49-F238E27FC236}">
                <a16:creationId xmlns:a16="http://schemas.microsoft.com/office/drawing/2014/main" id="{8E4B2C97-02C6-4D73-932A-DABAF2C2906E}"/>
              </a:ext>
            </a:extLst>
          </p:cNvPr>
          <p:cNvSpPr/>
          <p:nvPr/>
        </p:nvSpPr>
        <p:spPr>
          <a:xfrm>
            <a:off x="266700" y="410414"/>
            <a:ext cx="1085146" cy="96880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Shape 118">
            <a:extLst>
              <a:ext uri="{FF2B5EF4-FFF2-40B4-BE49-F238E27FC236}">
                <a16:creationId xmlns:a16="http://schemas.microsoft.com/office/drawing/2014/main" id="{F8DD3AF4-8014-46BA-84E0-957845E64056}"/>
              </a:ext>
            </a:extLst>
          </p:cNvPr>
          <p:cNvSpPr txBox="1">
            <a:spLocks/>
          </p:cNvSpPr>
          <p:nvPr/>
        </p:nvSpPr>
        <p:spPr>
          <a:xfrm>
            <a:off x="1337183" y="88914"/>
            <a:ext cx="6469633" cy="50964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9pPr>
          </a:lstStyle>
          <a:p>
            <a:pPr algn="ctr"/>
            <a:r>
              <a:rPr lang="nl-NL" dirty="0" err="1">
                <a:solidFill>
                  <a:srgbClr val="FF004E"/>
                </a:solidFill>
              </a:rPr>
              <a:t>Higher</a:t>
            </a:r>
            <a:r>
              <a:rPr lang="nl-NL" dirty="0">
                <a:solidFill>
                  <a:srgbClr val="FF004E"/>
                </a:solidFill>
              </a:rPr>
              <a:t> </a:t>
            </a:r>
            <a:r>
              <a:rPr lang="nl-NL" dirty="0" err="1">
                <a:solidFill>
                  <a:srgbClr val="FF004E"/>
                </a:solidFill>
              </a:rPr>
              <a:t>resolution</a:t>
            </a:r>
            <a:r>
              <a:rPr lang="nl-NL" dirty="0">
                <a:solidFill>
                  <a:srgbClr val="FF004E"/>
                </a:solidFill>
              </a:rPr>
              <a:t> on input parameters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864" t="52181" r="804" b="24773"/>
          <a:stretch/>
        </p:blipFill>
        <p:spPr>
          <a:xfrm>
            <a:off x="4227772" y="1229751"/>
            <a:ext cx="4848498" cy="314751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58" t="52181" r="58587" b="24773"/>
          <a:stretch/>
        </p:blipFill>
        <p:spPr>
          <a:xfrm>
            <a:off x="-33864" y="1229751"/>
            <a:ext cx="4309532" cy="3147516"/>
          </a:xfrm>
          <a:prstGeom prst="rect">
            <a:avLst/>
          </a:prstGeom>
        </p:spPr>
      </p:pic>
      <p:sp>
        <p:nvSpPr>
          <p:cNvPr id="9" name="Tekstvak 3">
            <a:extLst>
              <a:ext uri="{FF2B5EF4-FFF2-40B4-BE49-F238E27FC236}">
                <a16:creationId xmlns:a16="http://schemas.microsoft.com/office/drawing/2014/main" id="{48A8A516-534E-4164-AF37-5277ED2E7A8B}"/>
              </a:ext>
            </a:extLst>
          </p:cNvPr>
          <p:cNvSpPr txBox="1"/>
          <p:nvPr/>
        </p:nvSpPr>
        <p:spPr>
          <a:xfrm>
            <a:off x="6799111" y="4897279"/>
            <a:ext cx="23435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nl-NL" sz="1000" dirty="0">
                <a:solidFill>
                  <a:schemeClr val="tx1"/>
                </a:solidFill>
              </a:rPr>
              <a:t>Floor Broekgaarden         24</a:t>
            </a:r>
            <a:endParaRPr lang="en-GB" sz="1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079307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hthoek 11">
            <a:extLst>
              <a:ext uri="{FF2B5EF4-FFF2-40B4-BE49-F238E27FC236}">
                <a16:creationId xmlns:a16="http://schemas.microsoft.com/office/drawing/2014/main" id="{8E4B2C97-02C6-4D73-932A-DABAF2C2906E}"/>
              </a:ext>
            </a:extLst>
          </p:cNvPr>
          <p:cNvSpPr/>
          <p:nvPr/>
        </p:nvSpPr>
        <p:spPr>
          <a:xfrm>
            <a:off x="266700" y="410414"/>
            <a:ext cx="1085146" cy="96880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37" r="58801" b="75116"/>
          <a:stretch/>
        </p:blipFill>
        <p:spPr>
          <a:xfrm>
            <a:off x="410639" y="1257516"/>
            <a:ext cx="4106334" cy="3272148"/>
          </a:xfrm>
          <a:prstGeom prst="rect">
            <a:avLst/>
          </a:prstGeom>
        </p:spPr>
      </p:pic>
      <p:sp>
        <p:nvSpPr>
          <p:cNvPr id="6" name="Shape 118">
            <a:extLst>
              <a:ext uri="{FF2B5EF4-FFF2-40B4-BE49-F238E27FC236}">
                <a16:creationId xmlns:a16="http://schemas.microsoft.com/office/drawing/2014/main" id="{F8DD3AF4-8014-46BA-84E0-957845E64056}"/>
              </a:ext>
            </a:extLst>
          </p:cNvPr>
          <p:cNvSpPr txBox="1">
            <a:spLocks/>
          </p:cNvSpPr>
          <p:nvPr/>
        </p:nvSpPr>
        <p:spPr>
          <a:xfrm>
            <a:off x="1337183" y="88914"/>
            <a:ext cx="6469633" cy="50964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9pPr>
          </a:lstStyle>
          <a:p>
            <a:pPr algn="ctr"/>
            <a:r>
              <a:rPr lang="nl-NL" dirty="0" err="1">
                <a:solidFill>
                  <a:srgbClr val="FF004E"/>
                </a:solidFill>
              </a:rPr>
              <a:t>Higher</a:t>
            </a:r>
            <a:r>
              <a:rPr lang="nl-NL" dirty="0">
                <a:solidFill>
                  <a:srgbClr val="FF004E"/>
                </a:solidFill>
              </a:rPr>
              <a:t> </a:t>
            </a:r>
            <a:r>
              <a:rPr lang="nl-NL" dirty="0" err="1">
                <a:solidFill>
                  <a:srgbClr val="FF004E"/>
                </a:solidFill>
              </a:rPr>
              <a:t>resolution</a:t>
            </a:r>
            <a:r>
              <a:rPr lang="nl-NL" dirty="0">
                <a:solidFill>
                  <a:srgbClr val="FF004E"/>
                </a:solidFill>
              </a:rPr>
              <a:t> output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76" r="576" b="75116"/>
          <a:stretch/>
        </p:blipFill>
        <p:spPr>
          <a:xfrm>
            <a:off x="4463233" y="1257516"/>
            <a:ext cx="4610471" cy="3272149"/>
          </a:xfrm>
          <a:prstGeom prst="rect">
            <a:avLst/>
          </a:prstGeom>
        </p:spPr>
      </p:pic>
      <p:sp>
        <p:nvSpPr>
          <p:cNvPr id="9" name="Tekstvak 3">
            <a:extLst>
              <a:ext uri="{FF2B5EF4-FFF2-40B4-BE49-F238E27FC236}">
                <a16:creationId xmlns:a16="http://schemas.microsoft.com/office/drawing/2014/main" id="{48A8A516-534E-4164-AF37-5277ED2E7A8B}"/>
              </a:ext>
            </a:extLst>
          </p:cNvPr>
          <p:cNvSpPr txBox="1"/>
          <p:nvPr/>
        </p:nvSpPr>
        <p:spPr>
          <a:xfrm>
            <a:off x="6799111" y="4897279"/>
            <a:ext cx="23435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nl-NL" sz="1000" dirty="0">
                <a:solidFill>
                  <a:schemeClr val="tx1"/>
                </a:solidFill>
              </a:rPr>
              <a:t>Floor Broekgaarden         25</a:t>
            </a:r>
            <a:endParaRPr lang="en-GB" sz="1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796084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700" t="50370"/>
          <a:stretch/>
        </p:blipFill>
        <p:spPr>
          <a:xfrm>
            <a:off x="1407831" y="598563"/>
            <a:ext cx="6167967" cy="451574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024" t="49053" r="46935"/>
          <a:stretch/>
        </p:blipFill>
        <p:spPr>
          <a:xfrm>
            <a:off x="1176813" y="651934"/>
            <a:ext cx="489928" cy="4491566"/>
          </a:xfrm>
          <a:prstGeom prst="rect">
            <a:avLst/>
          </a:prstGeom>
        </p:spPr>
      </p:pic>
      <p:sp>
        <p:nvSpPr>
          <p:cNvPr id="6" name="Shape 118">
            <a:extLst>
              <a:ext uri="{FF2B5EF4-FFF2-40B4-BE49-F238E27FC236}">
                <a16:creationId xmlns:a16="http://schemas.microsoft.com/office/drawing/2014/main" id="{F8DD3AF4-8014-46BA-84E0-957845E64056}"/>
              </a:ext>
            </a:extLst>
          </p:cNvPr>
          <p:cNvSpPr txBox="1">
            <a:spLocks/>
          </p:cNvSpPr>
          <p:nvPr/>
        </p:nvSpPr>
        <p:spPr>
          <a:xfrm>
            <a:off x="1337183" y="88914"/>
            <a:ext cx="6469633" cy="50964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9pPr>
          </a:lstStyle>
          <a:p>
            <a:pPr algn="ctr"/>
            <a:r>
              <a:rPr lang="nl-NL" dirty="0" err="1">
                <a:solidFill>
                  <a:srgbClr val="FF004E"/>
                </a:solidFill>
              </a:rPr>
              <a:t>Resolve</a:t>
            </a:r>
            <a:r>
              <a:rPr lang="nl-NL" dirty="0">
                <a:solidFill>
                  <a:srgbClr val="FF004E"/>
                </a:solidFill>
              </a:rPr>
              <a:t> </a:t>
            </a:r>
            <a:r>
              <a:rPr lang="nl-NL" dirty="0" err="1">
                <a:solidFill>
                  <a:srgbClr val="FF004E"/>
                </a:solidFill>
              </a:rPr>
              <a:t>tails</a:t>
            </a:r>
            <a:r>
              <a:rPr lang="nl-NL" dirty="0">
                <a:solidFill>
                  <a:srgbClr val="FF004E"/>
                </a:solidFill>
              </a:rPr>
              <a:t> of </a:t>
            </a:r>
            <a:r>
              <a:rPr lang="nl-NL" dirty="0" err="1">
                <a:solidFill>
                  <a:srgbClr val="FF004E"/>
                </a:solidFill>
              </a:rPr>
              <a:t>distributions</a:t>
            </a:r>
            <a:endParaRPr lang="nl-NL" dirty="0">
              <a:solidFill>
                <a:srgbClr val="FF004E"/>
              </a:solidFill>
            </a:endParaRPr>
          </a:p>
        </p:txBody>
      </p:sp>
      <p:sp>
        <p:nvSpPr>
          <p:cNvPr id="8" name="Rechthoek 11">
            <a:extLst>
              <a:ext uri="{FF2B5EF4-FFF2-40B4-BE49-F238E27FC236}">
                <a16:creationId xmlns:a16="http://schemas.microsoft.com/office/drawing/2014/main" id="{8E4B2C97-02C6-4D73-932A-DABAF2C2906E}"/>
              </a:ext>
            </a:extLst>
          </p:cNvPr>
          <p:cNvSpPr/>
          <p:nvPr/>
        </p:nvSpPr>
        <p:spPr>
          <a:xfrm>
            <a:off x="266700" y="410414"/>
            <a:ext cx="1085146" cy="96880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kstvak 3">
            <a:extLst>
              <a:ext uri="{FF2B5EF4-FFF2-40B4-BE49-F238E27FC236}">
                <a16:creationId xmlns:a16="http://schemas.microsoft.com/office/drawing/2014/main" id="{48A8A516-534E-4164-AF37-5277ED2E7A8B}"/>
              </a:ext>
            </a:extLst>
          </p:cNvPr>
          <p:cNvSpPr txBox="1"/>
          <p:nvPr/>
        </p:nvSpPr>
        <p:spPr>
          <a:xfrm>
            <a:off x="6799111" y="4897279"/>
            <a:ext cx="23435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nl-NL" sz="1000" dirty="0">
                <a:solidFill>
                  <a:schemeClr val="tx1"/>
                </a:solidFill>
              </a:rPr>
              <a:t>Floor Broekgaarden         26</a:t>
            </a:r>
            <a:endParaRPr lang="en-GB" sz="1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70788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hape 118">
            <a:extLst>
              <a:ext uri="{FF2B5EF4-FFF2-40B4-BE49-F238E27FC236}">
                <a16:creationId xmlns:a16="http://schemas.microsoft.com/office/drawing/2014/main" id="{F8DD3AF4-8014-46BA-84E0-957845E64056}"/>
              </a:ext>
            </a:extLst>
          </p:cNvPr>
          <p:cNvSpPr txBox="1">
            <a:spLocks/>
          </p:cNvSpPr>
          <p:nvPr/>
        </p:nvSpPr>
        <p:spPr>
          <a:xfrm>
            <a:off x="1337183" y="88914"/>
            <a:ext cx="6469633" cy="50964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9pPr>
          </a:lstStyle>
          <a:p>
            <a:pPr algn="ctr"/>
            <a:r>
              <a:rPr lang="nl-NL" dirty="0" err="1">
                <a:solidFill>
                  <a:srgbClr val="FF004E"/>
                </a:solidFill>
              </a:rPr>
              <a:t>Better</a:t>
            </a:r>
            <a:r>
              <a:rPr lang="nl-NL" dirty="0">
                <a:solidFill>
                  <a:srgbClr val="FF004E"/>
                </a:solidFill>
              </a:rPr>
              <a:t> </a:t>
            </a:r>
            <a:r>
              <a:rPr lang="nl-NL" dirty="0" err="1">
                <a:solidFill>
                  <a:srgbClr val="FF004E"/>
                </a:solidFill>
              </a:rPr>
              <a:t>distribution</a:t>
            </a:r>
            <a:r>
              <a:rPr lang="nl-NL" dirty="0">
                <a:solidFill>
                  <a:srgbClr val="FF004E"/>
                </a:solidFill>
              </a:rPr>
              <a:t> </a:t>
            </a:r>
            <a:r>
              <a:rPr lang="nl-NL" dirty="0" err="1">
                <a:solidFill>
                  <a:srgbClr val="FF004E"/>
                </a:solidFill>
              </a:rPr>
              <a:t>functions</a:t>
            </a:r>
            <a:endParaRPr lang="nl-NL" dirty="0">
              <a:solidFill>
                <a:srgbClr val="FF004E"/>
              </a:solidFill>
            </a:endParaRPr>
          </a:p>
        </p:txBody>
      </p:sp>
      <p:sp>
        <p:nvSpPr>
          <p:cNvPr id="8" name="Rechthoek 11">
            <a:extLst>
              <a:ext uri="{FF2B5EF4-FFF2-40B4-BE49-F238E27FC236}">
                <a16:creationId xmlns:a16="http://schemas.microsoft.com/office/drawing/2014/main" id="{8E4B2C97-02C6-4D73-932A-DABAF2C2906E}"/>
              </a:ext>
            </a:extLst>
          </p:cNvPr>
          <p:cNvSpPr/>
          <p:nvPr/>
        </p:nvSpPr>
        <p:spPr>
          <a:xfrm>
            <a:off x="266700" y="410414"/>
            <a:ext cx="1085146" cy="96880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186" b="49630"/>
          <a:stretch/>
        </p:blipFill>
        <p:spPr>
          <a:xfrm>
            <a:off x="1057825" y="657830"/>
            <a:ext cx="6748991" cy="4549595"/>
          </a:xfrm>
          <a:prstGeom prst="rect">
            <a:avLst/>
          </a:prstGeom>
        </p:spPr>
      </p:pic>
      <p:sp>
        <p:nvSpPr>
          <p:cNvPr id="9" name="Tekstvak 3">
            <a:extLst>
              <a:ext uri="{FF2B5EF4-FFF2-40B4-BE49-F238E27FC236}">
                <a16:creationId xmlns:a16="http://schemas.microsoft.com/office/drawing/2014/main" id="{48A8A516-534E-4164-AF37-5277ED2E7A8B}"/>
              </a:ext>
            </a:extLst>
          </p:cNvPr>
          <p:cNvSpPr txBox="1"/>
          <p:nvPr/>
        </p:nvSpPr>
        <p:spPr>
          <a:xfrm>
            <a:off x="6799111" y="4897279"/>
            <a:ext cx="23435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nl-NL" sz="1000" dirty="0">
                <a:solidFill>
                  <a:schemeClr val="tx1"/>
                </a:solidFill>
              </a:rPr>
              <a:t>Floor Broekgaarden         27</a:t>
            </a:r>
            <a:endParaRPr lang="en-GB" sz="1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583274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kstvak 16">
            <a:extLst>
              <a:ext uri="{FF2B5EF4-FFF2-40B4-BE49-F238E27FC236}">
                <a16:creationId xmlns:a16="http://schemas.microsoft.com/office/drawing/2014/main" id="{E2DE6F5F-E5AA-4F72-BE7A-5D14E5472C2A}"/>
              </a:ext>
            </a:extLst>
          </p:cNvPr>
          <p:cNvSpPr txBox="1"/>
          <p:nvPr/>
        </p:nvSpPr>
        <p:spPr>
          <a:xfrm>
            <a:off x="0" y="0"/>
            <a:ext cx="9142703" cy="5143500"/>
          </a:xfrm>
          <a:prstGeom prst="rect">
            <a:avLst/>
          </a:prstGeom>
          <a:solidFill>
            <a:srgbClr val="FF004E">
              <a:alpha val="90000"/>
            </a:srgbClr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8" name="Shape 232">
            <a:extLst>
              <a:ext uri="{FF2B5EF4-FFF2-40B4-BE49-F238E27FC236}">
                <a16:creationId xmlns:a16="http://schemas.microsoft.com/office/drawing/2014/main" id="{DA8623F2-4E7B-4D56-948F-5A0BE8C2D94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8394" y="422499"/>
            <a:ext cx="2123969" cy="3815671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GB" sz="2400" dirty="0">
                <a:solidFill>
                  <a:srgbClr val="000000"/>
                </a:solidFill>
              </a:rPr>
            </a:br>
            <a:endParaRPr sz="2400" dirty="0">
              <a:solidFill>
                <a:srgbClr val="000000"/>
              </a:solidFill>
            </a:endParaRPr>
          </a:p>
        </p:txBody>
      </p:sp>
      <p:cxnSp>
        <p:nvCxnSpPr>
          <p:cNvPr id="19" name="Rechte verbindingslijn 18">
            <a:extLst>
              <a:ext uri="{FF2B5EF4-FFF2-40B4-BE49-F238E27FC236}">
                <a16:creationId xmlns:a16="http://schemas.microsoft.com/office/drawing/2014/main" id="{AC7C4292-E988-4E2C-9530-2FFB02445B53}"/>
              </a:ext>
            </a:extLst>
          </p:cNvPr>
          <p:cNvCxnSpPr>
            <a:cxnSpLocks/>
          </p:cNvCxnSpPr>
          <p:nvPr/>
        </p:nvCxnSpPr>
        <p:spPr>
          <a:xfrm>
            <a:off x="496480" y="374874"/>
            <a:ext cx="0" cy="387126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kstvak 12">
            <a:extLst>
              <a:ext uri="{FF2B5EF4-FFF2-40B4-BE49-F238E27FC236}">
                <a16:creationId xmlns:a16="http://schemas.microsoft.com/office/drawing/2014/main" id="{CC4D53C8-D1B9-45D2-BEE8-0D198673C844}"/>
              </a:ext>
            </a:extLst>
          </p:cNvPr>
          <p:cNvSpPr txBox="1"/>
          <p:nvPr/>
        </p:nvSpPr>
        <p:spPr>
          <a:xfrm>
            <a:off x="6799111" y="4897279"/>
            <a:ext cx="23435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nl-NL" sz="1000" dirty="0">
                <a:solidFill>
                  <a:schemeClr val="tx1"/>
                </a:solidFill>
              </a:rPr>
              <a:t>Floor Broekgaarden            </a:t>
            </a:r>
            <a:endParaRPr lang="en-GB" sz="1000" dirty="0">
              <a:solidFill>
                <a:schemeClr val="tx1"/>
              </a:solidFill>
            </a:endParaRPr>
          </a:p>
        </p:txBody>
      </p:sp>
      <p:sp>
        <p:nvSpPr>
          <p:cNvPr id="22" name="Shape 232">
            <a:extLst>
              <a:ext uri="{FF2B5EF4-FFF2-40B4-BE49-F238E27FC236}">
                <a16:creationId xmlns:a16="http://schemas.microsoft.com/office/drawing/2014/main" id="{CC141956-0F1B-4A40-B363-628EB30D2F75}"/>
              </a:ext>
            </a:extLst>
          </p:cNvPr>
          <p:cNvSpPr txBox="1">
            <a:spLocks/>
          </p:cNvSpPr>
          <p:nvPr/>
        </p:nvSpPr>
        <p:spPr>
          <a:xfrm>
            <a:off x="664442" y="208706"/>
            <a:ext cx="6134669" cy="10304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9pPr>
          </a:lstStyle>
          <a:p>
            <a:r>
              <a:rPr lang="en-GB" sz="4000" dirty="0">
                <a:solidFill>
                  <a:schemeClr val="bg1"/>
                </a:solidFill>
              </a:rPr>
              <a:t>Conclusions</a:t>
            </a:r>
            <a:endParaRPr lang="en-GB" sz="4000" dirty="0"/>
          </a:p>
        </p:txBody>
      </p:sp>
      <p:pic>
        <p:nvPicPr>
          <p:cNvPr id="20" name="Picture 19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897" b="95516" l="2283" r="96119">
                        <a14:foregroundMark x1="23973" y1="14574" x2="23973" y2="14574"/>
                        <a14:foregroundMark x1="13242" y1="22197" x2="13242" y2="22197"/>
                        <a14:foregroundMark x1="34018" y1="11659" x2="34018" y2="11659"/>
                        <a14:foregroundMark x1="41096" y1="9865" x2="41096" y2="9865"/>
                        <a14:foregroundMark x1="49087" y1="6278" x2="49087" y2="6278"/>
                        <a14:foregroundMark x1="56164" y1="7399" x2="56164" y2="7399"/>
                        <a14:foregroundMark x1="64612" y1="9193" x2="64612" y2="9193"/>
                        <a14:foregroundMark x1="79909" y1="18386" x2="79909" y2="18386"/>
                        <a14:foregroundMark x1="15753" y1="14798" x2="15753" y2="14798"/>
                        <a14:foregroundMark x1="20320" y1="21525" x2="20320" y2="21525"/>
                        <a14:foregroundMark x1="86301" y1="22197" x2="86301" y2="22197"/>
                        <a14:foregroundMark x1="74201" y1="10538" x2="74201" y2="10538"/>
                        <a14:backgroundMark x1="23744" y1="10314" x2="23744" y2="10314"/>
                        <a14:backgroundMark x1="51142" y1="4933" x2="51142" y2="4933"/>
                        <a14:backgroundMark x1="67352" y1="8520" x2="67352" y2="852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9402" y="94626"/>
            <a:ext cx="1213301" cy="1235462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1" name="Shape 232">
                <a:extLst>
                  <a:ext uri="{FF2B5EF4-FFF2-40B4-BE49-F238E27FC236}">
                    <a16:creationId xmlns:a16="http://schemas.microsoft.com/office/drawing/2014/main" id="{A95A40B4-D8EF-495A-8DCD-68149CB61A58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376604" y="863123"/>
                <a:ext cx="7321943" cy="159705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2600"/>
                  <a:buFont typeface="Titillium Web"/>
                  <a:buNone/>
                  <a:defRPr sz="2600" b="1" i="0" u="none" strike="noStrike" cap="none">
                    <a:solidFill>
                      <a:srgbClr val="000000"/>
                    </a:solidFill>
                    <a:latin typeface="Titillium Web"/>
                    <a:ea typeface="Titillium Web"/>
                    <a:cs typeface="Titillium Web"/>
                    <a:sym typeface="Titillium Web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2600"/>
                  <a:buFont typeface="Titillium Web"/>
                  <a:buNone/>
                  <a:defRPr sz="2600" b="1" i="0" u="none" strike="noStrike" cap="none">
                    <a:solidFill>
                      <a:srgbClr val="000000"/>
                    </a:solidFill>
                    <a:latin typeface="Titillium Web"/>
                    <a:ea typeface="Titillium Web"/>
                    <a:cs typeface="Titillium Web"/>
                    <a:sym typeface="Titillium Web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2600"/>
                  <a:buFont typeface="Titillium Web"/>
                  <a:buNone/>
                  <a:defRPr sz="2600" b="1" i="0" u="none" strike="noStrike" cap="none">
                    <a:solidFill>
                      <a:srgbClr val="000000"/>
                    </a:solidFill>
                    <a:latin typeface="Titillium Web"/>
                    <a:ea typeface="Titillium Web"/>
                    <a:cs typeface="Titillium Web"/>
                    <a:sym typeface="Titillium Web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2600"/>
                  <a:buFont typeface="Titillium Web"/>
                  <a:buNone/>
                  <a:defRPr sz="2600" b="1" i="0" u="none" strike="noStrike" cap="none">
                    <a:solidFill>
                      <a:srgbClr val="000000"/>
                    </a:solidFill>
                    <a:latin typeface="Titillium Web"/>
                    <a:ea typeface="Titillium Web"/>
                    <a:cs typeface="Titillium Web"/>
                    <a:sym typeface="Titillium Web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2600"/>
                  <a:buFont typeface="Titillium Web"/>
                  <a:buNone/>
                  <a:defRPr sz="2600" b="1" i="0" u="none" strike="noStrike" cap="none">
                    <a:solidFill>
                      <a:srgbClr val="000000"/>
                    </a:solidFill>
                    <a:latin typeface="Titillium Web"/>
                    <a:ea typeface="Titillium Web"/>
                    <a:cs typeface="Titillium Web"/>
                    <a:sym typeface="Titillium Web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2600"/>
                  <a:buFont typeface="Titillium Web"/>
                  <a:buNone/>
                  <a:defRPr sz="2600" b="1" i="0" u="none" strike="noStrike" cap="none">
                    <a:solidFill>
                      <a:srgbClr val="000000"/>
                    </a:solidFill>
                    <a:latin typeface="Titillium Web"/>
                    <a:ea typeface="Titillium Web"/>
                    <a:cs typeface="Titillium Web"/>
                    <a:sym typeface="Titillium Web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2600"/>
                  <a:buFont typeface="Titillium Web"/>
                  <a:buNone/>
                  <a:defRPr sz="2600" b="1" i="0" u="none" strike="noStrike" cap="none">
                    <a:solidFill>
                      <a:srgbClr val="000000"/>
                    </a:solidFill>
                    <a:latin typeface="Titillium Web"/>
                    <a:ea typeface="Titillium Web"/>
                    <a:cs typeface="Titillium Web"/>
                    <a:sym typeface="Titillium Web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2600"/>
                  <a:buFont typeface="Titillium Web"/>
                  <a:buNone/>
                  <a:defRPr sz="2600" b="1" i="0" u="none" strike="noStrike" cap="none">
                    <a:solidFill>
                      <a:srgbClr val="000000"/>
                    </a:solidFill>
                    <a:latin typeface="Titillium Web"/>
                    <a:ea typeface="Titillium Web"/>
                    <a:cs typeface="Titillium Web"/>
                    <a:sym typeface="Titillium Web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2600"/>
                  <a:buFont typeface="Titillium Web"/>
                  <a:buNone/>
                  <a:defRPr sz="2600" b="1" i="0" u="none" strike="noStrike" cap="none">
                    <a:solidFill>
                      <a:srgbClr val="000000"/>
                    </a:solidFill>
                    <a:latin typeface="Titillium Web"/>
                    <a:ea typeface="Titillium Web"/>
                    <a:cs typeface="Titillium Web"/>
                    <a:sym typeface="Titillium Web"/>
                  </a:defRPr>
                </a:lvl9pPr>
              </a:lstStyle>
              <a:p>
                <a:pPr marL="571500" indent="-571500">
                  <a:buFont typeface="Arial" charset="0"/>
                  <a:buChar char="•"/>
                </a:pPr>
                <a:r>
                  <a:rPr lang="en-GB" sz="2400" dirty="0"/>
                  <a:t>STROOPWAFEL obtains </a:t>
                </a:r>
                <a14:m>
                  <m:oMath xmlns:m="http://schemas.openxmlformats.org/officeDocument/2006/math">
                    <m:r>
                      <a:rPr lang="en-GB" sz="2400" i="1" smtClean="0">
                        <a:latin typeface="Cambria Math" charset="0"/>
                        <a:ea typeface="Cambria Math" charset="0"/>
                        <a:cs typeface="Cambria Math" charset="0"/>
                      </a:rPr>
                      <m:t>×</m:t>
                    </m:r>
                    <m:r>
                      <a:rPr lang="en-AU" sz="2400" b="1" i="1" smtClean="0">
                        <a:latin typeface="Cambria Math" charset="0"/>
                        <a:ea typeface="Cambria Math" charset="0"/>
                        <a:cs typeface="Cambria Math" charset="0"/>
                      </a:rPr>
                      <m:t>𝟑𝟎</m:t>
                    </m:r>
                    <m:r>
                      <a:rPr lang="en-AU" sz="2400" b="1" i="1" smtClean="0">
                        <a:latin typeface="Cambria Math" charset="0"/>
                        <a:ea typeface="Cambria Math" charset="0"/>
                        <a:cs typeface="Cambria Math" charset="0"/>
                      </a:rPr>
                      <m:t>−</m:t>
                    </m:r>
                    <m:r>
                      <a:rPr lang="en-AU" sz="2400" b="1" i="1" smtClean="0">
                        <a:latin typeface="Cambria Math" charset="0"/>
                        <a:ea typeface="Cambria Math" charset="0"/>
                        <a:cs typeface="Cambria Math" charset="0"/>
                      </a:rPr>
                      <m:t>𝟐𝟎𝟎</m:t>
                    </m:r>
                  </m:oMath>
                </a14:m>
                <a:r>
                  <a:rPr lang="en-AU" sz="2400" b="1" dirty="0">
                    <a:ea typeface="Cambria Math" charset="0"/>
                    <a:cs typeface="Cambria Math" charset="0"/>
                  </a:rPr>
                  <a:t> more hits </a:t>
                </a:r>
                <a:r>
                  <a:rPr lang="en-AU" sz="2400" dirty="0"/>
                  <a:t>or: provides </a:t>
                </a:r>
                <a14:m>
                  <m:oMath xmlns:m="http://schemas.openxmlformats.org/officeDocument/2006/math">
                    <m:r>
                      <a:rPr lang="en-GB" sz="2400" i="1">
                        <a:latin typeface="Cambria Math" charset="0"/>
                        <a:ea typeface="Cambria Math" charset="0"/>
                        <a:cs typeface="Cambria Math" charset="0"/>
                      </a:rPr>
                      <m:t>×</m:t>
                    </m:r>
                    <m:r>
                      <a:rPr lang="en-AU" sz="2400" i="1">
                        <a:latin typeface="Cambria Math" charset="0"/>
                        <a:ea typeface="Cambria Math" charset="0"/>
                        <a:cs typeface="Cambria Math" charset="0"/>
                      </a:rPr>
                      <m:t>𝟑𝟎</m:t>
                    </m:r>
                    <m:r>
                      <a:rPr lang="en-AU" sz="2400" i="1">
                        <a:latin typeface="Cambria Math" charset="0"/>
                        <a:ea typeface="Cambria Math" charset="0"/>
                        <a:cs typeface="Cambria Math" charset="0"/>
                      </a:rPr>
                      <m:t>−</m:t>
                    </m:r>
                    <m:r>
                      <a:rPr lang="en-AU" sz="2400" i="1">
                        <a:latin typeface="Cambria Math" charset="0"/>
                        <a:ea typeface="Cambria Math" charset="0"/>
                        <a:cs typeface="Cambria Math" charset="0"/>
                      </a:rPr>
                      <m:t>𝟐𝟎𝟎</m:t>
                    </m:r>
                  </m:oMath>
                </a14:m>
                <a:r>
                  <a:rPr lang="en-AU" sz="2400" dirty="0"/>
                  <a:t> speed up</a:t>
                </a:r>
              </a:p>
            </p:txBody>
          </p:sp>
        </mc:Choice>
        <mc:Fallback xmlns="">
          <p:sp>
            <p:nvSpPr>
              <p:cNvPr id="21" name="Shape 232">
                <a:extLst>
                  <a:ext uri="{FF2B5EF4-FFF2-40B4-BE49-F238E27FC236}">
                    <a16:creationId xmlns:a16="http://schemas.microsoft.com/office/drawing/2014/main" xmlns="" id="{A95A40B4-D8EF-495A-8DCD-68149CB61A5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6604" y="863123"/>
                <a:ext cx="7321943" cy="1597052"/>
              </a:xfrm>
              <a:prstGeom prst="rect">
                <a:avLst/>
              </a:prstGeom>
              <a:blipFill rotWithShape="0">
                <a:blip r:embed="rId5"/>
                <a:stretch>
                  <a:fillRect l="-1332" t="-76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1618578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3064284" y="2044867"/>
            <a:ext cx="2782624" cy="211485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/>
          </a:p>
        </p:txBody>
      </p:sp>
      <p:sp>
        <p:nvSpPr>
          <p:cNvPr id="17" name="Tekstvak 16">
            <a:extLst>
              <a:ext uri="{FF2B5EF4-FFF2-40B4-BE49-F238E27FC236}">
                <a16:creationId xmlns:a16="http://schemas.microsoft.com/office/drawing/2014/main" id="{E2DE6F5F-E5AA-4F72-BE7A-5D14E5472C2A}"/>
              </a:ext>
            </a:extLst>
          </p:cNvPr>
          <p:cNvSpPr txBox="1"/>
          <p:nvPr/>
        </p:nvSpPr>
        <p:spPr>
          <a:xfrm>
            <a:off x="-1" y="0"/>
            <a:ext cx="9142703" cy="1431770"/>
          </a:xfrm>
          <a:prstGeom prst="rect">
            <a:avLst/>
          </a:prstGeom>
          <a:solidFill>
            <a:srgbClr val="FF004E">
              <a:alpha val="90000"/>
            </a:srgbClr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8" name="Shape 232">
            <a:extLst>
              <a:ext uri="{FF2B5EF4-FFF2-40B4-BE49-F238E27FC236}">
                <a16:creationId xmlns:a16="http://schemas.microsoft.com/office/drawing/2014/main" id="{DA8623F2-4E7B-4D56-948F-5A0BE8C2D94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8394" y="422499"/>
            <a:ext cx="2123969" cy="3815671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GB" sz="2400" dirty="0">
                <a:solidFill>
                  <a:srgbClr val="000000"/>
                </a:solidFill>
              </a:rPr>
            </a:br>
            <a:endParaRPr sz="2400" dirty="0">
              <a:solidFill>
                <a:srgbClr val="000000"/>
              </a:solidFill>
            </a:endParaRPr>
          </a:p>
        </p:txBody>
      </p:sp>
      <p:sp>
        <p:nvSpPr>
          <p:cNvPr id="13" name="Tekstvak 12">
            <a:extLst>
              <a:ext uri="{FF2B5EF4-FFF2-40B4-BE49-F238E27FC236}">
                <a16:creationId xmlns:a16="http://schemas.microsoft.com/office/drawing/2014/main" id="{CC4D53C8-D1B9-45D2-BEE8-0D198673C844}"/>
              </a:ext>
            </a:extLst>
          </p:cNvPr>
          <p:cNvSpPr txBox="1"/>
          <p:nvPr/>
        </p:nvSpPr>
        <p:spPr>
          <a:xfrm>
            <a:off x="6799111" y="4897279"/>
            <a:ext cx="23435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nl-NL" sz="1000" dirty="0">
                <a:solidFill>
                  <a:schemeClr val="tx1"/>
                </a:solidFill>
              </a:rPr>
              <a:t>Floor Broekgaarden</a:t>
            </a:r>
            <a:endParaRPr lang="en-GB" sz="1000" dirty="0">
              <a:solidFill>
                <a:schemeClr val="tx1"/>
              </a:solidFill>
            </a:endParaRPr>
          </a:p>
        </p:txBody>
      </p:sp>
      <p:sp>
        <p:nvSpPr>
          <p:cNvPr id="22" name="Shape 232">
            <a:extLst>
              <a:ext uri="{FF2B5EF4-FFF2-40B4-BE49-F238E27FC236}">
                <a16:creationId xmlns:a16="http://schemas.microsoft.com/office/drawing/2014/main" id="{CC141956-0F1B-4A40-B363-628EB30D2F75}"/>
              </a:ext>
            </a:extLst>
          </p:cNvPr>
          <p:cNvSpPr txBox="1">
            <a:spLocks/>
          </p:cNvSpPr>
          <p:nvPr/>
        </p:nvSpPr>
        <p:spPr>
          <a:xfrm>
            <a:off x="664442" y="208706"/>
            <a:ext cx="6134669" cy="10304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9pPr>
          </a:lstStyle>
          <a:p>
            <a:br>
              <a:rPr lang="en-GB" sz="4000" dirty="0">
                <a:solidFill>
                  <a:schemeClr val="bg1"/>
                </a:solidFill>
              </a:rPr>
            </a:br>
            <a:endParaRPr lang="en-GB" sz="4000" dirty="0"/>
          </a:p>
        </p:txBody>
      </p:sp>
      <p:sp>
        <p:nvSpPr>
          <p:cNvPr id="23" name="Shape 232">
            <a:extLst>
              <a:ext uri="{FF2B5EF4-FFF2-40B4-BE49-F238E27FC236}">
                <a16:creationId xmlns:a16="http://schemas.microsoft.com/office/drawing/2014/main" id="{A95A40B4-D8EF-495A-8DCD-68149CB61A58}"/>
              </a:ext>
            </a:extLst>
          </p:cNvPr>
          <p:cNvSpPr txBox="1">
            <a:spLocks/>
          </p:cNvSpPr>
          <p:nvPr/>
        </p:nvSpPr>
        <p:spPr>
          <a:xfrm>
            <a:off x="352893" y="173256"/>
            <a:ext cx="8405688" cy="12574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9pPr>
          </a:lstStyle>
          <a:p>
            <a:pPr algn="ctr"/>
            <a:r>
              <a:rPr lang="en-AU" sz="2400" dirty="0">
                <a:solidFill>
                  <a:schemeClr val="bg1"/>
                </a:solidFill>
              </a:rPr>
              <a:t>STROOPWAFEL helps next generation simulations:</a:t>
            </a:r>
            <a:endParaRPr lang="en-GB" sz="2400" dirty="0"/>
          </a:p>
        </p:txBody>
      </p:sp>
      <p:sp>
        <p:nvSpPr>
          <p:cNvPr id="3" name="AutoShape 4" descr="Afbeeldingsresultaat voor computer icon">
            <a:extLst>
              <a:ext uri="{FF2B5EF4-FFF2-40B4-BE49-F238E27FC236}">
                <a16:creationId xmlns:a16="http://schemas.microsoft.com/office/drawing/2014/main" id="{4571AAAA-53C9-475B-A6DE-012E1571C1E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49611" y="3233628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" name="AutoShape 6" descr="Afbeeldingsresultaat voor computer icon">
            <a:extLst>
              <a:ext uri="{FF2B5EF4-FFF2-40B4-BE49-F238E27FC236}">
                <a16:creationId xmlns:a16="http://schemas.microsoft.com/office/drawing/2014/main" id="{000DAB09-912C-4708-8B90-CFEB157E14F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602011" y="3386028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10" descr="Afbeeldingsresultaat voor working computer icon">
            <a:extLst>
              <a:ext uri="{FF2B5EF4-FFF2-40B4-BE49-F238E27FC236}">
                <a16:creationId xmlns:a16="http://schemas.microsoft.com/office/drawing/2014/main" id="{E6C1CD56-7605-400B-8BE9-8E02066A0423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754411" y="3538428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6" name="Rechthoek 80">
            <a:extLst>
              <a:ext uri="{FF2B5EF4-FFF2-40B4-BE49-F238E27FC236}">
                <a16:creationId xmlns:a16="http://schemas.microsoft.com/office/drawing/2014/main" id="{16A5D4BA-EE27-4C2D-9F53-9A8B6D3569B2}"/>
              </a:ext>
            </a:extLst>
          </p:cNvPr>
          <p:cNvSpPr/>
          <p:nvPr/>
        </p:nvSpPr>
        <p:spPr>
          <a:xfrm>
            <a:off x="296470" y="4335877"/>
            <a:ext cx="243440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da-DK" sz="1200" b="1" dirty="0" err="1">
                <a:solidFill>
                  <a:srgbClr val="222222"/>
                </a:solidFill>
                <a:latin typeface="Arial" panose="020B0604020202020204" pitchFamily="34" charset="0"/>
              </a:rPr>
              <a:t>Include</a:t>
            </a:r>
            <a:r>
              <a:rPr lang="da-DK" sz="1200" b="1" dirty="0">
                <a:solidFill>
                  <a:srgbClr val="222222"/>
                </a:solidFill>
                <a:latin typeface="Arial" panose="020B0604020202020204" pitchFamily="34" charset="0"/>
              </a:rPr>
              <a:t> </a:t>
            </a:r>
            <a:r>
              <a:rPr lang="da-DK" sz="1200" b="1" dirty="0" err="1">
                <a:solidFill>
                  <a:srgbClr val="222222"/>
                </a:solidFill>
                <a:latin typeface="Arial" panose="020B0604020202020204" pitchFamily="34" charset="0"/>
              </a:rPr>
              <a:t>detailed</a:t>
            </a:r>
            <a:r>
              <a:rPr lang="da-DK" sz="1200" b="1" dirty="0">
                <a:solidFill>
                  <a:srgbClr val="222222"/>
                </a:solidFill>
                <a:latin typeface="Arial" panose="020B0604020202020204" pitchFamily="34" charset="0"/>
              </a:rPr>
              <a:t> </a:t>
            </a:r>
            <a:r>
              <a:rPr lang="da-DK" sz="1200" b="1" dirty="0" err="1">
                <a:solidFill>
                  <a:srgbClr val="222222"/>
                </a:solidFill>
                <a:latin typeface="Arial" panose="020B0604020202020204" pitchFamily="34" charset="0"/>
              </a:rPr>
              <a:t>prescriptions</a:t>
            </a:r>
            <a:endParaRPr lang="en-GB" sz="1200" b="1" dirty="0"/>
          </a:p>
        </p:txBody>
      </p:sp>
      <p:sp>
        <p:nvSpPr>
          <p:cNvPr id="29" name="Rechthoek 80">
            <a:extLst>
              <a:ext uri="{FF2B5EF4-FFF2-40B4-BE49-F238E27FC236}">
                <a16:creationId xmlns:a16="http://schemas.microsoft.com/office/drawing/2014/main" id="{16A5D4BA-EE27-4C2D-9F53-9A8B6D3569B2}"/>
              </a:ext>
            </a:extLst>
          </p:cNvPr>
          <p:cNvSpPr/>
          <p:nvPr/>
        </p:nvSpPr>
        <p:spPr>
          <a:xfrm>
            <a:off x="3523144" y="4335876"/>
            <a:ext cx="185293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da-DK" sz="1200" b="1" dirty="0">
                <a:solidFill>
                  <a:srgbClr val="222222"/>
                </a:solidFill>
                <a:latin typeface="Arial" panose="020B0604020202020204" pitchFamily="34" charset="0"/>
              </a:rPr>
              <a:t>Perform </a:t>
            </a:r>
            <a:r>
              <a:rPr lang="da-DK" sz="1200" b="1" dirty="0" err="1">
                <a:solidFill>
                  <a:srgbClr val="222222"/>
                </a:solidFill>
                <a:latin typeface="Arial" panose="020B0604020202020204" pitchFamily="34" charset="0"/>
              </a:rPr>
              <a:t>larger</a:t>
            </a:r>
            <a:r>
              <a:rPr lang="da-DK" sz="1200" b="1" dirty="0">
                <a:solidFill>
                  <a:srgbClr val="222222"/>
                </a:solidFill>
                <a:latin typeface="Arial" panose="020B0604020202020204" pitchFamily="34" charset="0"/>
              </a:rPr>
              <a:t> parameter </a:t>
            </a:r>
            <a:r>
              <a:rPr lang="da-DK" sz="1200" b="1" dirty="0" err="1">
                <a:solidFill>
                  <a:srgbClr val="222222"/>
                </a:solidFill>
                <a:latin typeface="Arial" panose="020B0604020202020204" pitchFamily="34" charset="0"/>
              </a:rPr>
              <a:t>study</a:t>
            </a:r>
            <a:r>
              <a:rPr lang="da-DK" sz="1200" b="1" dirty="0">
                <a:solidFill>
                  <a:srgbClr val="222222"/>
                </a:solidFill>
                <a:latin typeface="Arial" panose="020B0604020202020204" pitchFamily="34" charset="0"/>
              </a:rPr>
              <a:t> </a:t>
            </a:r>
            <a:endParaRPr lang="en-GB" sz="1200" b="1" dirty="0"/>
          </a:p>
        </p:txBody>
      </p:sp>
      <p:sp>
        <p:nvSpPr>
          <p:cNvPr id="31" name="Rechthoek 80">
            <a:extLst>
              <a:ext uri="{FF2B5EF4-FFF2-40B4-BE49-F238E27FC236}">
                <a16:creationId xmlns:a16="http://schemas.microsoft.com/office/drawing/2014/main" id="{16A5D4BA-EE27-4C2D-9F53-9A8B6D3569B2}"/>
              </a:ext>
            </a:extLst>
          </p:cNvPr>
          <p:cNvSpPr/>
          <p:nvPr/>
        </p:nvSpPr>
        <p:spPr>
          <a:xfrm>
            <a:off x="6493405" y="4335876"/>
            <a:ext cx="185293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da-DK" sz="1200" b="1" dirty="0" err="1">
                <a:solidFill>
                  <a:srgbClr val="222222"/>
                </a:solidFill>
                <a:latin typeface="Arial" panose="020B0604020202020204" pitchFamily="34" charset="0"/>
              </a:rPr>
              <a:t>Explore</a:t>
            </a:r>
            <a:r>
              <a:rPr lang="da-DK" sz="1200" b="1" dirty="0">
                <a:solidFill>
                  <a:srgbClr val="222222"/>
                </a:solidFill>
                <a:latin typeface="Arial" panose="020B0604020202020204" pitchFamily="34" charset="0"/>
              </a:rPr>
              <a:t> </a:t>
            </a:r>
            <a:r>
              <a:rPr lang="da-DK" sz="1200" b="1" dirty="0" err="1">
                <a:solidFill>
                  <a:srgbClr val="222222"/>
                </a:solidFill>
                <a:latin typeface="Arial" panose="020B0604020202020204" pitchFamily="34" charset="0"/>
              </a:rPr>
              <a:t>tails</a:t>
            </a:r>
            <a:r>
              <a:rPr lang="da-DK" sz="1200" b="1" dirty="0">
                <a:solidFill>
                  <a:srgbClr val="222222"/>
                </a:solidFill>
                <a:latin typeface="Arial" panose="020B0604020202020204" pitchFamily="34" charset="0"/>
              </a:rPr>
              <a:t> of distributions </a:t>
            </a:r>
            <a:endParaRPr lang="en-GB" sz="1200" b="1" dirty="0"/>
          </a:p>
        </p:txBody>
      </p:sp>
      <p:pic>
        <p:nvPicPr>
          <p:cNvPr id="33" name="Picture 3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394" y="2061024"/>
            <a:ext cx="2760621" cy="2106392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89832" y="2137556"/>
            <a:ext cx="1869105" cy="1869105"/>
          </a:xfrm>
          <a:prstGeom prst="rect">
            <a:avLst/>
          </a:prstGeom>
        </p:spPr>
      </p:pic>
      <p:pic>
        <p:nvPicPr>
          <p:cNvPr id="35" name="Picture 3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 flipH="1">
            <a:off x="3417520" y="2141889"/>
            <a:ext cx="1869105" cy="1869105"/>
          </a:xfrm>
          <a:prstGeom prst="rect">
            <a:avLst/>
          </a:prstGeom>
        </p:spPr>
      </p:pic>
      <p:pic>
        <p:nvPicPr>
          <p:cNvPr id="36" name="Picture 3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 flipV="1">
            <a:off x="4321772" y="2133223"/>
            <a:ext cx="1869105" cy="1869105"/>
          </a:xfrm>
          <a:prstGeom prst="rect">
            <a:avLst/>
          </a:prstGeom>
        </p:spPr>
      </p:pic>
      <p:sp>
        <p:nvSpPr>
          <p:cNvPr id="37" name="TextBox 36"/>
          <p:cNvSpPr txBox="1"/>
          <p:nvPr/>
        </p:nvSpPr>
        <p:spPr>
          <a:xfrm>
            <a:off x="6028560" y="2044867"/>
            <a:ext cx="2782624" cy="211485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45"/>
          <a:stretch/>
        </p:blipFill>
        <p:spPr>
          <a:xfrm>
            <a:off x="6142382" y="2129025"/>
            <a:ext cx="2625523" cy="19570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494911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kstvak 16">
            <a:extLst>
              <a:ext uri="{FF2B5EF4-FFF2-40B4-BE49-F238E27FC236}">
                <a16:creationId xmlns:a16="http://schemas.microsoft.com/office/drawing/2014/main" id="{E2DE6F5F-E5AA-4F72-BE7A-5D14E5472C2A}"/>
              </a:ext>
            </a:extLst>
          </p:cNvPr>
          <p:cNvSpPr txBox="1"/>
          <p:nvPr/>
        </p:nvSpPr>
        <p:spPr>
          <a:xfrm>
            <a:off x="0" y="0"/>
            <a:ext cx="9142703" cy="5143500"/>
          </a:xfrm>
          <a:prstGeom prst="rect">
            <a:avLst/>
          </a:prstGeom>
          <a:solidFill>
            <a:srgbClr val="FF004E">
              <a:alpha val="90000"/>
            </a:srgbClr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8" name="Shape 232">
            <a:extLst>
              <a:ext uri="{FF2B5EF4-FFF2-40B4-BE49-F238E27FC236}">
                <a16:creationId xmlns:a16="http://schemas.microsoft.com/office/drawing/2014/main" id="{DA8623F2-4E7B-4D56-948F-5A0BE8C2D94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8394" y="422499"/>
            <a:ext cx="2123969" cy="3815671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GB" sz="2400" dirty="0">
                <a:solidFill>
                  <a:srgbClr val="000000"/>
                </a:solidFill>
              </a:rPr>
            </a:br>
            <a:endParaRPr sz="2400" dirty="0">
              <a:solidFill>
                <a:srgbClr val="000000"/>
              </a:solidFill>
            </a:endParaRPr>
          </a:p>
        </p:txBody>
      </p:sp>
      <p:cxnSp>
        <p:nvCxnSpPr>
          <p:cNvPr id="19" name="Rechte verbindingslijn 18">
            <a:extLst>
              <a:ext uri="{FF2B5EF4-FFF2-40B4-BE49-F238E27FC236}">
                <a16:creationId xmlns:a16="http://schemas.microsoft.com/office/drawing/2014/main" id="{AC7C4292-E988-4E2C-9530-2FFB02445B53}"/>
              </a:ext>
            </a:extLst>
          </p:cNvPr>
          <p:cNvCxnSpPr>
            <a:cxnSpLocks/>
          </p:cNvCxnSpPr>
          <p:nvPr/>
        </p:nvCxnSpPr>
        <p:spPr>
          <a:xfrm>
            <a:off x="496480" y="374874"/>
            <a:ext cx="0" cy="387126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kstvak 12">
            <a:extLst>
              <a:ext uri="{FF2B5EF4-FFF2-40B4-BE49-F238E27FC236}">
                <a16:creationId xmlns:a16="http://schemas.microsoft.com/office/drawing/2014/main" id="{CC4D53C8-D1B9-45D2-BEE8-0D198673C844}"/>
              </a:ext>
            </a:extLst>
          </p:cNvPr>
          <p:cNvSpPr txBox="1"/>
          <p:nvPr/>
        </p:nvSpPr>
        <p:spPr>
          <a:xfrm>
            <a:off x="6799111" y="4897279"/>
            <a:ext cx="23435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nl-NL" sz="1000" dirty="0">
                <a:solidFill>
                  <a:schemeClr val="tx1"/>
                </a:solidFill>
              </a:rPr>
              <a:t>Floor Broekgaarden</a:t>
            </a:r>
            <a:endParaRPr lang="en-GB" sz="1000" dirty="0">
              <a:solidFill>
                <a:schemeClr val="tx1"/>
              </a:solidFill>
            </a:endParaRPr>
          </a:p>
        </p:txBody>
      </p:sp>
      <p:sp>
        <p:nvSpPr>
          <p:cNvPr id="22" name="Shape 232">
            <a:extLst>
              <a:ext uri="{FF2B5EF4-FFF2-40B4-BE49-F238E27FC236}">
                <a16:creationId xmlns:a16="http://schemas.microsoft.com/office/drawing/2014/main" id="{CC141956-0F1B-4A40-B363-628EB30D2F75}"/>
              </a:ext>
            </a:extLst>
          </p:cNvPr>
          <p:cNvSpPr txBox="1">
            <a:spLocks/>
          </p:cNvSpPr>
          <p:nvPr/>
        </p:nvSpPr>
        <p:spPr>
          <a:xfrm>
            <a:off x="664442" y="208706"/>
            <a:ext cx="6134669" cy="10304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9pPr>
          </a:lstStyle>
          <a:p>
            <a:r>
              <a:rPr lang="en-GB" sz="4000" dirty="0">
                <a:solidFill>
                  <a:schemeClr val="bg1"/>
                </a:solidFill>
              </a:rPr>
              <a:t>Conclusions</a:t>
            </a:r>
            <a:endParaRPr lang="en-GB" sz="4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Shape 232">
                <a:extLst>
                  <a:ext uri="{FF2B5EF4-FFF2-40B4-BE49-F238E27FC236}">
                    <a16:creationId xmlns:a16="http://schemas.microsoft.com/office/drawing/2014/main" id="{A95A40B4-D8EF-495A-8DCD-68149CB61A58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376604" y="863123"/>
                <a:ext cx="7321943" cy="159705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2600"/>
                  <a:buFont typeface="Titillium Web"/>
                  <a:buNone/>
                  <a:defRPr sz="2600" b="1" i="0" u="none" strike="noStrike" cap="none">
                    <a:solidFill>
                      <a:srgbClr val="000000"/>
                    </a:solidFill>
                    <a:latin typeface="Titillium Web"/>
                    <a:ea typeface="Titillium Web"/>
                    <a:cs typeface="Titillium Web"/>
                    <a:sym typeface="Titillium Web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2600"/>
                  <a:buFont typeface="Titillium Web"/>
                  <a:buNone/>
                  <a:defRPr sz="2600" b="1" i="0" u="none" strike="noStrike" cap="none">
                    <a:solidFill>
                      <a:srgbClr val="000000"/>
                    </a:solidFill>
                    <a:latin typeface="Titillium Web"/>
                    <a:ea typeface="Titillium Web"/>
                    <a:cs typeface="Titillium Web"/>
                    <a:sym typeface="Titillium Web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2600"/>
                  <a:buFont typeface="Titillium Web"/>
                  <a:buNone/>
                  <a:defRPr sz="2600" b="1" i="0" u="none" strike="noStrike" cap="none">
                    <a:solidFill>
                      <a:srgbClr val="000000"/>
                    </a:solidFill>
                    <a:latin typeface="Titillium Web"/>
                    <a:ea typeface="Titillium Web"/>
                    <a:cs typeface="Titillium Web"/>
                    <a:sym typeface="Titillium Web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2600"/>
                  <a:buFont typeface="Titillium Web"/>
                  <a:buNone/>
                  <a:defRPr sz="2600" b="1" i="0" u="none" strike="noStrike" cap="none">
                    <a:solidFill>
                      <a:srgbClr val="000000"/>
                    </a:solidFill>
                    <a:latin typeface="Titillium Web"/>
                    <a:ea typeface="Titillium Web"/>
                    <a:cs typeface="Titillium Web"/>
                    <a:sym typeface="Titillium Web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2600"/>
                  <a:buFont typeface="Titillium Web"/>
                  <a:buNone/>
                  <a:defRPr sz="2600" b="1" i="0" u="none" strike="noStrike" cap="none">
                    <a:solidFill>
                      <a:srgbClr val="000000"/>
                    </a:solidFill>
                    <a:latin typeface="Titillium Web"/>
                    <a:ea typeface="Titillium Web"/>
                    <a:cs typeface="Titillium Web"/>
                    <a:sym typeface="Titillium Web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2600"/>
                  <a:buFont typeface="Titillium Web"/>
                  <a:buNone/>
                  <a:defRPr sz="2600" b="1" i="0" u="none" strike="noStrike" cap="none">
                    <a:solidFill>
                      <a:srgbClr val="000000"/>
                    </a:solidFill>
                    <a:latin typeface="Titillium Web"/>
                    <a:ea typeface="Titillium Web"/>
                    <a:cs typeface="Titillium Web"/>
                    <a:sym typeface="Titillium Web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2600"/>
                  <a:buFont typeface="Titillium Web"/>
                  <a:buNone/>
                  <a:defRPr sz="2600" b="1" i="0" u="none" strike="noStrike" cap="none">
                    <a:solidFill>
                      <a:srgbClr val="000000"/>
                    </a:solidFill>
                    <a:latin typeface="Titillium Web"/>
                    <a:ea typeface="Titillium Web"/>
                    <a:cs typeface="Titillium Web"/>
                    <a:sym typeface="Titillium Web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2600"/>
                  <a:buFont typeface="Titillium Web"/>
                  <a:buNone/>
                  <a:defRPr sz="2600" b="1" i="0" u="none" strike="noStrike" cap="none">
                    <a:solidFill>
                      <a:srgbClr val="000000"/>
                    </a:solidFill>
                    <a:latin typeface="Titillium Web"/>
                    <a:ea typeface="Titillium Web"/>
                    <a:cs typeface="Titillium Web"/>
                    <a:sym typeface="Titillium Web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2600"/>
                  <a:buFont typeface="Titillium Web"/>
                  <a:buNone/>
                  <a:defRPr sz="2600" b="1" i="0" u="none" strike="noStrike" cap="none">
                    <a:solidFill>
                      <a:srgbClr val="000000"/>
                    </a:solidFill>
                    <a:latin typeface="Titillium Web"/>
                    <a:ea typeface="Titillium Web"/>
                    <a:cs typeface="Titillium Web"/>
                    <a:sym typeface="Titillium Web"/>
                  </a:defRPr>
                </a:lvl9pPr>
              </a:lstStyle>
              <a:p>
                <a:pPr marL="571500" indent="-571500">
                  <a:buFont typeface="Arial" charset="0"/>
                  <a:buChar char="•"/>
                </a:pPr>
                <a:r>
                  <a:rPr lang="en-GB" sz="2400" dirty="0"/>
                  <a:t>STROOPWAFEL obtains </a:t>
                </a:r>
                <a14:m>
                  <m:oMath xmlns:m="http://schemas.openxmlformats.org/officeDocument/2006/math">
                    <m:r>
                      <a:rPr lang="en-GB" sz="2400" i="1" smtClean="0">
                        <a:latin typeface="Cambria Math" charset="0"/>
                        <a:ea typeface="Cambria Math" charset="0"/>
                        <a:cs typeface="Cambria Math" charset="0"/>
                      </a:rPr>
                      <m:t>×</m:t>
                    </m:r>
                    <m:r>
                      <a:rPr lang="en-AU" sz="2400" b="1" i="1" smtClean="0">
                        <a:latin typeface="Cambria Math" charset="0"/>
                        <a:ea typeface="Cambria Math" charset="0"/>
                        <a:cs typeface="Cambria Math" charset="0"/>
                      </a:rPr>
                      <m:t>𝟑𝟎</m:t>
                    </m:r>
                    <m:r>
                      <a:rPr lang="en-AU" sz="2400" b="1" i="1" smtClean="0">
                        <a:latin typeface="Cambria Math" charset="0"/>
                        <a:ea typeface="Cambria Math" charset="0"/>
                        <a:cs typeface="Cambria Math" charset="0"/>
                      </a:rPr>
                      <m:t>−</m:t>
                    </m:r>
                    <m:r>
                      <a:rPr lang="en-AU" sz="2400" b="1" i="1" smtClean="0">
                        <a:latin typeface="Cambria Math" charset="0"/>
                        <a:ea typeface="Cambria Math" charset="0"/>
                        <a:cs typeface="Cambria Math" charset="0"/>
                      </a:rPr>
                      <m:t>𝟐𝟎𝟎</m:t>
                    </m:r>
                  </m:oMath>
                </a14:m>
                <a:r>
                  <a:rPr lang="en-AU" sz="2400" b="1" dirty="0">
                    <a:ea typeface="Cambria Math" charset="0"/>
                    <a:cs typeface="Cambria Math" charset="0"/>
                  </a:rPr>
                  <a:t> more hits </a:t>
                </a:r>
                <a:r>
                  <a:rPr lang="en-AU" sz="2400" dirty="0"/>
                  <a:t>or: provides </a:t>
                </a:r>
                <a14:m>
                  <m:oMath xmlns:m="http://schemas.openxmlformats.org/officeDocument/2006/math">
                    <m:r>
                      <a:rPr lang="en-GB" sz="2400" i="1">
                        <a:latin typeface="Cambria Math" charset="0"/>
                        <a:ea typeface="Cambria Math" charset="0"/>
                        <a:cs typeface="Cambria Math" charset="0"/>
                      </a:rPr>
                      <m:t>×</m:t>
                    </m:r>
                    <m:r>
                      <a:rPr lang="en-AU" sz="2400" i="1">
                        <a:latin typeface="Cambria Math" charset="0"/>
                        <a:ea typeface="Cambria Math" charset="0"/>
                        <a:cs typeface="Cambria Math" charset="0"/>
                      </a:rPr>
                      <m:t>𝟑𝟎</m:t>
                    </m:r>
                    <m:r>
                      <a:rPr lang="en-AU" sz="2400" i="1">
                        <a:latin typeface="Cambria Math" charset="0"/>
                        <a:ea typeface="Cambria Math" charset="0"/>
                        <a:cs typeface="Cambria Math" charset="0"/>
                      </a:rPr>
                      <m:t>−</m:t>
                    </m:r>
                    <m:r>
                      <a:rPr lang="en-AU" sz="2400" i="1">
                        <a:latin typeface="Cambria Math" charset="0"/>
                        <a:ea typeface="Cambria Math" charset="0"/>
                        <a:cs typeface="Cambria Math" charset="0"/>
                      </a:rPr>
                      <m:t>𝟐𝟎𝟎</m:t>
                    </m:r>
                  </m:oMath>
                </a14:m>
                <a:r>
                  <a:rPr lang="en-AU" sz="2400" dirty="0"/>
                  <a:t> speed up</a:t>
                </a:r>
              </a:p>
              <a:p>
                <a:pPr marL="571500" indent="-571500">
                  <a:buFont typeface="Arial" charset="0"/>
                  <a:buChar char="•"/>
                </a:pPr>
                <a:r>
                  <a:rPr lang="en-AU" sz="2400" dirty="0"/>
                  <a:t>Improves population studies of rare events</a:t>
                </a:r>
                <a:endParaRPr lang="en-GB" sz="2400" dirty="0"/>
              </a:p>
            </p:txBody>
          </p:sp>
        </mc:Choice>
        <mc:Fallback xmlns="">
          <p:sp>
            <p:nvSpPr>
              <p:cNvPr id="12" name="Shape 232">
                <a:extLst>
                  <a:ext uri="{FF2B5EF4-FFF2-40B4-BE49-F238E27FC236}">
                    <a16:creationId xmlns:a16="http://schemas.microsoft.com/office/drawing/2014/main" xmlns="" id="{A95A40B4-D8EF-495A-8DCD-68149CB61A5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6604" y="863123"/>
                <a:ext cx="7321943" cy="1597052"/>
              </a:xfrm>
              <a:prstGeom prst="rect">
                <a:avLst/>
              </a:prstGeom>
              <a:blipFill rotWithShape="0">
                <a:blip r:embed="rId3"/>
                <a:stretch>
                  <a:fillRect l="-1332" t="-76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Shape 232">
            <a:extLst>
              <a:ext uri="{FF2B5EF4-FFF2-40B4-BE49-F238E27FC236}">
                <a16:creationId xmlns:a16="http://schemas.microsoft.com/office/drawing/2014/main" id="{9C8347BE-ABE2-44E7-A204-29209A24E228}"/>
              </a:ext>
            </a:extLst>
          </p:cNvPr>
          <p:cNvSpPr txBox="1">
            <a:spLocks/>
          </p:cNvSpPr>
          <p:nvPr/>
        </p:nvSpPr>
        <p:spPr>
          <a:xfrm>
            <a:off x="4379302" y="2048141"/>
            <a:ext cx="4538956" cy="11002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9pPr>
          </a:lstStyle>
          <a:p>
            <a:r>
              <a:rPr lang="nl-NL" sz="2000" dirty="0">
                <a:solidFill>
                  <a:schemeClr val="bg1"/>
                </a:solidFill>
              </a:rPr>
              <a:t>Broekgaarden et al., 2019</a:t>
            </a:r>
          </a:p>
          <a:p>
            <a:r>
              <a:rPr lang="nl-NL" sz="2000" dirty="0">
                <a:solidFill>
                  <a:schemeClr val="bg1"/>
                </a:solidFill>
              </a:rPr>
              <a:t>Data, code </a:t>
            </a:r>
            <a:r>
              <a:rPr lang="nl-NL" sz="2000" dirty="0" err="1">
                <a:solidFill>
                  <a:schemeClr val="bg1"/>
                </a:solidFill>
              </a:rPr>
              <a:t>and</a:t>
            </a:r>
            <a:r>
              <a:rPr lang="nl-NL" sz="2000" dirty="0">
                <a:solidFill>
                  <a:schemeClr val="bg1"/>
                </a:solidFill>
              </a:rPr>
              <a:t> </a:t>
            </a:r>
            <a:r>
              <a:rPr lang="nl-NL" sz="2000" dirty="0" err="1">
                <a:solidFill>
                  <a:schemeClr val="bg1"/>
                </a:solidFill>
              </a:rPr>
              <a:t>all</a:t>
            </a:r>
            <a:r>
              <a:rPr lang="nl-NL" sz="2000" dirty="0">
                <a:solidFill>
                  <a:schemeClr val="bg1"/>
                </a:solidFill>
              </a:rPr>
              <a:t> </a:t>
            </a:r>
            <a:r>
              <a:rPr lang="nl-NL" sz="2000" dirty="0" err="1">
                <a:solidFill>
                  <a:schemeClr val="bg1"/>
                </a:solidFill>
              </a:rPr>
              <a:t>plotting</a:t>
            </a:r>
            <a:r>
              <a:rPr lang="nl-NL" sz="2000" dirty="0">
                <a:solidFill>
                  <a:schemeClr val="bg1"/>
                </a:solidFill>
              </a:rPr>
              <a:t> scripts </a:t>
            </a:r>
            <a:r>
              <a:rPr lang="nl-NL" sz="2000" dirty="0" err="1">
                <a:solidFill>
                  <a:schemeClr val="bg1"/>
                </a:solidFill>
              </a:rPr>
              <a:t>available</a:t>
            </a:r>
            <a:r>
              <a:rPr lang="nl-NL" sz="2000" dirty="0">
                <a:solidFill>
                  <a:schemeClr val="bg1"/>
                </a:solidFill>
              </a:rPr>
              <a:t> on </a:t>
            </a:r>
            <a:r>
              <a:rPr lang="nl-NL" sz="2000" dirty="0" err="1">
                <a:solidFill>
                  <a:schemeClr val="bg1"/>
                </a:solidFill>
              </a:rPr>
              <a:t>Zenodo</a:t>
            </a:r>
            <a:r>
              <a:rPr lang="nl-NL" sz="2000" dirty="0">
                <a:solidFill>
                  <a:schemeClr val="bg1"/>
                </a:solidFill>
              </a:rPr>
              <a:t>/</a:t>
            </a:r>
            <a:r>
              <a:rPr lang="nl-NL" sz="2000" dirty="0" err="1">
                <a:solidFill>
                  <a:schemeClr val="bg1"/>
                </a:solidFill>
              </a:rPr>
              <a:t>github</a:t>
            </a:r>
            <a:endParaRPr lang="en-GB" sz="4000" dirty="0"/>
          </a:p>
        </p:txBody>
      </p:sp>
      <p:pic>
        <p:nvPicPr>
          <p:cNvPr id="20" name="Picture 19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97" b="95516" l="2283" r="96119">
                        <a14:foregroundMark x1="23973" y1="14574" x2="23973" y2="14574"/>
                        <a14:foregroundMark x1="13242" y1="22197" x2="13242" y2="22197"/>
                        <a14:foregroundMark x1="34018" y1="11659" x2="34018" y2="11659"/>
                        <a14:foregroundMark x1="41096" y1="9865" x2="41096" y2="9865"/>
                        <a14:foregroundMark x1="49087" y1="6278" x2="49087" y2="6278"/>
                        <a14:foregroundMark x1="56164" y1="7399" x2="56164" y2="7399"/>
                        <a14:foregroundMark x1="64612" y1="9193" x2="64612" y2="9193"/>
                        <a14:foregroundMark x1="79909" y1="18386" x2="79909" y2="18386"/>
                        <a14:foregroundMark x1="15753" y1="14798" x2="15753" y2="14798"/>
                        <a14:foregroundMark x1="20320" y1="21525" x2="20320" y2="21525"/>
                        <a14:foregroundMark x1="86301" y1="22197" x2="86301" y2="22197"/>
                        <a14:foregroundMark x1="74201" y1="10538" x2="74201" y2="10538"/>
                        <a14:backgroundMark x1="23744" y1="10314" x2="23744" y2="10314"/>
                        <a14:backgroundMark x1="51142" y1="4933" x2="51142" y2="4933"/>
                        <a14:backgroundMark x1="67352" y1="8520" x2="67352" y2="852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9402" y="94626"/>
            <a:ext cx="1213301" cy="1235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117737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kstvak 16">
            <a:extLst>
              <a:ext uri="{FF2B5EF4-FFF2-40B4-BE49-F238E27FC236}">
                <a16:creationId xmlns:a16="http://schemas.microsoft.com/office/drawing/2014/main" id="{E2DE6F5F-E5AA-4F72-BE7A-5D14E5472C2A}"/>
              </a:ext>
            </a:extLst>
          </p:cNvPr>
          <p:cNvSpPr txBox="1"/>
          <p:nvPr/>
        </p:nvSpPr>
        <p:spPr>
          <a:xfrm>
            <a:off x="1" y="0"/>
            <a:ext cx="9142702" cy="687237"/>
          </a:xfrm>
          <a:prstGeom prst="rect">
            <a:avLst/>
          </a:prstGeom>
          <a:solidFill>
            <a:srgbClr val="FF004E">
              <a:alpha val="90000"/>
            </a:srgbClr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2" name="Shape 232">
            <a:extLst>
              <a:ext uri="{FF2B5EF4-FFF2-40B4-BE49-F238E27FC236}">
                <a16:creationId xmlns:a16="http://schemas.microsoft.com/office/drawing/2014/main" id="{CC141956-0F1B-4A40-B363-628EB30D2F75}"/>
              </a:ext>
            </a:extLst>
          </p:cNvPr>
          <p:cNvSpPr txBox="1">
            <a:spLocks/>
          </p:cNvSpPr>
          <p:nvPr/>
        </p:nvSpPr>
        <p:spPr>
          <a:xfrm>
            <a:off x="664442" y="208706"/>
            <a:ext cx="6134669" cy="10304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9pPr>
          </a:lstStyle>
          <a:p>
            <a:br>
              <a:rPr lang="en-GB" sz="4000" dirty="0">
                <a:solidFill>
                  <a:schemeClr val="bg1"/>
                </a:solidFill>
              </a:rPr>
            </a:br>
            <a:endParaRPr lang="en-GB" sz="4000" dirty="0"/>
          </a:p>
        </p:txBody>
      </p:sp>
      <p:sp>
        <p:nvSpPr>
          <p:cNvPr id="23" name="Shape 232">
            <a:extLst>
              <a:ext uri="{FF2B5EF4-FFF2-40B4-BE49-F238E27FC236}">
                <a16:creationId xmlns:a16="http://schemas.microsoft.com/office/drawing/2014/main" id="{A95A40B4-D8EF-495A-8DCD-68149CB61A58}"/>
              </a:ext>
            </a:extLst>
          </p:cNvPr>
          <p:cNvSpPr txBox="1">
            <a:spLocks/>
          </p:cNvSpPr>
          <p:nvPr/>
        </p:nvSpPr>
        <p:spPr>
          <a:xfrm>
            <a:off x="1049190" y="45502"/>
            <a:ext cx="6613820" cy="5294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9pPr>
          </a:lstStyle>
          <a:p>
            <a:pPr algn="ctr"/>
            <a:r>
              <a:rPr lang="nl-NL" sz="2400" dirty="0" err="1">
                <a:solidFill>
                  <a:schemeClr val="bg1"/>
                </a:solidFill>
              </a:rPr>
              <a:t>Future</a:t>
            </a:r>
            <a:r>
              <a:rPr lang="nl-NL" sz="2400" dirty="0">
                <a:solidFill>
                  <a:schemeClr val="bg1"/>
                </a:solidFill>
              </a:rPr>
              <a:t> </a:t>
            </a:r>
            <a:r>
              <a:rPr lang="nl-NL" sz="2400" dirty="0" err="1">
                <a:solidFill>
                  <a:schemeClr val="bg1"/>
                </a:solidFill>
              </a:rPr>
              <a:t>Prospects</a:t>
            </a:r>
            <a:r>
              <a:rPr lang="nl-NL" sz="2400" dirty="0">
                <a:solidFill>
                  <a:schemeClr val="bg1"/>
                </a:solidFill>
              </a:rPr>
              <a:t>: more </a:t>
            </a:r>
            <a:r>
              <a:rPr lang="nl-NL" sz="2400" dirty="0" err="1">
                <a:solidFill>
                  <a:schemeClr val="bg1"/>
                </a:solidFill>
              </a:rPr>
              <a:t>dimensions</a:t>
            </a:r>
            <a:r>
              <a:rPr lang="nl-NL" sz="2400" dirty="0">
                <a:solidFill>
                  <a:schemeClr val="bg1"/>
                </a:solidFill>
              </a:rPr>
              <a:t> </a:t>
            </a:r>
            <a:endParaRPr lang="en-GB" sz="2400" dirty="0"/>
          </a:p>
        </p:txBody>
      </p:sp>
      <p:sp>
        <p:nvSpPr>
          <p:cNvPr id="34" name="Rechthoek 10">
            <a:extLst>
              <a:ext uri="{FF2B5EF4-FFF2-40B4-BE49-F238E27FC236}">
                <a16:creationId xmlns:a16="http://schemas.microsoft.com/office/drawing/2014/main" id="{07CE7642-7EAE-49AF-A180-CDB4B24E371E}"/>
              </a:ext>
            </a:extLst>
          </p:cNvPr>
          <p:cNvSpPr/>
          <p:nvPr/>
        </p:nvSpPr>
        <p:spPr>
          <a:xfrm>
            <a:off x="7583020" y="2470514"/>
            <a:ext cx="1087157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sz="1000" b="1" dirty="0" err="1">
                <a:solidFill>
                  <a:srgbClr val="222222"/>
                </a:solidFill>
                <a:latin typeface="Arial" panose="020B0604020202020204" pitchFamily="34" charset="0"/>
              </a:rPr>
              <a:t>Floris</a:t>
            </a:r>
            <a:r>
              <a:rPr lang="da-DK" sz="1000" b="1" dirty="0">
                <a:solidFill>
                  <a:srgbClr val="222222"/>
                </a:solidFill>
                <a:latin typeface="Arial" panose="020B0604020202020204" pitchFamily="34" charset="0"/>
              </a:rPr>
              <a:t> Kummer</a:t>
            </a:r>
            <a:endParaRPr lang="en-GB" sz="100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E4CB5A8-E007-3D40-8EE9-AB0B1C169C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63553" y="732739"/>
            <a:ext cx="1326092" cy="176812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7421E19-E247-7944-BEB1-CDA3F28E970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7463552" y="2729822"/>
            <a:ext cx="1326092" cy="1768123"/>
          </a:xfrm>
          <a:prstGeom prst="rect">
            <a:avLst/>
          </a:prstGeom>
        </p:spPr>
      </p:pic>
      <p:sp>
        <p:nvSpPr>
          <p:cNvPr id="20" name="Rechthoek 10">
            <a:extLst>
              <a:ext uri="{FF2B5EF4-FFF2-40B4-BE49-F238E27FC236}">
                <a16:creationId xmlns:a16="http://schemas.microsoft.com/office/drawing/2014/main" id="{5A14B6A1-073A-BC43-8D4A-830D0E2A99DF}"/>
              </a:ext>
            </a:extLst>
          </p:cNvPr>
          <p:cNvSpPr/>
          <p:nvPr/>
        </p:nvSpPr>
        <p:spPr>
          <a:xfrm>
            <a:off x="7480484" y="4497945"/>
            <a:ext cx="1377300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sz="1000" b="1" dirty="0" err="1">
                <a:solidFill>
                  <a:srgbClr val="222222"/>
                </a:solidFill>
                <a:latin typeface="Arial" panose="020B0604020202020204" pitchFamily="34" charset="0"/>
              </a:rPr>
              <a:t>Lokesh</a:t>
            </a:r>
            <a:r>
              <a:rPr lang="da-DK" sz="1000" b="1" dirty="0">
                <a:solidFill>
                  <a:srgbClr val="222222"/>
                </a:solidFill>
                <a:latin typeface="Arial" panose="020B0604020202020204" pitchFamily="34" charset="0"/>
              </a:rPr>
              <a:t> </a:t>
            </a:r>
            <a:r>
              <a:rPr lang="da-DK" sz="1000" b="1" dirty="0" err="1">
                <a:solidFill>
                  <a:srgbClr val="222222"/>
                </a:solidFill>
                <a:latin typeface="Arial" panose="020B0604020202020204" pitchFamily="34" charset="0"/>
              </a:rPr>
              <a:t>Khandelwal</a:t>
            </a:r>
            <a:endParaRPr lang="en-GB" sz="1000" b="1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DF064D9-55B1-7149-866B-DE4552D2CAE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517" y="1024360"/>
            <a:ext cx="3710259" cy="363078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927C821-769A-0C4E-83E5-97AD8345BEE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29088" y="1037650"/>
            <a:ext cx="3714996" cy="36307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831087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hape 132">
            <a:extLst>
              <a:ext uri="{FF2B5EF4-FFF2-40B4-BE49-F238E27FC236}">
                <a16:creationId xmlns:a16="http://schemas.microsoft.com/office/drawing/2014/main" id="{DD8C18DF-A02B-4A5B-BEBF-BCEE7FE624F8}"/>
              </a:ext>
            </a:extLst>
          </p:cNvPr>
          <p:cNvSpPr txBox="1">
            <a:spLocks/>
          </p:cNvSpPr>
          <p:nvPr/>
        </p:nvSpPr>
        <p:spPr>
          <a:xfrm>
            <a:off x="274789" y="267702"/>
            <a:ext cx="7373785" cy="58614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en-GB" sz="2000" b="1" dirty="0">
                <a:solidFill>
                  <a:schemeClr val="bg1"/>
                </a:solidFill>
              </a:rPr>
              <a:t>Future prospects: non-diagonal Gaussians? </a:t>
            </a:r>
          </a:p>
        </p:txBody>
      </p:sp>
      <p:sp>
        <p:nvSpPr>
          <p:cNvPr id="9" name="Tekstvak 8">
            <a:extLst>
              <a:ext uri="{FF2B5EF4-FFF2-40B4-BE49-F238E27FC236}">
                <a16:creationId xmlns:a16="http://schemas.microsoft.com/office/drawing/2014/main" id="{D02F4D54-1644-4E72-BD1F-CF4BF34FB7C3}"/>
              </a:ext>
            </a:extLst>
          </p:cNvPr>
          <p:cNvSpPr txBox="1"/>
          <p:nvPr/>
        </p:nvSpPr>
        <p:spPr>
          <a:xfrm>
            <a:off x="6799111" y="4897279"/>
            <a:ext cx="23435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nl-NL" sz="1000" dirty="0">
                <a:solidFill>
                  <a:schemeClr val="tx1"/>
                </a:solidFill>
              </a:rPr>
              <a:t>Floor Broekgaarden          19</a:t>
            </a:r>
            <a:endParaRPr lang="en-GB" sz="1000" dirty="0">
              <a:solidFill>
                <a:schemeClr val="tx1"/>
              </a:solidFill>
            </a:endParaRPr>
          </a:p>
        </p:txBody>
      </p:sp>
      <p:sp>
        <p:nvSpPr>
          <p:cNvPr id="11" name="Rechthoek: afgeronde hoeken 10">
            <a:extLst>
              <a:ext uri="{FF2B5EF4-FFF2-40B4-BE49-F238E27FC236}">
                <a16:creationId xmlns:a16="http://schemas.microsoft.com/office/drawing/2014/main" id="{7E956CE1-78DB-4262-AC5A-93D20091B9C1}"/>
              </a:ext>
            </a:extLst>
          </p:cNvPr>
          <p:cNvSpPr/>
          <p:nvPr/>
        </p:nvSpPr>
        <p:spPr>
          <a:xfrm>
            <a:off x="0" y="1359161"/>
            <a:ext cx="2705099" cy="3468688"/>
          </a:xfrm>
          <a:prstGeom prst="roundRect">
            <a:avLst/>
          </a:prstGeom>
          <a:solidFill>
            <a:srgbClr val="00B0F0"/>
          </a:solidFill>
          <a:ln>
            <a:solidFill>
              <a:schemeClr val="tx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hthoek: afgeronde hoeken 17">
            <a:extLst>
              <a:ext uri="{FF2B5EF4-FFF2-40B4-BE49-F238E27FC236}">
                <a16:creationId xmlns:a16="http://schemas.microsoft.com/office/drawing/2014/main" id="{BACABC19-B6F1-46A0-99FD-CFD0BF5E0C0E}"/>
              </a:ext>
            </a:extLst>
          </p:cNvPr>
          <p:cNvSpPr/>
          <p:nvPr/>
        </p:nvSpPr>
        <p:spPr>
          <a:xfrm>
            <a:off x="3205162" y="1359161"/>
            <a:ext cx="2705099" cy="3468688"/>
          </a:xfrm>
          <a:prstGeom prst="roundRect">
            <a:avLst/>
          </a:prstGeom>
          <a:solidFill>
            <a:srgbClr val="00B0F0"/>
          </a:solidFill>
          <a:ln>
            <a:solidFill>
              <a:schemeClr val="tx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Pijl: rechts 16">
            <a:extLst>
              <a:ext uri="{FF2B5EF4-FFF2-40B4-BE49-F238E27FC236}">
                <a16:creationId xmlns:a16="http://schemas.microsoft.com/office/drawing/2014/main" id="{BB7478D0-703D-4769-9598-8833798D0A14}"/>
              </a:ext>
            </a:extLst>
          </p:cNvPr>
          <p:cNvSpPr/>
          <p:nvPr/>
        </p:nvSpPr>
        <p:spPr>
          <a:xfrm>
            <a:off x="2743199" y="3267336"/>
            <a:ext cx="423862" cy="310416"/>
          </a:xfrm>
          <a:prstGeom prst="rightArrow">
            <a:avLst/>
          </a:prstGeom>
          <a:solidFill>
            <a:srgbClr val="00B0F0"/>
          </a:solidFill>
          <a:ln>
            <a:solidFill>
              <a:schemeClr val="tx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2" name="Afbeelding 21" descr="Afbeelding met kaart, tekst&#10;&#10;Automatisch gegenereerde beschrijving">
            <a:extLst>
              <a:ext uri="{FF2B5EF4-FFF2-40B4-BE49-F238E27FC236}">
                <a16:creationId xmlns:a16="http://schemas.microsoft.com/office/drawing/2014/main" id="{18B72C89-44E8-4BEA-9753-AFB533BF680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3537" r="33129"/>
          <a:stretch/>
        </p:blipFill>
        <p:spPr>
          <a:xfrm>
            <a:off x="3412756" y="2312144"/>
            <a:ext cx="2335582" cy="233558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3" name="Afbeelding 22" descr="Afbeelding met kaart, tekst&#10;&#10;Automatisch gegenereerde beschrijving">
            <a:extLst>
              <a:ext uri="{FF2B5EF4-FFF2-40B4-BE49-F238E27FC236}">
                <a16:creationId xmlns:a16="http://schemas.microsoft.com/office/drawing/2014/main" id="{C9852B4D-15C6-4C61-AB39-F792DD5DCE0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66323"/>
          <a:stretch/>
        </p:blipFill>
        <p:spPr>
          <a:xfrm>
            <a:off x="180975" y="2312144"/>
            <a:ext cx="2359634" cy="233558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4" name="Shape 132">
            <a:extLst>
              <a:ext uri="{FF2B5EF4-FFF2-40B4-BE49-F238E27FC236}">
                <a16:creationId xmlns:a16="http://schemas.microsoft.com/office/drawing/2014/main" id="{462AAE1A-3F38-41DE-8711-18223DB929E7}"/>
              </a:ext>
            </a:extLst>
          </p:cNvPr>
          <p:cNvSpPr txBox="1">
            <a:spLocks/>
          </p:cNvSpPr>
          <p:nvPr/>
        </p:nvSpPr>
        <p:spPr>
          <a:xfrm>
            <a:off x="57153" y="1540670"/>
            <a:ext cx="2986086" cy="833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nl-NL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1) </a:t>
            </a:r>
            <a:r>
              <a:rPr lang="nl-NL" sz="2000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Exploring</a:t>
            </a:r>
            <a:r>
              <a:rPr lang="nl-NL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nl-NL" sz="2000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phase</a:t>
            </a:r>
            <a:endParaRPr lang="en-GB" sz="2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5" name="Shape 132">
            <a:extLst>
              <a:ext uri="{FF2B5EF4-FFF2-40B4-BE49-F238E27FC236}">
                <a16:creationId xmlns:a16="http://schemas.microsoft.com/office/drawing/2014/main" id="{D9C8F7A4-515F-4DD3-9614-493A63307C6B}"/>
              </a:ext>
            </a:extLst>
          </p:cNvPr>
          <p:cNvSpPr txBox="1">
            <a:spLocks/>
          </p:cNvSpPr>
          <p:nvPr/>
        </p:nvSpPr>
        <p:spPr>
          <a:xfrm>
            <a:off x="3014661" y="1540670"/>
            <a:ext cx="3086099" cy="833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nl-NL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2) </a:t>
            </a:r>
            <a:r>
              <a:rPr lang="nl-NL" sz="2000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Create</a:t>
            </a:r>
            <a:r>
              <a:rPr lang="nl-NL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nl-NL" sz="2000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adapted</a:t>
            </a:r>
            <a:r>
              <a:rPr lang="nl-NL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nl-NL" sz="2000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distribution</a:t>
            </a:r>
            <a:endParaRPr lang="en-GB" sz="2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2B17960-2C32-8248-8463-86969B29717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5164" b="4017"/>
          <a:stretch/>
        </p:blipFill>
        <p:spPr>
          <a:xfrm>
            <a:off x="6372632" y="1216763"/>
            <a:ext cx="2159000" cy="91119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8BEAE60-B1C3-644E-8451-051B756935A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52923" y="2593627"/>
            <a:ext cx="1092200" cy="2667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1764E93-73A6-FA40-AFD3-AB671669D28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39332" y="2975236"/>
            <a:ext cx="1892300" cy="58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460067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kstvak 16">
            <a:extLst>
              <a:ext uri="{FF2B5EF4-FFF2-40B4-BE49-F238E27FC236}">
                <a16:creationId xmlns:a16="http://schemas.microsoft.com/office/drawing/2014/main" id="{E2DE6F5F-E5AA-4F72-BE7A-5D14E5472C2A}"/>
              </a:ext>
            </a:extLst>
          </p:cNvPr>
          <p:cNvSpPr txBox="1"/>
          <p:nvPr/>
        </p:nvSpPr>
        <p:spPr>
          <a:xfrm>
            <a:off x="1" y="0"/>
            <a:ext cx="9142702" cy="687237"/>
          </a:xfrm>
          <a:prstGeom prst="rect">
            <a:avLst/>
          </a:prstGeom>
          <a:solidFill>
            <a:srgbClr val="FF004E">
              <a:alpha val="90000"/>
            </a:srgbClr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2" name="Shape 232">
            <a:extLst>
              <a:ext uri="{FF2B5EF4-FFF2-40B4-BE49-F238E27FC236}">
                <a16:creationId xmlns:a16="http://schemas.microsoft.com/office/drawing/2014/main" id="{CC141956-0F1B-4A40-B363-628EB30D2F75}"/>
              </a:ext>
            </a:extLst>
          </p:cNvPr>
          <p:cNvSpPr txBox="1">
            <a:spLocks/>
          </p:cNvSpPr>
          <p:nvPr/>
        </p:nvSpPr>
        <p:spPr>
          <a:xfrm>
            <a:off x="664442" y="208706"/>
            <a:ext cx="6134669" cy="10304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9pPr>
          </a:lstStyle>
          <a:p>
            <a:br>
              <a:rPr lang="en-GB" sz="4000" dirty="0">
                <a:solidFill>
                  <a:schemeClr val="bg1"/>
                </a:solidFill>
              </a:rPr>
            </a:br>
            <a:endParaRPr lang="en-GB" sz="4000" dirty="0"/>
          </a:p>
        </p:txBody>
      </p:sp>
      <p:sp>
        <p:nvSpPr>
          <p:cNvPr id="23" name="Shape 232">
            <a:extLst>
              <a:ext uri="{FF2B5EF4-FFF2-40B4-BE49-F238E27FC236}">
                <a16:creationId xmlns:a16="http://schemas.microsoft.com/office/drawing/2014/main" id="{A95A40B4-D8EF-495A-8DCD-68149CB61A58}"/>
              </a:ext>
            </a:extLst>
          </p:cNvPr>
          <p:cNvSpPr txBox="1">
            <a:spLocks/>
          </p:cNvSpPr>
          <p:nvPr/>
        </p:nvSpPr>
        <p:spPr>
          <a:xfrm>
            <a:off x="144224" y="100401"/>
            <a:ext cx="8127729" cy="5294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9pPr>
          </a:lstStyle>
          <a:p>
            <a:pPr algn="ctr"/>
            <a:r>
              <a:rPr lang="nl-NL" sz="2400" dirty="0" err="1">
                <a:solidFill>
                  <a:schemeClr val="bg1"/>
                </a:solidFill>
              </a:rPr>
              <a:t>Future</a:t>
            </a:r>
            <a:r>
              <a:rPr lang="nl-NL" sz="2400" dirty="0">
                <a:solidFill>
                  <a:schemeClr val="bg1"/>
                </a:solidFill>
              </a:rPr>
              <a:t> </a:t>
            </a:r>
            <a:r>
              <a:rPr lang="nl-NL" sz="2400" dirty="0" err="1">
                <a:solidFill>
                  <a:schemeClr val="bg1"/>
                </a:solidFill>
              </a:rPr>
              <a:t>Prospects</a:t>
            </a:r>
            <a:r>
              <a:rPr lang="nl-NL" sz="2400" dirty="0">
                <a:solidFill>
                  <a:schemeClr val="bg1"/>
                </a:solidFill>
              </a:rPr>
              <a:t>: </a:t>
            </a:r>
            <a:r>
              <a:rPr lang="nl-NL" sz="2400" dirty="0" err="1">
                <a:solidFill>
                  <a:schemeClr val="bg1"/>
                </a:solidFill>
              </a:rPr>
              <a:t>Gaussian</a:t>
            </a:r>
            <a:r>
              <a:rPr lang="nl-NL" sz="2400" dirty="0">
                <a:solidFill>
                  <a:schemeClr val="bg1"/>
                </a:solidFill>
              </a:rPr>
              <a:t> </a:t>
            </a:r>
            <a:r>
              <a:rPr lang="nl-NL" sz="2400" dirty="0" err="1">
                <a:solidFill>
                  <a:schemeClr val="bg1"/>
                </a:solidFill>
              </a:rPr>
              <a:t>process</a:t>
            </a:r>
            <a:r>
              <a:rPr lang="nl-NL" sz="2400" dirty="0">
                <a:solidFill>
                  <a:schemeClr val="bg1"/>
                </a:solidFill>
              </a:rPr>
              <a:t> </a:t>
            </a:r>
            <a:r>
              <a:rPr lang="nl-NL" sz="2400" dirty="0" err="1">
                <a:solidFill>
                  <a:schemeClr val="bg1"/>
                </a:solidFill>
              </a:rPr>
              <a:t>classifiers</a:t>
            </a:r>
            <a:r>
              <a:rPr lang="nl-NL" sz="2400" dirty="0">
                <a:solidFill>
                  <a:schemeClr val="bg1"/>
                </a:solidFill>
              </a:rPr>
              <a:t> &amp; </a:t>
            </a:r>
            <a:r>
              <a:rPr lang="nl-NL" sz="2400" dirty="0" err="1">
                <a:solidFill>
                  <a:schemeClr val="bg1"/>
                </a:solidFill>
              </a:rPr>
              <a:t>emulation</a:t>
            </a:r>
            <a:endParaRPr lang="en-GB" sz="2400" dirty="0"/>
          </a:p>
        </p:txBody>
      </p:sp>
      <p:sp>
        <p:nvSpPr>
          <p:cNvPr id="34" name="Rechthoek 10">
            <a:extLst>
              <a:ext uri="{FF2B5EF4-FFF2-40B4-BE49-F238E27FC236}">
                <a16:creationId xmlns:a16="http://schemas.microsoft.com/office/drawing/2014/main" id="{07CE7642-7EAE-49AF-A180-CDB4B24E371E}"/>
              </a:ext>
            </a:extLst>
          </p:cNvPr>
          <p:cNvSpPr/>
          <p:nvPr/>
        </p:nvSpPr>
        <p:spPr>
          <a:xfrm>
            <a:off x="7877454" y="2502641"/>
            <a:ext cx="788999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sz="1000" b="1" dirty="0" err="1">
                <a:solidFill>
                  <a:srgbClr val="222222"/>
                </a:solidFill>
                <a:latin typeface="Arial" panose="020B0604020202020204" pitchFamily="34" charset="0"/>
              </a:rPr>
              <a:t>Luyao</a:t>
            </a:r>
            <a:r>
              <a:rPr lang="da-DK" sz="1000" b="1" dirty="0">
                <a:solidFill>
                  <a:srgbClr val="222222"/>
                </a:solidFill>
                <a:latin typeface="Arial" panose="020B0604020202020204" pitchFamily="34" charset="0"/>
              </a:rPr>
              <a:t> Lin</a:t>
            </a:r>
            <a:endParaRPr lang="en-GB" sz="1000" b="1" dirty="0"/>
          </a:p>
        </p:txBody>
      </p:sp>
      <p:sp>
        <p:nvSpPr>
          <p:cNvPr id="20" name="Rechthoek 10">
            <a:extLst>
              <a:ext uri="{FF2B5EF4-FFF2-40B4-BE49-F238E27FC236}">
                <a16:creationId xmlns:a16="http://schemas.microsoft.com/office/drawing/2014/main" id="{5A14B6A1-073A-BC43-8D4A-830D0E2A99DF}"/>
              </a:ext>
            </a:extLst>
          </p:cNvPr>
          <p:cNvSpPr/>
          <p:nvPr/>
        </p:nvSpPr>
        <p:spPr>
          <a:xfrm>
            <a:off x="7710743" y="4497944"/>
            <a:ext cx="1122423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sz="1000" b="1" dirty="0">
                <a:solidFill>
                  <a:srgbClr val="222222"/>
                </a:solidFill>
                <a:latin typeface="Arial" panose="020B0604020202020204" pitchFamily="34" charset="0"/>
              </a:rPr>
              <a:t>Derek Bingham</a:t>
            </a:r>
            <a:endParaRPr lang="en-GB" sz="10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DCE69D5-21CA-094D-A7D5-00C3DC4054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1220" y="3127021"/>
            <a:ext cx="1178314" cy="137092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1F84171-31EE-A94D-8BCB-626EE1DDC80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33798" y="1239150"/>
            <a:ext cx="1141517" cy="127859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8FF3EAC-D5EC-CA4E-AB9F-56B8E9D37F2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3923" y="1597378"/>
            <a:ext cx="3660631" cy="246627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2233E38E-9E1A-E949-86AE-7C447189082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93416" y="1620644"/>
            <a:ext cx="3614098" cy="2419740"/>
          </a:xfrm>
          <a:prstGeom prst="rect">
            <a:avLst/>
          </a:prstGeom>
        </p:spPr>
      </p:pic>
      <p:sp>
        <p:nvSpPr>
          <p:cNvPr id="18" name="Rechthoek 10">
            <a:extLst>
              <a:ext uri="{FF2B5EF4-FFF2-40B4-BE49-F238E27FC236}">
                <a16:creationId xmlns:a16="http://schemas.microsoft.com/office/drawing/2014/main" id="{9EE2C80C-28E3-9147-AE26-63CBFC4F9F94}"/>
              </a:ext>
            </a:extLst>
          </p:cNvPr>
          <p:cNvSpPr/>
          <p:nvPr/>
        </p:nvSpPr>
        <p:spPr>
          <a:xfrm>
            <a:off x="664442" y="1311516"/>
            <a:ext cx="2709396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sz="1000" b="1" dirty="0" err="1">
                <a:solidFill>
                  <a:srgbClr val="222222"/>
                </a:solidFill>
                <a:latin typeface="Arial" panose="020B0604020202020204" pitchFamily="34" charset="0"/>
              </a:rPr>
              <a:t>Traditional</a:t>
            </a:r>
            <a:r>
              <a:rPr lang="da-DK" sz="1000" b="1" dirty="0">
                <a:solidFill>
                  <a:srgbClr val="222222"/>
                </a:solidFill>
                <a:latin typeface="Arial" panose="020B0604020202020204" pitchFamily="34" charset="0"/>
              </a:rPr>
              <a:t> </a:t>
            </a:r>
            <a:r>
              <a:rPr lang="da-DK" sz="1000" b="1" dirty="0" err="1">
                <a:solidFill>
                  <a:srgbClr val="222222"/>
                </a:solidFill>
                <a:latin typeface="Arial" panose="020B0604020202020204" pitchFamily="34" charset="0"/>
              </a:rPr>
              <a:t>Gaussian</a:t>
            </a:r>
            <a:r>
              <a:rPr lang="da-DK" sz="1000" b="1" dirty="0">
                <a:solidFill>
                  <a:srgbClr val="222222"/>
                </a:solidFill>
                <a:latin typeface="Arial" panose="020B0604020202020204" pitchFamily="34" charset="0"/>
              </a:rPr>
              <a:t> </a:t>
            </a:r>
            <a:r>
              <a:rPr lang="da-DK" sz="1000" b="1" dirty="0" err="1">
                <a:solidFill>
                  <a:srgbClr val="222222"/>
                </a:solidFill>
                <a:latin typeface="Arial" panose="020B0604020202020204" pitchFamily="34" charset="0"/>
              </a:rPr>
              <a:t>Process</a:t>
            </a:r>
            <a:r>
              <a:rPr lang="da-DK" sz="1000" b="1" dirty="0">
                <a:solidFill>
                  <a:srgbClr val="222222"/>
                </a:solidFill>
                <a:latin typeface="Arial" panose="020B0604020202020204" pitchFamily="34" charset="0"/>
              </a:rPr>
              <a:t> Regression</a:t>
            </a:r>
            <a:endParaRPr lang="en-GB" sz="1000" b="1" dirty="0"/>
          </a:p>
        </p:txBody>
      </p:sp>
      <p:sp>
        <p:nvSpPr>
          <p:cNvPr id="19" name="Rechthoek 10">
            <a:extLst>
              <a:ext uri="{FF2B5EF4-FFF2-40B4-BE49-F238E27FC236}">
                <a16:creationId xmlns:a16="http://schemas.microsoft.com/office/drawing/2014/main" id="{F4AFC073-A25D-A247-93EC-CB11A6BE28B9}"/>
              </a:ext>
            </a:extLst>
          </p:cNvPr>
          <p:cNvSpPr/>
          <p:nvPr/>
        </p:nvSpPr>
        <p:spPr>
          <a:xfrm>
            <a:off x="5014219" y="1311516"/>
            <a:ext cx="1372492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sz="1000" b="1" dirty="0" err="1">
                <a:solidFill>
                  <a:srgbClr val="222222"/>
                </a:solidFill>
                <a:latin typeface="Arial" panose="020B0604020202020204" pitchFamily="34" charset="0"/>
              </a:rPr>
              <a:t>Luyao</a:t>
            </a:r>
            <a:r>
              <a:rPr lang="da-DK" sz="1000" b="1" dirty="0">
                <a:solidFill>
                  <a:srgbClr val="222222"/>
                </a:solidFill>
                <a:latin typeface="Arial" panose="020B0604020202020204" pitchFamily="34" charset="0"/>
              </a:rPr>
              <a:t> Lin (in </a:t>
            </a:r>
            <a:r>
              <a:rPr lang="da-DK" sz="1000" b="1" dirty="0" err="1">
                <a:solidFill>
                  <a:srgbClr val="222222"/>
                </a:solidFill>
                <a:latin typeface="Arial" panose="020B0604020202020204" pitchFamily="34" charset="0"/>
              </a:rPr>
              <a:t>prep</a:t>
            </a:r>
            <a:r>
              <a:rPr lang="da-DK" sz="1000" b="1" dirty="0">
                <a:solidFill>
                  <a:srgbClr val="222222"/>
                </a:solidFill>
                <a:latin typeface="Arial" panose="020B0604020202020204" pitchFamily="34" charset="0"/>
              </a:rPr>
              <a:t>.)</a:t>
            </a:r>
            <a:endParaRPr lang="en-GB" sz="1000" b="1" dirty="0"/>
          </a:p>
        </p:txBody>
      </p:sp>
    </p:spTree>
    <p:extLst>
      <p:ext uri="{BB962C8B-B14F-4D97-AF65-F5344CB8AC3E}">
        <p14:creationId xmlns:p14="http://schemas.microsoft.com/office/powerpoint/2010/main" val="193058703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kstvak 16">
            <a:extLst>
              <a:ext uri="{FF2B5EF4-FFF2-40B4-BE49-F238E27FC236}">
                <a16:creationId xmlns:a16="http://schemas.microsoft.com/office/drawing/2014/main" id="{E2DE6F5F-E5AA-4F72-BE7A-5D14E5472C2A}"/>
              </a:ext>
            </a:extLst>
          </p:cNvPr>
          <p:cNvSpPr txBox="1"/>
          <p:nvPr/>
        </p:nvSpPr>
        <p:spPr>
          <a:xfrm>
            <a:off x="0" y="0"/>
            <a:ext cx="9142703" cy="5143500"/>
          </a:xfrm>
          <a:prstGeom prst="rect">
            <a:avLst/>
          </a:prstGeom>
          <a:solidFill>
            <a:srgbClr val="FF004E">
              <a:alpha val="90000"/>
            </a:srgbClr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8" name="Shape 232">
            <a:extLst>
              <a:ext uri="{FF2B5EF4-FFF2-40B4-BE49-F238E27FC236}">
                <a16:creationId xmlns:a16="http://schemas.microsoft.com/office/drawing/2014/main" id="{DA8623F2-4E7B-4D56-948F-5A0BE8C2D94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8394" y="422499"/>
            <a:ext cx="2123969" cy="3815671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GB" sz="2400" dirty="0">
                <a:solidFill>
                  <a:srgbClr val="000000"/>
                </a:solidFill>
              </a:rPr>
            </a:br>
            <a:endParaRPr sz="2400" dirty="0">
              <a:solidFill>
                <a:srgbClr val="000000"/>
              </a:solidFill>
            </a:endParaRPr>
          </a:p>
        </p:txBody>
      </p:sp>
      <p:cxnSp>
        <p:nvCxnSpPr>
          <p:cNvPr id="19" name="Rechte verbindingslijn 18">
            <a:extLst>
              <a:ext uri="{FF2B5EF4-FFF2-40B4-BE49-F238E27FC236}">
                <a16:creationId xmlns:a16="http://schemas.microsoft.com/office/drawing/2014/main" id="{AC7C4292-E988-4E2C-9530-2FFB02445B53}"/>
              </a:ext>
            </a:extLst>
          </p:cNvPr>
          <p:cNvCxnSpPr>
            <a:cxnSpLocks/>
          </p:cNvCxnSpPr>
          <p:nvPr/>
        </p:nvCxnSpPr>
        <p:spPr>
          <a:xfrm>
            <a:off x="496480" y="374874"/>
            <a:ext cx="0" cy="387126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kstvak 12">
            <a:extLst>
              <a:ext uri="{FF2B5EF4-FFF2-40B4-BE49-F238E27FC236}">
                <a16:creationId xmlns:a16="http://schemas.microsoft.com/office/drawing/2014/main" id="{CC4D53C8-D1B9-45D2-BEE8-0D198673C844}"/>
              </a:ext>
            </a:extLst>
          </p:cNvPr>
          <p:cNvSpPr txBox="1"/>
          <p:nvPr/>
        </p:nvSpPr>
        <p:spPr>
          <a:xfrm>
            <a:off x="6799111" y="4897279"/>
            <a:ext cx="23435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nl-NL" sz="1000" dirty="0">
                <a:solidFill>
                  <a:schemeClr val="tx1"/>
                </a:solidFill>
              </a:rPr>
              <a:t>Floor Broekgaarden          31</a:t>
            </a:r>
            <a:endParaRPr lang="en-GB" sz="1000" dirty="0">
              <a:solidFill>
                <a:schemeClr val="tx1"/>
              </a:solidFill>
            </a:endParaRPr>
          </a:p>
        </p:txBody>
      </p:sp>
      <p:sp>
        <p:nvSpPr>
          <p:cNvPr id="22" name="Shape 232">
            <a:extLst>
              <a:ext uri="{FF2B5EF4-FFF2-40B4-BE49-F238E27FC236}">
                <a16:creationId xmlns:a16="http://schemas.microsoft.com/office/drawing/2014/main" id="{CC141956-0F1B-4A40-B363-628EB30D2F75}"/>
              </a:ext>
            </a:extLst>
          </p:cNvPr>
          <p:cNvSpPr txBox="1">
            <a:spLocks/>
          </p:cNvSpPr>
          <p:nvPr/>
        </p:nvSpPr>
        <p:spPr>
          <a:xfrm>
            <a:off x="1504016" y="160111"/>
            <a:ext cx="6134669" cy="10304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9pPr>
          </a:lstStyle>
          <a:p>
            <a:pPr algn="ctr"/>
            <a:r>
              <a:rPr lang="en-GB" sz="4000" dirty="0">
                <a:solidFill>
                  <a:schemeClr val="bg1"/>
                </a:solidFill>
              </a:rPr>
              <a:t>Thank you!</a:t>
            </a:r>
            <a:br>
              <a:rPr lang="en-GB" sz="4000" dirty="0">
                <a:solidFill>
                  <a:schemeClr val="bg1"/>
                </a:solidFill>
              </a:rPr>
            </a:br>
            <a:endParaRPr lang="en-GB" sz="4000" dirty="0"/>
          </a:p>
        </p:txBody>
      </p:sp>
      <p:pic>
        <p:nvPicPr>
          <p:cNvPr id="10" name="Tijdelijke aanduiding voor inhoud 5">
            <a:extLst>
              <a:ext uri="{FF2B5EF4-FFF2-40B4-BE49-F238E27FC236}">
                <a16:creationId xmlns:a16="http://schemas.microsoft.com/office/drawing/2014/main" id="{47E08AB5-432B-4F75-96EC-7E84750D235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5417" y="1080041"/>
            <a:ext cx="5502850" cy="3579361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97" b="95516" l="2283" r="96119">
                        <a14:foregroundMark x1="23973" y1="14574" x2="23973" y2="14574"/>
                        <a14:foregroundMark x1="13242" y1="22197" x2="13242" y2="22197"/>
                        <a14:foregroundMark x1="34018" y1="11659" x2="34018" y2="11659"/>
                        <a14:foregroundMark x1="41096" y1="9865" x2="41096" y2="9865"/>
                        <a14:foregroundMark x1="49087" y1="6278" x2="49087" y2="6278"/>
                        <a14:foregroundMark x1="56164" y1="7399" x2="56164" y2="7399"/>
                        <a14:foregroundMark x1="64612" y1="9193" x2="64612" y2="9193"/>
                        <a14:foregroundMark x1="79909" y1="18386" x2="79909" y2="18386"/>
                        <a14:foregroundMark x1="15753" y1="14798" x2="15753" y2="14798"/>
                        <a14:foregroundMark x1="20320" y1="21525" x2="20320" y2="21525"/>
                        <a14:foregroundMark x1="86301" y1="22197" x2="86301" y2="22197"/>
                        <a14:foregroundMark x1="74201" y1="10538" x2="74201" y2="10538"/>
                        <a14:backgroundMark x1="23744" y1="10314" x2="23744" y2="10314"/>
                        <a14:backgroundMark x1="51142" y1="4933" x2="51142" y2="4933"/>
                        <a14:backgroundMark x1="67352" y1="8520" x2="67352" y2="852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9402" y="94626"/>
            <a:ext cx="1213301" cy="1235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560829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kstvak 16">
            <a:extLst>
              <a:ext uri="{FF2B5EF4-FFF2-40B4-BE49-F238E27FC236}">
                <a16:creationId xmlns:a16="http://schemas.microsoft.com/office/drawing/2014/main" id="{E2DE6F5F-E5AA-4F72-BE7A-5D14E5472C2A}"/>
              </a:ext>
            </a:extLst>
          </p:cNvPr>
          <p:cNvSpPr txBox="1"/>
          <p:nvPr/>
        </p:nvSpPr>
        <p:spPr>
          <a:xfrm>
            <a:off x="0" y="0"/>
            <a:ext cx="9144000" cy="4000500"/>
          </a:xfrm>
          <a:prstGeom prst="rect">
            <a:avLst/>
          </a:prstGeom>
          <a:solidFill>
            <a:srgbClr val="FF004E">
              <a:alpha val="90000"/>
            </a:srgbClr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8" name="Shape 232">
            <a:extLst>
              <a:ext uri="{FF2B5EF4-FFF2-40B4-BE49-F238E27FC236}">
                <a16:creationId xmlns:a16="http://schemas.microsoft.com/office/drawing/2014/main" id="{DA8623F2-4E7B-4D56-948F-5A0BE8C2D94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8394" y="422499"/>
            <a:ext cx="2123969" cy="3815671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GB" sz="2400" dirty="0">
                <a:solidFill>
                  <a:srgbClr val="000000"/>
                </a:solidFill>
              </a:rPr>
            </a:br>
            <a:endParaRPr sz="2400" dirty="0">
              <a:solidFill>
                <a:srgbClr val="000000"/>
              </a:solidFill>
            </a:endParaRPr>
          </a:p>
        </p:txBody>
      </p:sp>
      <p:sp>
        <p:nvSpPr>
          <p:cNvPr id="13" name="Tekstvak 12">
            <a:extLst>
              <a:ext uri="{FF2B5EF4-FFF2-40B4-BE49-F238E27FC236}">
                <a16:creationId xmlns:a16="http://schemas.microsoft.com/office/drawing/2014/main" id="{CC4D53C8-D1B9-45D2-BEE8-0D198673C844}"/>
              </a:ext>
            </a:extLst>
          </p:cNvPr>
          <p:cNvSpPr txBox="1"/>
          <p:nvPr/>
        </p:nvSpPr>
        <p:spPr>
          <a:xfrm>
            <a:off x="6799111" y="4897279"/>
            <a:ext cx="23435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nl-NL" sz="1000" dirty="0">
                <a:solidFill>
                  <a:schemeClr val="tx1"/>
                </a:solidFill>
              </a:rPr>
              <a:t>Floor Broekgaarden          </a:t>
            </a:r>
            <a:endParaRPr lang="en-GB" sz="1000" dirty="0">
              <a:solidFill>
                <a:schemeClr val="tx1"/>
              </a:solidFill>
            </a:endParaRPr>
          </a:p>
        </p:txBody>
      </p:sp>
      <p:sp>
        <p:nvSpPr>
          <p:cNvPr id="22" name="Shape 232">
            <a:extLst>
              <a:ext uri="{FF2B5EF4-FFF2-40B4-BE49-F238E27FC236}">
                <a16:creationId xmlns:a16="http://schemas.microsoft.com/office/drawing/2014/main" id="{CC141956-0F1B-4A40-B363-628EB30D2F75}"/>
              </a:ext>
            </a:extLst>
          </p:cNvPr>
          <p:cNvSpPr txBox="1">
            <a:spLocks/>
          </p:cNvSpPr>
          <p:nvPr/>
        </p:nvSpPr>
        <p:spPr>
          <a:xfrm>
            <a:off x="664442" y="208706"/>
            <a:ext cx="6134669" cy="10304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9pPr>
          </a:lstStyle>
          <a:p>
            <a:br>
              <a:rPr lang="en-GB" sz="4000" dirty="0">
                <a:solidFill>
                  <a:schemeClr val="bg1"/>
                </a:solidFill>
              </a:rPr>
            </a:br>
            <a:endParaRPr lang="en-GB" sz="4000" dirty="0"/>
          </a:p>
        </p:txBody>
      </p:sp>
      <p:sp>
        <p:nvSpPr>
          <p:cNvPr id="11" name="Shape 66">
            <a:extLst>
              <a:ext uri="{FF2B5EF4-FFF2-40B4-BE49-F238E27FC236}">
                <a16:creationId xmlns:a16="http://schemas.microsoft.com/office/drawing/2014/main" id="{6EF60BF9-3B70-4177-95A5-F3C40F9B124A}"/>
              </a:ext>
            </a:extLst>
          </p:cNvPr>
          <p:cNvSpPr txBox="1">
            <a:spLocks/>
          </p:cNvSpPr>
          <p:nvPr/>
        </p:nvSpPr>
        <p:spPr>
          <a:xfrm>
            <a:off x="-179871" y="611570"/>
            <a:ext cx="9322574" cy="12815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9pPr>
          </a:lstStyle>
          <a:p>
            <a:pPr algn="ctr"/>
            <a:r>
              <a:rPr lang="en-GB" sz="3400" dirty="0">
                <a:solidFill>
                  <a:schemeClr val="bg1"/>
                </a:solidFill>
              </a:rPr>
              <a:t>Searching for the progenitors of GWs</a:t>
            </a:r>
            <a:endParaRPr lang="en-GB" sz="3400" dirty="0">
              <a:ln w="19050">
                <a:noFill/>
              </a:ln>
              <a:solidFill>
                <a:schemeClr val="bg1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965" y="1835984"/>
            <a:ext cx="2233792" cy="196765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2CD0F6A-A2DE-5A4C-96DC-FC83FB9DF3D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64008" y="0"/>
            <a:ext cx="9235440" cy="507909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06DC634-D7B9-1C44-84E3-3CC0C544B36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89704" y="-1874"/>
            <a:ext cx="4645152" cy="982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3281478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607" r="13498" b="12012"/>
          <a:stretch/>
        </p:blipFill>
        <p:spPr>
          <a:xfrm>
            <a:off x="401052" y="1"/>
            <a:ext cx="8742950" cy="5143500"/>
          </a:xfrm>
          <a:prstGeom prst="rect">
            <a:avLst/>
          </a:prstGeom>
        </p:spPr>
      </p:pic>
      <p:sp>
        <p:nvSpPr>
          <p:cNvPr id="14" name="Tekstvak 16">
            <a:extLst>
              <a:ext uri="{FF2B5EF4-FFF2-40B4-BE49-F238E27FC236}">
                <a16:creationId xmlns:a16="http://schemas.microsoft.com/office/drawing/2014/main" id="{E2DE6F5F-E5AA-4F72-BE7A-5D14E5472C2A}"/>
              </a:ext>
            </a:extLst>
          </p:cNvPr>
          <p:cNvSpPr txBox="1"/>
          <p:nvPr/>
        </p:nvSpPr>
        <p:spPr>
          <a:xfrm>
            <a:off x="-1" y="0"/>
            <a:ext cx="1045081" cy="5143500"/>
          </a:xfrm>
          <a:prstGeom prst="rect">
            <a:avLst/>
          </a:prstGeom>
          <a:solidFill>
            <a:srgbClr val="FF004E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15" name="Afbeelding 21">
            <a:extLst>
              <a:ext uri="{FF2B5EF4-FFF2-40B4-BE49-F238E27FC236}">
                <a16:creationId xmlns:a16="http://schemas.microsoft.com/office/drawing/2014/main" id="{B4091424-6236-468E-B4E6-2EC23F7370D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0023" t="8637" r="31441" b="86218"/>
          <a:stretch/>
        </p:blipFill>
        <p:spPr>
          <a:xfrm rot="16200000">
            <a:off x="570448" y="2378048"/>
            <a:ext cx="1514281" cy="204828"/>
          </a:xfrm>
          <a:prstGeom prst="rect">
            <a:avLst/>
          </a:prstGeom>
        </p:spPr>
      </p:pic>
      <p:sp>
        <p:nvSpPr>
          <p:cNvPr id="16" name="Tekstvak 25">
            <a:extLst>
              <a:ext uri="{FF2B5EF4-FFF2-40B4-BE49-F238E27FC236}">
                <a16:creationId xmlns:a16="http://schemas.microsoft.com/office/drawing/2014/main" id="{F948FAD1-32C4-4C75-8A3E-0E1285B5E502}"/>
              </a:ext>
            </a:extLst>
          </p:cNvPr>
          <p:cNvSpPr txBox="1"/>
          <p:nvPr/>
        </p:nvSpPr>
        <p:spPr>
          <a:xfrm>
            <a:off x="124443" y="265310"/>
            <a:ext cx="92063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sz="20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Era </a:t>
            </a:r>
          </a:p>
          <a:p>
            <a:r>
              <a:rPr lang="nl-NL" sz="20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Of </a:t>
            </a:r>
            <a:r>
              <a:rPr lang="nl-NL" sz="2000" b="1" dirty="0" err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GWs</a:t>
            </a:r>
            <a:endParaRPr lang="nl-NL" sz="2000" b="1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7" name="Rechthoek 28">
            <a:extLst>
              <a:ext uri="{FF2B5EF4-FFF2-40B4-BE49-F238E27FC236}">
                <a16:creationId xmlns:a16="http://schemas.microsoft.com/office/drawing/2014/main" id="{7E7A9FB4-971B-4FDA-ADA0-22E1EBBB4787}"/>
              </a:ext>
            </a:extLst>
          </p:cNvPr>
          <p:cNvSpPr/>
          <p:nvPr/>
        </p:nvSpPr>
        <p:spPr>
          <a:xfrm>
            <a:off x="2959450" y="2909205"/>
            <a:ext cx="2121093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nl-NL" sz="4000" b="1" dirty="0">
                <a:ln w="12700">
                  <a:solidFill>
                    <a:schemeClr val="bg1"/>
                  </a:solidFill>
                  <a:prstDash val="solid"/>
                </a:ln>
                <a:solidFill>
                  <a:srgbClr val="FF004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BH-NS?</a:t>
            </a:r>
            <a:endParaRPr lang="nl-NL" sz="4000" b="1" cap="none" spc="0" dirty="0">
              <a:ln w="12700">
                <a:solidFill>
                  <a:schemeClr val="bg1"/>
                </a:solidFill>
                <a:prstDash val="solid"/>
              </a:ln>
              <a:solidFill>
                <a:srgbClr val="FF004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18" name="Freeform 502">
            <a:extLst>
              <a:ext uri="{FF2B5EF4-FFF2-40B4-BE49-F238E27FC236}">
                <a16:creationId xmlns:a16="http://schemas.microsoft.com/office/drawing/2014/main" id="{AA23104E-6B53-49DD-B279-5A4365EFF2E3}"/>
              </a:ext>
            </a:extLst>
          </p:cNvPr>
          <p:cNvSpPr>
            <a:spLocks noEditPoints="1"/>
          </p:cNvSpPr>
          <p:nvPr/>
        </p:nvSpPr>
        <p:spPr bwMode="auto">
          <a:xfrm>
            <a:off x="2770864" y="2060265"/>
            <a:ext cx="2343592" cy="2224030"/>
          </a:xfrm>
          <a:custGeom>
            <a:avLst/>
            <a:gdLst>
              <a:gd name="T0" fmla="*/ 685 w 1319"/>
              <a:gd name="T1" fmla="*/ 39 h 237"/>
              <a:gd name="T2" fmla="*/ 684 w 1319"/>
              <a:gd name="T3" fmla="*/ 48 h 237"/>
              <a:gd name="T4" fmla="*/ 686 w 1319"/>
              <a:gd name="T5" fmla="*/ 40 h 237"/>
              <a:gd name="T6" fmla="*/ 689 w 1319"/>
              <a:gd name="T7" fmla="*/ 38 h 237"/>
              <a:gd name="T8" fmla="*/ 1030 w 1319"/>
              <a:gd name="T9" fmla="*/ 43 h 237"/>
              <a:gd name="T10" fmla="*/ 1319 w 1319"/>
              <a:gd name="T11" fmla="*/ 126 h 237"/>
              <a:gd name="T12" fmla="*/ 1278 w 1319"/>
              <a:gd name="T13" fmla="*/ 85 h 237"/>
              <a:gd name="T14" fmla="*/ 1098 w 1319"/>
              <a:gd name="T15" fmla="*/ 53 h 237"/>
              <a:gd name="T16" fmla="*/ 927 w 1319"/>
              <a:gd name="T17" fmla="*/ 38 h 237"/>
              <a:gd name="T18" fmla="*/ 835 w 1319"/>
              <a:gd name="T19" fmla="*/ 36 h 237"/>
              <a:gd name="T20" fmla="*/ 809 w 1319"/>
              <a:gd name="T21" fmla="*/ 36 h 237"/>
              <a:gd name="T22" fmla="*/ 927 w 1319"/>
              <a:gd name="T23" fmla="*/ 39 h 237"/>
              <a:gd name="T24" fmla="*/ 906 w 1319"/>
              <a:gd name="T25" fmla="*/ 40 h 237"/>
              <a:gd name="T26" fmla="*/ 954 w 1319"/>
              <a:gd name="T27" fmla="*/ 43 h 237"/>
              <a:gd name="T28" fmla="*/ 718 w 1319"/>
              <a:gd name="T29" fmla="*/ 40 h 237"/>
              <a:gd name="T30" fmla="*/ 1084 w 1319"/>
              <a:gd name="T31" fmla="*/ 57 h 237"/>
              <a:gd name="T32" fmla="*/ 954 w 1319"/>
              <a:gd name="T33" fmla="*/ 48 h 237"/>
              <a:gd name="T34" fmla="*/ 688 w 1319"/>
              <a:gd name="T35" fmla="*/ 45 h 237"/>
              <a:gd name="T36" fmla="*/ 692 w 1319"/>
              <a:gd name="T37" fmla="*/ 45 h 237"/>
              <a:gd name="T38" fmla="*/ 941 w 1319"/>
              <a:gd name="T39" fmla="*/ 49 h 237"/>
              <a:gd name="T40" fmla="*/ 1142 w 1319"/>
              <a:gd name="T41" fmla="*/ 69 h 237"/>
              <a:gd name="T42" fmla="*/ 1291 w 1319"/>
              <a:gd name="T43" fmla="*/ 105 h 237"/>
              <a:gd name="T44" fmla="*/ 1300 w 1319"/>
              <a:gd name="T45" fmla="*/ 134 h 237"/>
              <a:gd name="T46" fmla="*/ 1171 w 1319"/>
              <a:gd name="T47" fmla="*/ 185 h 237"/>
              <a:gd name="T48" fmla="*/ 765 w 1319"/>
              <a:gd name="T49" fmla="*/ 221 h 237"/>
              <a:gd name="T50" fmla="*/ 244 w 1319"/>
              <a:gd name="T51" fmla="*/ 206 h 237"/>
              <a:gd name="T52" fmla="*/ 14 w 1319"/>
              <a:gd name="T53" fmla="*/ 149 h 237"/>
              <a:gd name="T54" fmla="*/ 350 w 1319"/>
              <a:gd name="T55" fmla="*/ 42 h 237"/>
              <a:gd name="T56" fmla="*/ 774 w 1319"/>
              <a:gd name="T57" fmla="*/ 16 h 237"/>
              <a:gd name="T58" fmla="*/ 1123 w 1319"/>
              <a:gd name="T59" fmla="*/ 36 h 237"/>
              <a:gd name="T60" fmla="*/ 1130 w 1319"/>
              <a:gd name="T61" fmla="*/ 38 h 237"/>
              <a:gd name="T62" fmla="*/ 1137 w 1319"/>
              <a:gd name="T63" fmla="*/ 38 h 237"/>
              <a:gd name="T64" fmla="*/ 1144 w 1319"/>
              <a:gd name="T65" fmla="*/ 33 h 237"/>
              <a:gd name="T66" fmla="*/ 1143 w 1319"/>
              <a:gd name="T67" fmla="*/ 25 h 237"/>
              <a:gd name="T68" fmla="*/ 1137 w 1319"/>
              <a:gd name="T69" fmla="*/ 20 h 237"/>
              <a:gd name="T70" fmla="*/ 1131 w 1319"/>
              <a:gd name="T71" fmla="*/ 19 h 237"/>
              <a:gd name="T72" fmla="*/ 1122 w 1319"/>
              <a:gd name="T73" fmla="*/ 19 h 237"/>
              <a:gd name="T74" fmla="*/ 920 w 1319"/>
              <a:gd name="T75" fmla="*/ 2 h 237"/>
              <a:gd name="T76" fmla="*/ 750 w 1319"/>
              <a:gd name="T77" fmla="*/ 1 h 237"/>
              <a:gd name="T78" fmla="*/ 385 w 1319"/>
              <a:gd name="T79" fmla="*/ 23 h 237"/>
              <a:gd name="T80" fmla="*/ 65 w 1319"/>
              <a:gd name="T81" fmla="*/ 94 h 237"/>
              <a:gd name="T82" fmla="*/ 7 w 1319"/>
              <a:gd name="T83" fmla="*/ 168 h 237"/>
              <a:gd name="T84" fmla="*/ 158 w 1319"/>
              <a:gd name="T85" fmla="*/ 212 h 237"/>
              <a:gd name="T86" fmla="*/ 992 w 1319"/>
              <a:gd name="T87" fmla="*/ 223 h 237"/>
              <a:gd name="T88" fmla="*/ 1284 w 1319"/>
              <a:gd name="T89" fmla="*/ 161 h 237"/>
              <a:gd name="T90" fmla="*/ 1319 w 1319"/>
              <a:gd name="T91" fmla="*/ 126 h 237"/>
              <a:gd name="T92" fmla="*/ 985 w 1319"/>
              <a:gd name="T93" fmla="*/ 52 h 237"/>
              <a:gd name="T94" fmla="*/ 688 w 1319"/>
              <a:gd name="T95" fmla="*/ 44 h 237"/>
              <a:gd name="T96" fmla="*/ 1041 w 1319"/>
              <a:gd name="T97" fmla="*/ 46 h 237"/>
              <a:gd name="T98" fmla="*/ 688 w 1319"/>
              <a:gd name="T99" fmla="*/ 45 h 237"/>
              <a:gd name="T100" fmla="*/ 1270 w 1319"/>
              <a:gd name="T101" fmla="*/ 96 h 237"/>
              <a:gd name="T102" fmla="*/ 688 w 1319"/>
              <a:gd name="T103" fmla="*/ 46 h 237"/>
              <a:gd name="T104" fmla="*/ 769 w 1319"/>
              <a:gd name="T105" fmla="*/ 37 h 237"/>
              <a:gd name="T106" fmla="*/ 926 w 1319"/>
              <a:gd name="T107" fmla="*/ 46 h 237"/>
              <a:gd name="T108" fmla="*/ 986 w 1319"/>
              <a:gd name="T109" fmla="*/ 52 h 237"/>
              <a:gd name="T110" fmla="*/ 687 w 1319"/>
              <a:gd name="T111" fmla="*/ 41 h 237"/>
              <a:gd name="T112" fmla="*/ 689 w 1319"/>
              <a:gd name="T113" fmla="*/ 38 h 237"/>
              <a:gd name="T114" fmla="*/ 689 w 1319"/>
              <a:gd name="T115" fmla="*/ 45 h 237"/>
              <a:gd name="T116" fmla="*/ 688 w 1319"/>
              <a:gd name="T117" fmla="*/ 41 h 237"/>
              <a:gd name="T118" fmla="*/ 689 w 1319"/>
              <a:gd name="T119" fmla="*/ 41 h 2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319" h="237">
                <a:moveTo>
                  <a:pt x="686" y="40"/>
                </a:moveTo>
                <a:cubicBezTo>
                  <a:pt x="686" y="40"/>
                  <a:pt x="686" y="40"/>
                  <a:pt x="686" y="40"/>
                </a:cubicBezTo>
                <a:cubicBezTo>
                  <a:pt x="686" y="40"/>
                  <a:pt x="685" y="40"/>
                  <a:pt x="684" y="40"/>
                </a:cubicBezTo>
                <a:cubicBezTo>
                  <a:pt x="684" y="40"/>
                  <a:pt x="684" y="40"/>
                  <a:pt x="684" y="40"/>
                </a:cubicBezTo>
                <a:cubicBezTo>
                  <a:pt x="684" y="40"/>
                  <a:pt x="684" y="40"/>
                  <a:pt x="683" y="40"/>
                </a:cubicBezTo>
                <a:cubicBezTo>
                  <a:pt x="684" y="39"/>
                  <a:pt x="685" y="40"/>
                  <a:pt x="685" y="39"/>
                </a:cubicBezTo>
                <a:cubicBezTo>
                  <a:pt x="685" y="39"/>
                  <a:pt x="685" y="39"/>
                  <a:pt x="685" y="39"/>
                </a:cubicBezTo>
                <a:cubicBezTo>
                  <a:pt x="686" y="39"/>
                  <a:pt x="687" y="39"/>
                  <a:pt x="688" y="39"/>
                </a:cubicBezTo>
                <a:cubicBezTo>
                  <a:pt x="687" y="40"/>
                  <a:pt x="686" y="39"/>
                  <a:pt x="686" y="40"/>
                </a:cubicBezTo>
                <a:close/>
                <a:moveTo>
                  <a:pt x="684" y="48"/>
                </a:moveTo>
                <a:cubicBezTo>
                  <a:pt x="685" y="48"/>
                  <a:pt x="685" y="48"/>
                  <a:pt x="685" y="48"/>
                </a:cubicBezTo>
                <a:cubicBezTo>
                  <a:pt x="685" y="48"/>
                  <a:pt x="684" y="48"/>
                  <a:pt x="684" y="48"/>
                </a:cubicBezTo>
                <a:close/>
                <a:moveTo>
                  <a:pt x="685" y="46"/>
                </a:moveTo>
                <a:cubicBezTo>
                  <a:pt x="685" y="46"/>
                  <a:pt x="685" y="46"/>
                  <a:pt x="685" y="46"/>
                </a:cubicBezTo>
                <a:cubicBezTo>
                  <a:pt x="685" y="46"/>
                  <a:pt x="685" y="46"/>
                  <a:pt x="685" y="46"/>
                </a:cubicBezTo>
                <a:close/>
                <a:moveTo>
                  <a:pt x="686" y="40"/>
                </a:moveTo>
                <a:cubicBezTo>
                  <a:pt x="686" y="40"/>
                  <a:pt x="687" y="40"/>
                  <a:pt x="687" y="40"/>
                </a:cubicBezTo>
                <a:cubicBezTo>
                  <a:pt x="686" y="40"/>
                  <a:pt x="686" y="40"/>
                  <a:pt x="686" y="40"/>
                </a:cubicBezTo>
                <a:cubicBezTo>
                  <a:pt x="686" y="40"/>
                  <a:pt x="686" y="40"/>
                  <a:pt x="686" y="40"/>
                </a:cubicBezTo>
                <a:close/>
                <a:moveTo>
                  <a:pt x="686" y="43"/>
                </a:moveTo>
                <a:cubicBezTo>
                  <a:pt x="686" y="44"/>
                  <a:pt x="686" y="43"/>
                  <a:pt x="686" y="43"/>
                </a:cubicBezTo>
                <a:close/>
                <a:moveTo>
                  <a:pt x="689" y="38"/>
                </a:moveTo>
                <a:cubicBezTo>
                  <a:pt x="688" y="38"/>
                  <a:pt x="688" y="38"/>
                  <a:pt x="688" y="39"/>
                </a:cubicBezTo>
                <a:cubicBezTo>
                  <a:pt x="688" y="39"/>
                  <a:pt x="689" y="39"/>
                  <a:pt x="689" y="38"/>
                </a:cubicBezTo>
                <a:close/>
                <a:moveTo>
                  <a:pt x="685" y="46"/>
                </a:moveTo>
                <a:cubicBezTo>
                  <a:pt x="685" y="46"/>
                  <a:pt x="685" y="46"/>
                  <a:pt x="685" y="46"/>
                </a:cubicBezTo>
                <a:close/>
                <a:moveTo>
                  <a:pt x="685" y="45"/>
                </a:moveTo>
                <a:cubicBezTo>
                  <a:pt x="685" y="45"/>
                  <a:pt x="685" y="45"/>
                  <a:pt x="685" y="45"/>
                </a:cubicBezTo>
                <a:cubicBezTo>
                  <a:pt x="685" y="45"/>
                  <a:pt x="685" y="45"/>
                  <a:pt x="685" y="45"/>
                </a:cubicBezTo>
                <a:close/>
                <a:moveTo>
                  <a:pt x="1030" y="43"/>
                </a:moveTo>
                <a:cubicBezTo>
                  <a:pt x="1023" y="42"/>
                  <a:pt x="1012" y="41"/>
                  <a:pt x="1009" y="41"/>
                </a:cubicBezTo>
                <a:cubicBezTo>
                  <a:pt x="1019" y="42"/>
                  <a:pt x="1026" y="43"/>
                  <a:pt x="1030" y="43"/>
                </a:cubicBezTo>
                <a:close/>
                <a:moveTo>
                  <a:pt x="1122" y="54"/>
                </a:moveTo>
                <a:cubicBezTo>
                  <a:pt x="1109" y="53"/>
                  <a:pt x="1109" y="53"/>
                  <a:pt x="1109" y="53"/>
                </a:cubicBezTo>
                <a:cubicBezTo>
                  <a:pt x="1108" y="53"/>
                  <a:pt x="1118" y="54"/>
                  <a:pt x="1122" y="54"/>
                </a:cubicBezTo>
                <a:close/>
                <a:moveTo>
                  <a:pt x="1319" y="126"/>
                </a:moveTo>
                <a:cubicBezTo>
                  <a:pt x="1319" y="125"/>
                  <a:pt x="1319" y="125"/>
                  <a:pt x="1319" y="125"/>
                </a:cubicBezTo>
                <a:cubicBezTo>
                  <a:pt x="1319" y="124"/>
                  <a:pt x="1319" y="124"/>
                  <a:pt x="1319" y="124"/>
                </a:cubicBezTo>
                <a:cubicBezTo>
                  <a:pt x="1319" y="118"/>
                  <a:pt x="1316" y="112"/>
                  <a:pt x="1313" y="108"/>
                </a:cubicBezTo>
                <a:cubicBezTo>
                  <a:pt x="1309" y="103"/>
                  <a:pt x="1305" y="100"/>
                  <a:pt x="1301" y="97"/>
                </a:cubicBezTo>
                <a:cubicBezTo>
                  <a:pt x="1293" y="91"/>
                  <a:pt x="1285" y="88"/>
                  <a:pt x="1279" y="86"/>
                </a:cubicBezTo>
                <a:cubicBezTo>
                  <a:pt x="1280" y="86"/>
                  <a:pt x="1280" y="86"/>
                  <a:pt x="1278" y="85"/>
                </a:cubicBezTo>
                <a:cubicBezTo>
                  <a:pt x="1272" y="83"/>
                  <a:pt x="1269" y="82"/>
                  <a:pt x="1262" y="80"/>
                </a:cubicBezTo>
                <a:cubicBezTo>
                  <a:pt x="1239" y="73"/>
                  <a:pt x="1219" y="70"/>
                  <a:pt x="1199" y="67"/>
                </a:cubicBezTo>
                <a:cubicBezTo>
                  <a:pt x="1180" y="64"/>
                  <a:pt x="1162" y="61"/>
                  <a:pt x="1142" y="58"/>
                </a:cubicBezTo>
                <a:cubicBezTo>
                  <a:pt x="1137" y="58"/>
                  <a:pt x="1123" y="55"/>
                  <a:pt x="1119" y="55"/>
                </a:cubicBezTo>
                <a:cubicBezTo>
                  <a:pt x="1126" y="56"/>
                  <a:pt x="1135" y="57"/>
                  <a:pt x="1134" y="57"/>
                </a:cubicBezTo>
                <a:cubicBezTo>
                  <a:pt x="1122" y="56"/>
                  <a:pt x="1106" y="54"/>
                  <a:pt x="1098" y="53"/>
                </a:cubicBezTo>
                <a:cubicBezTo>
                  <a:pt x="1083" y="51"/>
                  <a:pt x="1076" y="50"/>
                  <a:pt x="1062" y="49"/>
                </a:cubicBezTo>
                <a:cubicBezTo>
                  <a:pt x="1059" y="48"/>
                  <a:pt x="1065" y="49"/>
                  <a:pt x="1058" y="48"/>
                </a:cubicBezTo>
                <a:cubicBezTo>
                  <a:pt x="1037" y="46"/>
                  <a:pt x="1027" y="45"/>
                  <a:pt x="1008" y="43"/>
                </a:cubicBezTo>
                <a:cubicBezTo>
                  <a:pt x="1003" y="43"/>
                  <a:pt x="980" y="41"/>
                  <a:pt x="974" y="41"/>
                </a:cubicBezTo>
                <a:cubicBezTo>
                  <a:pt x="968" y="40"/>
                  <a:pt x="980" y="41"/>
                  <a:pt x="975" y="41"/>
                </a:cubicBezTo>
                <a:cubicBezTo>
                  <a:pt x="927" y="38"/>
                  <a:pt x="927" y="38"/>
                  <a:pt x="927" y="38"/>
                </a:cubicBezTo>
                <a:cubicBezTo>
                  <a:pt x="923" y="38"/>
                  <a:pt x="920" y="38"/>
                  <a:pt x="914" y="38"/>
                </a:cubicBezTo>
                <a:cubicBezTo>
                  <a:pt x="909" y="37"/>
                  <a:pt x="915" y="37"/>
                  <a:pt x="908" y="37"/>
                </a:cubicBezTo>
                <a:cubicBezTo>
                  <a:pt x="902" y="37"/>
                  <a:pt x="913" y="38"/>
                  <a:pt x="912" y="38"/>
                </a:cubicBezTo>
                <a:cubicBezTo>
                  <a:pt x="903" y="37"/>
                  <a:pt x="905" y="38"/>
                  <a:pt x="900" y="38"/>
                </a:cubicBezTo>
                <a:cubicBezTo>
                  <a:pt x="888" y="37"/>
                  <a:pt x="880" y="37"/>
                  <a:pt x="869" y="37"/>
                </a:cubicBezTo>
                <a:cubicBezTo>
                  <a:pt x="835" y="36"/>
                  <a:pt x="835" y="36"/>
                  <a:pt x="835" y="36"/>
                </a:cubicBezTo>
                <a:cubicBezTo>
                  <a:pt x="811" y="36"/>
                  <a:pt x="811" y="36"/>
                  <a:pt x="811" y="36"/>
                </a:cubicBezTo>
                <a:cubicBezTo>
                  <a:pt x="786" y="36"/>
                  <a:pt x="786" y="36"/>
                  <a:pt x="786" y="36"/>
                </a:cubicBezTo>
                <a:cubicBezTo>
                  <a:pt x="781" y="36"/>
                  <a:pt x="790" y="36"/>
                  <a:pt x="782" y="36"/>
                </a:cubicBezTo>
                <a:cubicBezTo>
                  <a:pt x="749" y="36"/>
                  <a:pt x="716" y="37"/>
                  <a:pt x="692" y="38"/>
                </a:cubicBezTo>
                <a:cubicBezTo>
                  <a:pt x="729" y="36"/>
                  <a:pt x="757" y="36"/>
                  <a:pt x="790" y="36"/>
                </a:cubicBezTo>
                <a:cubicBezTo>
                  <a:pt x="795" y="36"/>
                  <a:pt x="804" y="36"/>
                  <a:pt x="809" y="36"/>
                </a:cubicBezTo>
                <a:cubicBezTo>
                  <a:pt x="811" y="36"/>
                  <a:pt x="804" y="36"/>
                  <a:pt x="811" y="36"/>
                </a:cubicBezTo>
                <a:cubicBezTo>
                  <a:pt x="818" y="36"/>
                  <a:pt x="818" y="36"/>
                  <a:pt x="818" y="36"/>
                </a:cubicBezTo>
                <a:cubicBezTo>
                  <a:pt x="814" y="36"/>
                  <a:pt x="821" y="36"/>
                  <a:pt x="823" y="37"/>
                </a:cubicBezTo>
                <a:cubicBezTo>
                  <a:pt x="851" y="37"/>
                  <a:pt x="873" y="37"/>
                  <a:pt x="898" y="38"/>
                </a:cubicBezTo>
                <a:cubicBezTo>
                  <a:pt x="902" y="38"/>
                  <a:pt x="894" y="38"/>
                  <a:pt x="900" y="38"/>
                </a:cubicBezTo>
                <a:cubicBezTo>
                  <a:pt x="927" y="39"/>
                  <a:pt x="927" y="39"/>
                  <a:pt x="927" y="39"/>
                </a:cubicBezTo>
                <a:cubicBezTo>
                  <a:pt x="930" y="40"/>
                  <a:pt x="937" y="40"/>
                  <a:pt x="933" y="40"/>
                </a:cubicBezTo>
                <a:cubicBezTo>
                  <a:pt x="901" y="38"/>
                  <a:pt x="856" y="37"/>
                  <a:pt x="817" y="37"/>
                </a:cubicBezTo>
                <a:cubicBezTo>
                  <a:pt x="806" y="37"/>
                  <a:pt x="793" y="37"/>
                  <a:pt x="787" y="37"/>
                </a:cubicBezTo>
                <a:cubicBezTo>
                  <a:pt x="804" y="37"/>
                  <a:pt x="818" y="37"/>
                  <a:pt x="833" y="38"/>
                </a:cubicBezTo>
                <a:cubicBezTo>
                  <a:pt x="853" y="38"/>
                  <a:pt x="874" y="38"/>
                  <a:pt x="893" y="39"/>
                </a:cubicBezTo>
                <a:cubicBezTo>
                  <a:pt x="906" y="40"/>
                  <a:pt x="906" y="40"/>
                  <a:pt x="906" y="40"/>
                </a:cubicBezTo>
                <a:cubicBezTo>
                  <a:pt x="920" y="40"/>
                  <a:pt x="920" y="40"/>
                  <a:pt x="920" y="40"/>
                </a:cubicBezTo>
                <a:cubicBezTo>
                  <a:pt x="929" y="41"/>
                  <a:pt x="929" y="41"/>
                  <a:pt x="929" y="41"/>
                </a:cubicBezTo>
                <a:cubicBezTo>
                  <a:pt x="937" y="41"/>
                  <a:pt x="944" y="41"/>
                  <a:pt x="953" y="42"/>
                </a:cubicBezTo>
                <a:cubicBezTo>
                  <a:pt x="968" y="43"/>
                  <a:pt x="983" y="44"/>
                  <a:pt x="999" y="46"/>
                </a:cubicBezTo>
                <a:cubicBezTo>
                  <a:pt x="1002" y="46"/>
                  <a:pt x="1001" y="46"/>
                  <a:pt x="997" y="46"/>
                </a:cubicBezTo>
                <a:cubicBezTo>
                  <a:pt x="977" y="44"/>
                  <a:pt x="974" y="44"/>
                  <a:pt x="954" y="43"/>
                </a:cubicBezTo>
                <a:cubicBezTo>
                  <a:pt x="956" y="43"/>
                  <a:pt x="958" y="43"/>
                  <a:pt x="957" y="43"/>
                </a:cubicBezTo>
                <a:cubicBezTo>
                  <a:pt x="951" y="43"/>
                  <a:pt x="949" y="42"/>
                  <a:pt x="945" y="42"/>
                </a:cubicBezTo>
                <a:cubicBezTo>
                  <a:pt x="960" y="43"/>
                  <a:pt x="958" y="43"/>
                  <a:pt x="953" y="43"/>
                </a:cubicBezTo>
                <a:cubicBezTo>
                  <a:pt x="916" y="41"/>
                  <a:pt x="870" y="39"/>
                  <a:pt x="840" y="39"/>
                </a:cubicBezTo>
                <a:cubicBezTo>
                  <a:pt x="836" y="39"/>
                  <a:pt x="834" y="39"/>
                  <a:pt x="829" y="39"/>
                </a:cubicBezTo>
                <a:cubicBezTo>
                  <a:pt x="794" y="38"/>
                  <a:pt x="755" y="38"/>
                  <a:pt x="718" y="40"/>
                </a:cubicBezTo>
                <a:cubicBezTo>
                  <a:pt x="761" y="39"/>
                  <a:pt x="805" y="38"/>
                  <a:pt x="854" y="39"/>
                </a:cubicBezTo>
                <a:cubicBezTo>
                  <a:pt x="856" y="39"/>
                  <a:pt x="854" y="39"/>
                  <a:pt x="859" y="40"/>
                </a:cubicBezTo>
                <a:cubicBezTo>
                  <a:pt x="880" y="40"/>
                  <a:pt x="904" y="41"/>
                  <a:pt x="920" y="42"/>
                </a:cubicBezTo>
                <a:cubicBezTo>
                  <a:pt x="941" y="44"/>
                  <a:pt x="941" y="44"/>
                  <a:pt x="941" y="44"/>
                </a:cubicBezTo>
                <a:cubicBezTo>
                  <a:pt x="993" y="47"/>
                  <a:pt x="1030" y="51"/>
                  <a:pt x="1079" y="57"/>
                </a:cubicBezTo>
                <a:cubicBezTo>
                  <a:pt x="1079" y="57"/>
                  <a:pt x="1082" y="57"/>
                  <a:pt x="1084" y="57"/>
                </a:cubicBezTo>
                <a:cubicBezTo>
                  <a:pt x="1073" y="57"/>
                  <a:pt x="1073" y="57"/>
                  <a:pt x="1073" y="57"/>
                </a:cubicBezTo>
                <a:cubicBezTo>
                  <a:pt x="1049" y="54"/>
                  <a:pt x="1049" y="54"/>
                  <a:pt x="1049" y="54"/>
                </a:cubicBezTo>
                <a:cubicBezTo>
                  <a:pt x="1008" y="50"/>
                  <a:pt x="950" y="45"/>
                  <a:pt x="898" y="43"/>
                </a:cubicBezTo>
                <a:cubicBezTo>
                  <a:pt x="892" y="43"/>
                  <a:pt x="897" y="43"/>
                  <a:pt x="901" y="44"/>
                </a:cubicBezTo>
                <a:cubicBezTo>
                  <a:pt x="926" y="45"/>
                  <a:pt x="948" y="46"/>
                  <a:pt x="975" y="48"/>
                </a:cubicBezTo>
                <a:cubicBezTo>
                  <a:pt x="984" y="50"/>
                  <a:pt x="974" y="49"/>
                  <a:pt x="954" y="48"/>
                </a:cubicBezTo>
                <a:cubicBezTo>
                  <a:pt x="937" y="47"/>
                  <a:pt x="914" y="45"/>
                  <a:pt x="893" y="45"/>
                </a:cubicBezTo>
                <a:cubicBezTo>
                  <a:pt x="871" y="44"/>
                  <a:pt x="851" y="43"/>
                  <a:pt x="841" y="43"/>
                </a:cubicBezTo>
                <a:cubicBezTo>
                  <a:pt x="791" y="42"/>
                  <a:pt x="742" y="43"/>
                  <a:pt x="693" y="45"/>
                </a:cubicBezTo>
                <a:cubicBezTo>
                  <a:pt x="689" y="45"/>
                  <a:pt x="689" y="45"/>
                  <a:pt x="689" y="45"/>
                </a:cubicBezTo>
                <a:cubicBezTo>
                  <a:pt x="689" y="45"/>
                  <a:pt x="689" y="45"/>
                  <a:pt x="689" y="45"/>
                </a:cubicBezTo>
                <a:cubicBezTo>
                  <a:pt x="688" y="45"/>
                  <a:pt x="688" y="45"/>
                  <a:pt x="688" y="45"/>
                </a:cubicBezTo>
                <a:cubicBezTo>
                  <a:pt x="686" y="45"/>
                  <a:pt x="686" y="45"/>
                  <a:pt x="686" y="45"/>
                </a:cubicBezTo>
                <a:cubicBezTo>
                  <a:pt x="686" y="45"/>
                  <a:pt x="687" y="45"/>
                  <a:pt x="688" y="45"/>
                </a:cubicBezTo>
                <a:cubicBezTo>
                  <a:pt x="689" y="45"/>
                  <a:pt x="689" y="45"/>
                  <a:pt x="689" y="45"/>
                </a:cubicBezTo>
                <a:cubicBezTo>
                  <a:pt x="689" y="45"/>
                  <a:pt x="689" y="45"/>
                  <a:pt x="689" y="45"/>
                </a:cubicBezTo>
                <a:cubicBezTo>
                  <a:pt x="689" y="45"/>
                  <a:pt x="689" y="45"/>
                  <a:pt x="689" y="45"/>
                </a:cubicBezTo>
                <a:cubicBezTo>
                  <a:pt x="692" y="45"/>
                  <a:pt x="692" y="45"/>
                  <a:pt x="692" y="45"/>
                </a:cubicBezTo>
                <a:cubicBezTo>
                  <a:pt x="701" y="45"/>
                  <a:pt x="701" y="45"/>
                  <a:pt x="701" y="45"/>
                </a:cubicBezTo>
                <a:cubicBezTo>
                  <a:pt x="701" y="45"/>
                  <a:pt x="703" y="44"/>
                  <a:pt x="707" y="44"/>
                </a:cubicBezTo>
                <a:cubicBezTo>
                  <a:pt x="756" y="43"/>
                  <a:pt x="811" y="43"/>
                  <a:pt x="855" y="43"/>
                </a:cubicBezTo>
                <a:cubicBezTo>
                  <a:pt x="873" y="44"/>
                  <a:pt x="908" y="45"/>
                  <a:pt x="926" y="47"/>
                </a:cubicBezTo>
                <a:cubicBezTo>
                  <a:pt x="922" y="47"/>
                  <a:pt x="907" y="46"/>
                  <a:pt x="888" y="46"/>
                </a:cubicBezTo>
                <a:cubicBezTo>
                  <a:pt x="907" y="46"/>
                  <a:pt x="925" y="48"/>
                  <a:pt x="941" y="49"/>
                </a:cubicBezTo>
                <a:cubicBezTo>
                  <a:pt x="955" y="49"/>
                  <a:pt x="978" y="51"/>
                  <a:pt x="985" y="52"/>
                </a:cubicBezTo>
                <a:cubicBezTo>
                  <a:pt x="986" y="52"/>
                  <a:pt x="984" y="52"/>
                  <a:pt x="985" y="52"/>
                </a:cubicBezTo>
                <a:cubicBezTo>
                  <a:pt x="986" y="52"/>
                  <a:pt x="996" y="53"/>
                  <a:pt x="997" y="53"/>
                </a:cubicBezTo>
                <a:cubicBezTo>
                  <a:pt x="1004" y="53"/>
                  <a:pt x="1003" y="53"/>
                  <a:pt x="1011" y="54"/>
                </a:cubicBezTo>
                <a:cubicBezTo>
                  <a:pt x="1022" y="55"/>
                  <a:pt x="1022" y="55"/>
                  <a:pt x="1029" y="56"/>
                </a:cubicBezTo>
                <a:cubicBezTo>
                  <a:pt x="1067" y="59"/>
                  <a:pt x="1104" y="64"/>
                  <a:pt x="1142" y="69"/>
                </a:cubicBezTo>
                <a:cubicBezTo>
                  <a:pt x="1154" y="71"/>
                  <a:pt x="1154" y="71"/>
                  <a:pt x="1154" y="71"/>
                </a:cubicBezTo>
                <a:cubicBezTo>
                  <a:pt x="1158" y="72"/>
                  <a:pt x="1155" y="72"/>
                  <a:pt x="1159" y="72"/>
                </a:cubicBezTo>
                <a:cubicBezTo>
                  <a:pt x="1162" y="73"/>
                  <a:pt x="1161" y="72"/>
                  <a:pt x="1165" y="73"/>
                </a:cubicBezTo>
                <a:cubicBezTo>
                  <a:pt x="1179" y="75"/>
                  <a:pt x="1196" y="78"/>
                  <a:pt x="1211" y="81"/>
                </a:cubicBezTo>
                <a:cubicBezTo>
                  <a:pt x="1229" y="84"/>
                  <a:pt x="1249" y="88"/>
                  <a:pt x="1267" y="94"/>
                </a:cubicBezTo>
                <a:cubicBezTo>
                  <a:pt x="1275" y="97"/>
                  <a:pt x="1284" y="101"/>
                  <a:pt x="1291" y="105"/>
                </a:cubicBezTo>
                <a:cubicBezTo>
                  <a:pt x="1298" y="109"/>
                  <a:pt x="1303" y="114"/>
                  <a:pt x="1305" y="119"/>
                </a:cubicBezTo>
                <a:cubicBezTo>
                  <a:pt x="1306" y="122"/>
                  <a:pt x="1306" y="121"/>
                  <a:pt x="1306" y="121"/>
                </a:cubicBezTo>
                <a:cubicBezTo>
                  <a:pt x="1306" y="121"/>
                  <a:pt x="1306" y="121"/>
                  <a:pt x="1307" y="124"/>
                </a:cubicBezTo>
                <a:cubicBezTo>
                  <a:pt x="1307" y="125"/>
                  <a:pt x="1307" y="126"/>
                  <a:pt x="1307" y="126"/>
                </a:cubicBezTo>
                <a:cubicBezTo>
                  <a:pt x="1307" y="127"/>
                  <a:pt x="1306" y="127"/>
                  <a:pt x="1306" y="128"/>
                </a:cubicBezTo>
                <a:cubicBezTo>
                  <a:pt x="1304" y="130"/>
                  <a:pt x="1302" y="132"/>
                  <a:pt x="1300" y="134"/>
                </a:cubicBezTo>
                <a:cubicBezTo>
                  <a:pt x="1296" y="138"/>
                  <a:pt x="1291" y="142"/>
                  <a:pt x="1285" y="145"/>
                </a:cubicBezTo>
                <a:cubicBezTo>
                  <a:pt x="1274" y="152"/>
                  <a:pt x="1262" y="158"/>
                  <a:pt x="1250" y="163"/>
                </a:cubicBezTo>
                <a:cubicBezTo>
                  <a:pt x="1247" y="164"/>
                  <a:pt x="1244" y="165"/>
                  <a:pt x="1241" y="166"/>
                </a:cubicBezTo>
                <a:cubicBezTo>
                  <a:pt x="1231" y="169"/>
                  <a:pt x="1231" y="169"/>
                  <a:pt x="1231" y="169"/>
                </a:cubicBezTo>
                <a:cubicBezTo>
                  <a:pt x="1224" y="171"/>
                  <a:pt x="1218" y="173"/>
                  <a:pt x="1211" y="175"/>
                </a:cubicBezTo>
                <a:cubicBezTo>
                  <a:pt x="1198" y="178"/>
                  <a:pt x="1184" y="182"/>
                  <a:pt x="1171" y="185"/>
                </a:cubicBezTo>
                <a:cubicBezTo>
                  <a:pt x="1167" y="186"/>
                  <a:pt x="1170" y="185"/>
                  <a:pt x="1164" y="186"/>
                </a:cubicBezTo>
                <a:cubicBezTo>
                  <a:pt x="1156" y="188"/>
                  <a:pt x="1158" y="188"/>
                  <a:pt x="1152" y="189"/>
                </a:cubicBezTo>
                <a:cubicBezTo>
                  <a:pt x="1147" y="190"/>
                  <a:pt x="1144" y="191"/>
                  <a:pt x="1141" y="191"/>
                </a:cubicBezTo>
                <a:cubicBezTo>
                  <a:pt x="1110" y="197"/>
                  <a:pt x="1078" y="201"/>
                  <a:pt x="1045" y="205"/>
                </a:cubicBezTo>
                <a:cubicBezTo>
                  <a:pt x="1013" y="208"/>
                  <a:pt x="980" y="210"/>
                  <a:pt x="947" y="213"/>
                </a:cubicBezTo>
                <a:cubicBezTo>
                  <a:pt x="885" y="217"/>
                  <a:pt x="823" y="220"/>
                  <a:pt x="765" y="221"/>
                </a:cubicBezTo>
                <a:cubicBezTo>
                  <a:pt x="719" y="222"/>
                  <a:pt x="675" y="223"/>
                  <a:pt x="633" y="222"/>
                </a:cubicBezTo>
                <a:cubicBezTo>
                  <a:pt x="578" y="222"/>
                  <a:pt x="530" y="221"/>
                  <a:pt x="478" y="219"/>
                </a:cubicBezTo>
                <a:cubicBezTo>
                  <a:pt x="441" y="218"/>
                  <a:pt x="400" y="216"/>
                  <a:pt x="368" y="214"/>
                </a:cubicBezTo>
                <a:cubicBezTo>
                  <a:pt x="350" y="214"/>
                  <a:pt x="350" y="214"/>
                  <a:pt x="350" y="214"/>
                </a:cubicBezTo>
                <a:cubicBezTo>
                  <a:pt x="321" y="212"/>
                  <a:pt x="321" y="212"/>
                  <a:pt x="321" y="212"/>
                </a:cubicBezTo>
                <a:cubicBezTo>
                  <a:pt x="296" y="210"/>
                  <a:pt x="270" y="209"/>
                  <a:pt x="244" y="206"/>
                </a:cubicBezTo>
                <a:cubicBezTo>
                  <a:pt x="215" y="204"/>
                  <a:pt x="188" y="201"/>
                  <a:pt x="160" y="198"/>
                </a:cubicBezTo>
                <a:cubicBezTo>
                  <a:pt x="144" y="196"/>
                  <a:pt x="129" y="194"/>
                  <a:pt x="114" y="191"/>
                </a:cubicBezTo>
                <a:cubicBezTo>
                  <a:pt x="103" y="189"/>
                  <a:pt x="93" y="187"/>
                  <a:pt x="82" y="185"/>
                </a:cubicBezTo>
                <a:cubicBezTo>
                  <a:pt x="68" y="182"/>
                  <a:pt x="53" y="178"/>
                  <a:pt x="40" y="172"/>
                </a:cubicBezTo>
                <a:cubicBezTo>
                  <a:pt x="33" y="170"/>
                  <a:pt x="26" y="166"/>
                  <a:pt x="22" y="163"/>
                </a:cubicBezTo>
                <a:cubicBezTo>
                  <a:pt x="17" y="159"/>
                  <a:pt x="14" y="154"/>
                  <a:pt x="14" y="149"/>
                </a:cubicBezTo>
                <a:cubicBezTo>
                  <a:pt x="14" y="144"/>
                  <a:pt x="19" y="137"/>
                  <a:pt x="26" y="131"/>
                </a:cubicBezTo>
                <a:cubicBezTo>
                  <a:pt x="33" y="126"/>
                  <a:pt x="41" y="121"/>
                  <a:pt x="50" y="117"/>
                </a:cubicBezTo>
                <a:cubicBezTo>
                  <a:pt x="67" y="108"/>
                  <a:pt x="85" y="101"/>
                  <a:pt x="103" y="95"/>
                </a:cubicBezTo>
                <a:cubicBezTo>
                  <a:pt x="144" y="82"/>
                  <a:pt x="195" y="70"/>
                  <a:pt x="235" y="61"/>
                </a:cubicBezTo>
                <a:cubicBezTo>
                  <a:pt x="268" y="55"/>
                  <a:pt x="302" y="49"/>
                  <a:pt x="340" y="44"/>
                </a:cubicBezTo>
                <a:cubicBezTo>
                  <a:pt x="350" y="42"/>
                  <a:pt x="350" y="42"/>
                  <a:pt x="350" y="42"/>
                </a:cubicBezTo>
                <a:cubicBezTo>
                  <a:pt x="407" y="35"/>
                  <a:pt x="471" y="28"/>
                  <a:pt x="517" y="25"/>
                </a:cubicBezTo>
                <a:cubicBezTo>
                  <a:pt x="534" y="24"/>
                  <a:pt x="549" y="23"/>
                  <a:pt x="565" y="22"/>
                </a:cubicBezTo>
                <a:cubicBezTo>
                  <a:pt x="583" y="21"/>
                  <a:pt x="599" y="20"/>
                  <a:pt x="616" y="19"/>
                </a:cubicBezTo>
                <a:cubicBezTo>
                  <a:pt x="632" y="19"/>
                  <a:pt x="632" y="19"/>
                  <a:pt x="632" y="19"/>
                </a:cubicBezTo>
                <a:cubicBezTo>
                  <a:pt x="649" y="18"/>
                  <a:pt x="666" y="17"/>
                  <a:pt x="684" y="17"/>
                </a:cubicBezTo>
                <a:cubicBezTo>
                  <a:pt x="712" y="16"/>
                  <a:pt x="742" y="16"/>
                  <a:pt x="774" y="16"/>
                </a:cubicBezTo>
                <a:cubicBezTo>
                  <a:pt x="799" y="16"/>
                  <a:pt x="836" y="16"/>
                  <a:pt x="864" y="16"/>
                </a:cubicBezTo>
                <a:cubicBezTo>
                  <a:pt x="912" y="18"/>
                  <a:pt x="961" y="19"/>
                  <a:pt x="1010" y="23"/>
                </a:cubicBezTo>
                <a:cubicBezTo>
                  <a:pt x="1026" y="24"/>
                  <a:pt x="1041" y="26"/>
                  <a:pt x="1058" y="27"/>
                </a:cubicBezTo>
                <a:cubicBezTo>
                  <a:pt x="1075" y="29"/>
                  <a:pt x="1096" y="31"/>
                  <a:pt x="1117" y="35"/>
                </a:cubicBezTo>
                <a:cubicBezTo>
                  <a:pt x="1123" y="36"/>
                  <a:pt x="1123" y="36"/>
                  <a:pt x="1123" y="36"/>
                </a:cubicBezTo>
                <a:cubicBezTo>
                  <a:pt x="1123" y="36"/>
                  <a:pt x="1123" y="36"/>
                  <a:pt x="1123" y="36"/>
                </a:cubicBezTo>
                <a:cubicBezTo>
                  <a:pt x="1124" y="36"/>
                  <a:pt x="1124" y="36"/>
                  <a:pt x="1124" y="36"/>
                </a:cubicBezTo>
                <a:cubicBezTo>
                  <a:pt x="1125" y="36"/>
                  <a:pt x="1125" y="36"/>
                  <a:pt x="1125" y="36"/>
                </a:cubicBezTo>
                <a:cubicBezTo>
                  <a:pt x="1125" y="36"/>
                  <a:pt x="1127" y="36"/>
                  <a:pt x="1127" y="37"/>
                </a:cubicBezTo>
                <a:cubicBezTo>
                  <a:pt x="1127" y="38"/>
                  <a:pt x="1128" y="36"/>
                  <a:pt x="1129" y="37"/>
                </a:cubicBezTo>
                <a:cubicBezTo>
                  <a:pt x="1129" y="37"/>
                  <a:pt x="1129" y="37"/>
                  <a:pt x="1129" y="38"/>
                </a:cubicBezTo>
                <a:cubicBezTo>
                  <a:pt x="1129" y="38"/>
                  <a:pt x="1129" y="38"/>
                  <a:pt x="1130" y="38"/>
                </a:cubicBezTo>
                <a:cubicBezTo>
                  <a:pt x="1130" y="38"/>
                  <a:pt x="1130" y="39"/>
                  <a:pt x="1131" y="39"/>
                </a:cubicBezTo>
                <a:cubicBezTo>
                  <a:pt x="1131" y="39"/>
                  <a:pt x="1131" y="39"/>
                  <a:pt x="1131" y="39"/>
                </a:cubicBezTo>
                <a:cubicBezTo>
                  <a:pt x="1132" y="39"/>
                  <a:pt x="1132" y="39"/>
                  <a:pt x="1133" y="39"/>
                </a:cubicBezTo>
                <a:cubicBezTo>
                  <a:pt x="1133" y="39"/>
                  <a:pt x="1134" y="39"/>
                  <a:pt x="1134" y="39"/>
                </a:cubicBezTo>
                <a:cubicBezTo>
                  <a:pt x="1135" y="39"/>
                  <a:pt x="1135" y="39"/>
                  <a:pt x="1135" y="39"/>
                </a:cubicBezTo>
                <a:cubicBezTo>
                  <a:pt x="1136" y="39"/>
                  <a:pt x="1136" y="39"/>
                  <a:pt x="1137" y="38"/>
                </a:cubicBezTo>
                <a:cubicBezTo>
                  <a:pt x="1137" y="38"/>
                  <a:pt x="1138" y="38"/>
                  <a:pt x="1138" y="38"/>
                </a:cubicBezTo>
                <a:cubicBezTo>
                  <a:pt x="1138" y="38"/>
                  <a:pt x="1139" y="38"/>
                  <a:pt x="1139" y="38"/>
                </a:cubicBezTo>
                <a:cubicBezTo>
                  <a:pt x="1140" y="37"/>
                  <a:pt x="1141" y="36"/>
                  <a:pt x="1142" y="36"/>
                </a:cubicBezTo>
                <a:cubicBezTo>
                  <a:pt x="1142" y="36"/>
                  <a:pt x="1142" y="35"/>
                  <a:pt x="1143" y="35"/>
                </a:cubicBezTo>
                <a:cubicBezTo>
                  <a:pt x="1143" y="35"/>
                  <a:pt x="1143" y="35"/>
                  <a:pt x="1143" y="35"/>
                </a:cubicBezTo>
                <a:cubicBezTo>
                  <a:pt x="1143" y="34"/>
                  <a:pt x="1143" y="33"/>
                  <a:pt x="1144" y="33"/>
                </a:cubicBezTo>
                <a:cubicBezTo>
                  <a:pt x="1144" y="33"/>
                  <a:pt x="1144" y="33"/>
                  <a:pt x="1144" y="33"/>
                </a:cubicBezTo>
                <a:cubicBezTo>
                  <a:pt x="1144" y="32"/>
                  <a:pt x="1144" y="31"/>
                  <a:pt x="1144" y="30"/>
                </a:cubicBezTo>
                <a:cubicBezTo>
                  <a:pt x="1144" y="29"/>
                  <a:pt x="1144" y="28"/>
                  <a:pt x="1144" y="28"/>
                </a:cubicBezTo>
                <a:cubicBezTo>
                  <a:pt x="1144" y="28"/>
                  <a:pt x="1144" y="27"/>
                  <a:pt x="1144" y="27"/>
                </a:cubicBezTo>
                <a:cubicBezTo>
                  <a:pt x="1144" y="26"/>
                  <a:pt x="1143" y="26"/>
                  <a:pt x="1143" y="26"/>
                </a:cubicBezTo>
                <a:cubicBezTo>
                  <a:pt x="1143" y="25"/>
                  <a:pt x="1143" y="25"/>
                  <a:pt x="1143" y="25"/>
                </a:cubicBezTo>
                <a:cubicBezTo>
                  <a:pt x="1143" y="25"/>
                  <a:pt x="1142" y="24"/>
                  <a:pt x="1142" y="24"/>
                </a:cubicBezTo>
                <a:cubicBezTo>
                  <a:pt x="1142" y="24"/>
                  <a:pt x="1142" y="24"/>
                  <a:pt x="1142" y="24"/>
                </a:cubicBezTo>
                <a:cubicBezTo>
                  <a:pt x="1141" y="23"/>
                  <a:pt x="1141" y="22"/>
                  <a:pt x="1140" y="22"/>
                </a:cubicBezTo>
                <a:cubicBezTo>
                  <a:pt x="1140" y="22"/>
                  <a:pt x="1139" y="21"/>
                  <a:pt x="1139" y="21"/>
                </a:cubicBezTo>
                <a:cubicBezTo>
                  <a:pt x="1138" y="21"/>
                  <a:pt x="1137" y="21"/>
                  <a:pt x="1137" y="20"/>
                </a:cubicBezTo>
                <a:cubicBezTo>
                  <a:pt x="1137" y="20"/>
                  <a:pt x="1137" y="20"/>
                  <a:pt x="1137" y="20"/>
                </a:cubicBezTo>
                <a:cubicBezTo>
                  <a:pt x="1137" y="20"/>
                  <a:pt x="1136" y="20"/>
                  <a:pt x="1136" y="20"/>
                </a:cubicBezTo>
                <a:cubicBezTo>
                  <a:pt x="1136" y="20"/>
                  <a:pt x="1135" y="20"/>
                  <a:pt x="1135" y="20"/>
                </a:cubicBezTo>
                <a:cubicBezTo>
                  <a:pt x="1135" y="20"/>
                  <a:pt x="1134" y="19"/>
                  <a:pt x="1134" y="19"/>
                </a:cubicBezTo>
                <a:cubicBezTo>
                  <a:pt x="1134" y="19"/>
                  <a:pt x="1134" y="20"/>
                  <a:pt x="1133" y="20"/>
                </a:cubicBezTo>
                <a:cubicBezTo>
                  <a:pt x="1133" y="20"/>
                  <a:pt x="1132" y="19"/>
                  <a:pt x="1132" y="19"/>
                </a:cubicBezTo>
                <a:cubicBezTo>
                  <a:pt x="1131" y="19"/>
                  <a:pt x="1131" y="19"/>
                  <a:pt x="1131" y="19"/>
                </a:cubicBezTo>
                <a:cubicBezTo>
                  <a:pt x="1131" y="19"/>
                  <a:pt x="1130" y="19"/>
                  <a:pt x="1130" y="20"/>
                </a:cubicBezTo>
                <a:cubicBezTo>
                  <a:pt x="1130" y="20"/>
                  <a:pt x="1128" y="19"/>
                  <a:pt x="1127" y="20"/>
                </a:cubicBezTo>
                <a:cubicBezTo>
                  <a:pt x="1127" y="19"/>
                  <a:pt x="1127" y="19"/>
                  <a:pt x="1126" y="19"/>
                </a:cubicBezTo>
                <a:cubicBezTo>
                  <a:pt x="1126" y="19"/>
                  <a:pt x="1126" y="19"/>
                  <a:pt x="1126" y="19"/>
                </a:cubicBezTo>
                <a:cubicBezTo>
                  <a:pt x="1126" y="19"/>
                  <a:pt x="1126" y="19"/>
                  <a:pt x="1126" y="19"/>
                </a:cubicBezTo>
                <a:cubicBezTo>
                  <a:pt x="1122" y="19"/>
                  <a:pt x="1122" y="19"/>
                  <a:pt x="1122" y="19"/>
                </a:cubicBezTo>
                <a:cubicBezTo>
                  <a:pt x="1103" y="16"/>
                  <a:pt x="1103" y="16"/>
                  <a:pt x="1103" y="16"/>
                </a:cubicBezTo>
                <a:cubicBezTo>
                  <a:pt x="1098" y="15"/>
                  <a:pt x="1092" y="15"/>
                  <a:pt x="1087" y="14"/>
                </a:cubicBezTo>
                <a:cubicBezTo>
                  <a:pt x="1078" y="13"/>
                  <a:pt x="1067" y="12"/>
                  <a:pt x="1056" y="11"/>
                </a:cubicBezTo>
                <a:cubicBezTo>
                  <a:pt x="1037" y="9"/>
                  <a:pt x="1021" y="8"/>
                  <a:pt x="1005" y="7"/>
                </a:cubicBezTo>
                <a:cubicBezTo>
                  <a:pt x="981" y="5"/>
                  <a:pt x="964" y="4"/>
                  <a:pt x="944" y="3"/>
                </a:cubicBezTo>
                <a:cubicBezTo>
                  <a:pt x="920" y="2"/>
                  <a:pt x="920" y="2"/>
                  <a:pt x="920" y="2"/>
                </a:cubicBezTo>
                <a:cubicBezTo>
                  <a:pt x="898" y="2"/>
                  <a:pt x="898" y="2"/>
                  <a:pt x="898" y="2"/>
                </a:cubicBezTo>
                <a:cubicBezTo>
                  <a:pt x="875" y="1"/>
                  <a:pt x="875" y="1"/>
                  <a:pt x="875" y="1"/>
                </a:cubicBezTo>
                <a:cubicBezTo>
                  <a:pt x="860" y="1"/>
                  <a:pt x="860" y="1"/>
                  <a:pt x="860" y="1"/>
                </a:cubicBezTo>
                <a:cubicBezTo>
                  <a:pt x="844" y="0"/>
                  <a:pt x="844" y="0"/>
                  <a:pt x="844" y="0"/>
                </a:cubicBezTo>
                <a:cubicBezTo>
                  <a:pt x="824" y="0"/>
                  <a:pt x="824" y="0"/>
                  <a:pt x="824" y="0"/>
                </a:cubicBezTo>
                <a:cubicBezTo>
                  <a:pt x="800" y="0"/>
                  <a:pt x="773" y="0"/>
                  <a:pt x="750" y="1"/>
                </a:cubicBezTo>
                <a:cubicBezTo>
                  <a:pt x="708" y="1"/>
                  <a:pt x="671" y="2"/>
                  <a:pt x="622" y="4"/>
                </a:cubicBezTo>
                <a:cubicBezTo>
                  <a:pt x="587" y="6"/>
                  <a:pt x="587" y="6"/>
                  <a:pt x="587" y="6"/>
                </a:cubicBezTo>
                <a:cubicBezTo>
                  <a:pt x="584" y="6"/>
                  <a:pt x="584" y="6"/>
                  <a:pt x="580" y="6"/>
                </a:cubicBezTo>
                <a:cubicBezTo>
                  <a:pt x="554" y="7"/>
                  <a:pt x="527" y="10"/>
                  <a:pt x="500" y="11"/>
                </a:cubicBezTo>
                <a:cubicBezTo>
                  <a:pt x="497" y="12"/>
                  <a:pt x="497" y="12"/>
                  <a:pt x="497" y="12"/>
                </a:cubicBezTo>
                <a:cubicBezTo>
                  <a:pt x="460" y="14"/>
                  <a:pt x="414" y="19"/>
                  <a:pt x="385" y="23"/>
                </a:cubicBezTo>
                <a:cubicBezTo>
                  <a:pt x="363" y="25"/>
                  <a:pt x="337" y="29"/>
                  <a:pt x="309" y="33"/>
                </a:cubicBezTo>
                <a:cubicBezTo>
                  <a:pt x="297" y="35"/>
                  <a:pt x="284" y="37"/>
                  <a:pt x="272" y="39"/>
                </a:cubicBezTo>
                <a:cubicBezTo>
                  <a:pt x="249" y="44"/>
                  <a:pt x="218" y="50"/>
                  <a:pt x="196" y="55"/>
                </a:cubicBezTo>
                <a:cubicBezTo>
                  <a:pt x="176" y="60"/>
                  <a:pt x="176" y="60"/>
                  <a:pt x="176" y="60"/>
                </a:cubicBezTo>
                <a:cubicBezTo>
                  <a:pt x="164" y="63"/>
                  <a:pt x="152" y="66"/>
                  <a:pt x="139" y="69"/>
                </a:cubicBezTo>
                <a:cubicBezTo>
                  <a:pt x="115" y="76"/>
                  <a:pt x="89" y="84"/>
                  <a:pt x="65" y="94"/>
                </a:cubicBezTo>
                <a:cubicBezTo>
                  <a:pt x="53" y="99"/>
                  <a:pt x="41" y="104"/>
                  <a:pt x="30" y="111"/>
                </a:cubicBezTo>
                <a:cubicBezTo>
                  <a:pt x="25" y="114"/>
                  <a:pt x="19" y="118"/>
                  <a:pt x="15" y="122"/>
                </a:cubicBezTo>
                <a:cubicBezTo>
                  <a:pt x="10" y="127"/>
                  <a:pt x="5" y="131"/>
                  <a:pt x="2" y="138"/>
                </a:cubicBezTo>
                <a:cubicBezTo>
                  <a:pt x="1" y="142"/>
                  <a:pt x="0" y="146"/>
                  <a:pt x="0" y="151"/>
                </a:cubicBezTo>
                <a:cubicBezTo>
                  <a:pt x="0" y="155"/>
                  <a:pt x="1" y="159"/>
                  <a:pt x="3" y="163"/>
                </a:cubicBezTo>
                <a:cubicBezTo>
                  <a:pt x="4" y="165"/>
                  <a:pt x="6" y="166"/>
                  <a:pt x="7" y="168"/>
                </a:cubicBezTo>
                <a:cubicBezTo>
                  <a:pt x="8" y="169"/>
                  <a:pt x="10" y="171"/>
                  <a:pt x="11" y="172"/>
                </a:cubicBezTo>
                <a:cubicBezTo>
                  <a:pt x="14" y="175"/>
                  <a:pt x="17" y="177"/>
                  <a:pt x="21" y="179"/>
                </a:cubicBezTo>
                <a:cubicBezTo>
                  <a:pt x="33" y="186"/>
                  <a:pt x="45" y="190"/>
                  <a:pt x="58" y="193"/>
                </a:cubicBezTo>
                <a:cubicBezTo>
                  <a:pt x="70" y="197"/>
                  <a:pt x="83" y="200"/>
                  <a:pt x="95" y="202"/>
                </a:cubicBezTo>
                <a:cubicBezTo>
                  <a:pt x="101" y="203"/>
                  <a:pt x="108" y="204"/>
                  <a:pt x="113" y="205"/>
                </a:cubicBezTo>
                <a:cubicBezTo>
                  <a:pt x="128" y="208"/>
                  <a:pt x="142" y="210"/>
                  <a:pt x="158" y="212"/>
                </a:cubicBezTo>
                <a:cubicBezTo>
                  <a:pt x="197" y="217"/>
                  <a:pt x="236" y="220"/>
                  <a:pt x="272" y="223"/>
                </a:cubicBezTo>
                <a:cubicBezTo>
                  <a:pt x="318" y="226"/>
                  <a:pt x="386" y="230"/>
                  <a:pt x="440" y="232"/>
                </a:cubicBezTo>
                <a:cubicBezTo>
                  <a:pt x="452" y="232"/>
                  <a:pt x="464" y="233"/>
                  <a:pt x="476" y="233"/>
                </a:cubicBezTo>
                <a:cubicBezTo>
                  <a:pt x="515" y="234"/>
                  <a:pt x="564" y="235"/>
                  <a:pt x="605" y="236"/>
                </a:cubicBezTo>
                <a:cubicBezTo>
                  <a:pt x="690" y="237"/>
                  <a:pt x="777" y="235"/>
                  <a:pt x="863" y="231"/>
                </a:cubicBezTo>
                <a:cubicBezTo>
                  <a:pt x="906" y="229"/>
                  <a:pt x="950" y="227"/>
                  <a:pt x="992" y="223"/>
                </a:cubicBezTo>
                <a:cubicBezTo>
                  <a:pt x="1035" y="220"/>
                  <a:pt x="1078" y="216"/>
                  <a:pt x="1120" y="209"/>
                </a:cubicBezTo>
                <a:cubicBezTo>
                  <a:pt x="1133" y="207"/>
                  <a:pt x="1153" y="203"/>
                  <a:pt x="1164" y="200"/>
                </a:cubicBezTo>
                <a:cubicBezTo>
                  <a:pt x="1167" y="200"/>
                  <a:pt x="1174" y="198"/>
                  <a:pt x="1180" y="197"/>
                </a:cubicBezTo>
                <a:cubicBezTo>
                  <a:pt x="1201" y="191"/>
                  <a:pt x="1226" y="184"/>
                  <a:pt x="1252" y="176"/>
                </a:cubicBezTo>
                <a:cubicBezTo>
                  <a:pt x="1259" y="174"/>
                  <a:pt x="1274" y="167"/>
                  <a:pt x="1282" y="162"/>
                </a:cubicBezTo>
                <a:cubicBezTo>
                  <a:pt x="1286" y="160"/>
                  <a:pt x="1277" y="165"/>
                  <a:pt x="1284" y="161"/>
                </a:cubicBezTo>
                <a:cubicBezTo>
                  <a:pt x="1288" y="159"/>
                  <a:pt x="1294" y="155"/>
                  <a:pt x="1301" y="150"/>
                </a:cubicBezTo>
                <a:cubicBezTo>
                  <a:pt x="1304" y="148"/>
                  <a:pt x="1308" y="145"/>
                  <a:pt x="1311" y="141"/>
                </a:cubicBezTo>
                <a:cubicBezTo>
                  <a:pt x="1313" y="139"/>
                  <a:pt x="1315" y="137"/>
                  <a:pt x="1317" y="134"/>
                </a:cubicBezTo>
                <a:cubicBezTo>
                  <a:pt x="1317" y="133"/>
                  <a:pt x="1318" y="132"/>
                  <a:pt x="1319" y="130"/>
                </a:cubicBezTo>
                <a:cubicBezTo>
                  <a:pt x="1319" y="129"/>
                  <a:pt x="1319" y="128"/>
                  <a:pt x="1319" y="127"/>
                </a:cubicBezTo>
                <a:cubicBezTo>
                  <a:pt x="1319" y="126"/>
                  <a:pt x="1319" y="126"/>
                  <a:pt x="1319" y="126"/>
                </a:cubicBezTo>
                <a:close/>
                <a:moveTo>
                  <a:pt x="1104" y="52"/>
                </a:moveTo>
                <a:cubicBezTo>
                  <a:pt x="1102" y="51"/>
                  <a:pt x="1092" y="50"/>
                  <a:pt x="1091" y="50"/>
                </a:cubicBezTo>
                <a:cubicBezTo>
                  <a:pt x="1095" y="50"/>
                  <a:pt x="1103" y="52"/>
                  <a:pt x="1104" y="52"/>
                </a:cubicBezTo>
                <a:close/>
                <a:moveTo>
                  <a:pt x="985" y="52"/>
                </a:moveTo>
                <a:cubicBezTo>
                  <a:pt x="985" y="52"/>
                  <a:pt x="985" y="52"/>
                  <a:pt x="985" y="52"/>
                </a:cubicBezTo>
                <a:cubicBezTo>
                  <a:pt x="985" y="52"/>
                  <a:pt x="985" y="52"/>
                  <a:pt x="985" y="52"/>
                </a:cubicBezTo>
                <a:close/>
                <a:moveTo>
                  <a:pt x="689" y="44"/>
                </a:moveTo>
                <a:cubicBezTo>
                  <a:pt x="689" y="43"/>
                  <a:pt x="688" y="44"/>
                  <a:pt x="688" y="43"/>
                </a:cubicBezTo>
                <a:cubicBezTo>
                  <a:pt x="689" y="43"/>
                  <a:pt x="689" y="43"/>
                  <a:pt x="689" y="43"/>
                </a:cubicBezTo>
                <a:cubicBezTo>
                  <a:pt x="689" y="43"/>
                  <a:pt x="687" y="43"/>
                  <a:pt x="687" y="43"/>
                </a:cubicBezTo>
                <a:cubicBezTo>
                  <a:pt x="687" y="43"/>
                  <a:pt x="688" y="44"/>
                  <a:pt x="688" y="43"/>
                </a:cubicBezTo>
                <a:cubicBezTo>
                  <a:pt x="688" y="43"/>
                  <a:pt x="688" y="43"/>
                  <a:pt x="688" y="44"/>
                </a:cubicBezTo>
                <a:cubicBezTo>
                  <a:pt x="688" y="44"/>
                  <a:pt x="688" y="43"/>
                  <a:pt x="688" y="43"/>
                </a:cubicBezTo>
                <a:cubicBezTo>
                  <a:pt x="688" y="44"/>
                  <a:pt x="688" y="44"/>
                  <a:pt x="688" y="44"/>
                </a:cubicBezTo>
                <a:cubicBezTo>
                  <a:pt x="689" y="44"/>
                  <a:pt x="689" y="44"/>
                  <a:pt x="689" y="44"/>
                </a:cubicBezTo>
                <a:close/>
                <a:moveTo>
                  <a:pt x="1041" y="46"/>
                </a:moveTo>
                <a:cubicBezTo>
                  <a:pt x="1044" y="47"/>
                  <a:pt x="1051" y="47"/>
                  <a:pt x="1053" y="48"/>
                </a:cubicBezTo>
                <a:cubicBezTo>
                  <a:pt x="1049" y="47"/>
                  <a:pt x="1042" y="46"/>
                  <a:pt x="1041" y="46"/>
                </a:cubicBezTo>
                <a:close/>
                <a:moveTo>
                  <a:pt x="689" y="39"/>
                </a:moveTo>
                <a:cubicBezTo>
                  <a:pt x="689" y="39"/>
                  <a:pt x="688" y="39"/>
                  <a:pt x="688" y="39"/>
                </a:cubicBezTo>
                <a:cubicBezTo>
                  <a:pt x="689" y="39"/>
                  <a:pt x="689" y="39"/>
                  <a:pt x="689" y="39"/>
                </a:cubicBezTo>
                <a:close/>
                <a:moveTo>
                  <a:pt x="688" y="45"/>
                </a:moveTo>
                <a:cubicBezTo>
                  <a:pt x="688" y="45"/>
                  <a:pt x="688" y="45"/>
                  <a:pt x="687" y="45"/>
                </a:cubicBezTo>
                <a:cubicBezTo>
                  <a:pt x="688" y="45"/>
                  <a:pt x="688" y="45"/>
                  <a:pt x="688" y="45"/>
                </a:cubicBezTo>
                <a:close/>
                <a:moveTo>
                  <a:pt x="863" y="47"/>
                </a:moveTo>
                <a:cubicBezTo>
                  <a:pt x="849" y="46"/>
                  <a:pt x="839" y="46"/>
                  <a:pt x="830" y="46"/>
                </a:cubicBezTo>
                <a:cubicBezTo>
                  <a:pt x="838" y="46"/>
                  <a:pt x="848" y="46"/>
                  <a:pt x="853" y="47"/>
                </a:cubicBezTo>
                <a:cubicBezTo>
                  <a:pt x="855" y="46"/>
                  <a:pt x="860" y="47"/>
                  <a:pt x="863" y="47"/>
                </a:cubicBezTo>
                <a:close/>
                <a:moveTo>
                  <a:pt x="1279" y="100"/>
                </a:moveTo>
                <a:cubicBezTo>
                  <a:pt x="1276" y="98"/>
                  <a:pt x="1271" y="96"/>
                  <a:pt x="1270" y="96"/>
                </a:cubicBezTo>
                <a:cubicBezTo>
                  <a:pt x="1274" y="98"/>
                  <a:pt x="1277" y="99"/>
                  <a:pt x="1279" y="100"/>
                </a:cubicBezTo>
                <a:close/>
                <a:moveTo>
                  <a:pt x="688" y="39"/>
                </a:moveTo>
                <a:cubicBezTo>
                  <a:pt x="688" y="39"/>
                  <a:pt x="688" y="39"/>
                  <a:pt x="688" y="39"/>
                </a:cubicBezTo>
                <a:cubicBezTo>
                  <a:pt x="688" y="39"/>
                  <a:pt x="688" y="39"/>
                  <a:pt x="688" y="39"/>
                </a:cubicBezTo>
                <a:cubicBezTo>
                  <a:pt x="688" y="39"/>
                  <a:pt x="688" y="39"/>
                  <a:pt x="688" y="39"/>
                </a:cubicBezTo>
                <a:close/>
                <a:moveTo>
                  <a:pt x="688" y="46"/>
                </a:moveTo>
                <a:cubicBezTo>
                  <a:pt x="688" y="46"/>
                  <a:pt x="689" y="46"/>
                  <a:pt x="689" y="46"/>
                </a:cubicBezTo>
                <a:cubicBezTo>
                  <a:pt x="688" y="46"/>
                  <a:pt x="688" y="46"/>
                  <a:pt x="688" y="46"/>
                </a:cubicBezTo>
                <a:close/>
                <a:moveTo>
                  <a:pt x="769" y="37"/>
                </a:moveTo>
                <a:cubicBezTo>
                  <a:pt x="762" y="37"/>
                  <a:pt x="762" y="37"/>
                  <a:pt x="762" y="37"/>
                </a:cubicBezTo>
                <a:cubicBezTo>
                  <a:pt x="761" y="37"/>
                  <a:pt x="762" y="37"/>
                  <a:pt x="763" y="37"/>
                </a:cubicBezTo>
                <a:cubicBezTo>
                  <a:pt x="768" y="37"/>
                  <a:pt x="769" y="37"/>
                  <a:pt x="769" y="37"/>
                </a:cubicBezTo>
                <a:close/>
                <a:moveTo>
                  <a:pt x="923" y="41"/>
                </a:moveTo>
                <a:cubicBezTo>
                  <a:pt x="912" y="40"/>
                  <a:pt x="912" y="40"/>
                  <a:pt x="912" y="40"/>
                </a:cubicBezTo>
                <a:cubicBezTo>
                  <a:pt x="907" y="40"/>
                  <a:pt x="879" y="39"/>
                  <a:pt x="882" y="39"/>
                </a:cubicBezTo>
                <a:cubicBezTo>
                  <a:pt x="899" y="40"/>
                  <a:pt x="924" y="41"/>
                  <a:pt x="938" y="42"/>
                </a:cubicBezTo>
                <a:cubicBezTo>
                  <a:pt x="933" y="41"/>
                  <a:pt x="928" y="41"/>
                  <a:pt x="923" y="41"/>
                </a:cubicBezTo>
                <a:close/>
                <a:moveTo>
                  <a:pt x="926" y="46"/>
                </a:moveTo>
                <a:cubicBezTo>
                  <a:pt x="967" y="48"/>
                  <a:pt x="967" y="48"/>
                  <a:pt x="967" y="48"/>
                </a:cubicBezTo>
                <a:cubicBezTo>
                  <a:pt x="954" y="47"/>
                  <a:pt x="939" y="46"/>
                  <a:pt x="926" y="46"/>
                </a:cubicBezTo>
                <a:close/>
                <a:moveTo>
                  <a:pt x="683" y="48"/>
                </a:moveTo>
                <a:cubicBezTo>
                  <a:pt x="683" y="48"/>
                  <a:pt x="683" y="48"/>
                  <a:pt x="683" y="48"/>
                </a:cubicBezTo>
                <a:close/>
                <a:moveTo>
                  <a:pt x="985" y="52"/>
                </a:moveTo>
                <a:cubicBezTo>
                  <a:pt x="985" y="52"/>
                  <a:pt x="986" y="52"/>
                  <a:pt x="986" y="52"/>
                </a:cubicBezTo>
                <a:cubicBezTo>
                  <a:pt x="986" y="52"/>
                  <a:pt x="985" y="52"/>
                  <a:pt x="985" y="52"/>
                </a:cubicBezTo>
                <a:close/>
                <a:moveTo>
                  <a:pt x="687" y="40"/>
                </a:moveTo>
                <a:cubicBezTo>
                  <a:pt x="687" y="40"/>
                  <a:pt x="687" y="40"/>
                  <a:pt x="687" y="40"/>
                </a:cubicBezTo>
                <a:cubicBezTo>
                  <a:pt x="687" y="40"/>
                  <a:pt x="687" y="40"/>
                  <a:pt x="687" y="40"/>
                </a:cubicBezTo>
                <a:close/>
                <a:moveTo>
                  <a:pt x="687" y="41"/>
                </a:moveTo>
                <a:cubicBezTo>
                  <a:pt x="687" y="41"/>
                  <a:pt x="687" y="41"/>
                  <a:pt x="687" y="41"/>
                </a:cubicBezTo>
                <a:cubicBezTo>
                  <a:pt x="687" y="41"/>
                  <a:pt x="687" y="41"/>
                  <a:pt x="687" y="41"/>
                </a:cubicBezTo>
                <a:close/>
                <a:moveTo>
                  <a:pt x="689" y="38"/>
                </a:moveTo>
                <a:cubicBezTo>
                  <a:pt x="689" y="38"/>
                  <a:pt x="689" y="38"/>
                  <a:pt x="689" y="38"/>
                </a:cubicBezTo>
                <a:cubicBezTo>
                  <a:pt x="689" y="38"/>
                  <a:pt x="689" y="38"/>
                  <a:pt x="689" y="38"/>
                </a:cubicBezTo>
                <a:cubicBezTo>
                  <a:pt x="689" y="38"/>
                  <a:pt x="689" y="38"/>
                  <a:pt x="689" y="38"/>
                </a:cubicBezTo>
                <a:cubicBezTo>
                  <a:pt x="689" y="38"/>
                  <a:pt x="689" y="38"/>
                  <a:pt x="689" y="38"/>
                </a:cubicBezTo>
                <a:cubicBezTo>
                  <a:pt x="689" y="38"/>
                  <a:pt x="689" y="38"/>
                  <a:pt x="689" y="38"/>
                </a:cubicBezTo>
                <a:cubicBezTo>
                  <a:pt x="689" y="38"/>
                  <a:pt x="690" y="38"/>
                  <a:pt x="690" y="38"/>
                </a:cubicBezTo>
                <a:cubicBezTo>
                  <a:pt x="689" y="38"/>
                  <a:pt x="689" y="38"/>
                  <a:pt x="689" y="38"/>
                </a:cubicBezTo>
                <a:close/>
                <a:moveTo>
                  <a:pt x="689" y="45"/>
                </a:moveTo>
                <a:cubicBezTo>
                  <a:pt x="689" y="44"/>
                  <a:pt x="689" y="45"/>
                  <a:pt x="689" y="45"/>
                </a:cubicBezTo>
                <a:cubicBezTo>
                  <a:pt x="689" y="45"/>
                  <a:pt x="689" y="45"/>
                  <a:pt x="689" y="45"/>
                </a:cubicBezTo>
                <a:close/>
                <a:moveTo>
                  <a:pt x="688" y="39"/>
                </a:moveTo>
                <a:cubicBezTo>
                  <a:pt x="688" y="39"/>
                  <a:pt x="687" y="38"/>
                  <a:pt x="687" y="39"/>
                </a:cubicBezTo>
                <a:cubicBezTo>
                  <a:pt x="687" y="39"/>
                  <a:pt x="688" y="39"/>
                  <a:pt x="688" y="39"/>
                </a:cubicBezTo>
                <a:close/>
                <a:moveTo>
                  <a:pt x="688" y="41"/>
                </a:moveTo>
                <a:cubicBezTo>
                  <a:pt x="688" y="41"/>
                  <a:pt x="688" y="41"/>
                  <a:pt x="688" y="41"/>
                </a:cubicBezTo>
                <a:cubicBezTo>
                  <a:pt x="688" y="41"/>
                  <a:pt x="688" y="41"/>
                  <a:pt x="688" y="41"/>
                </a:cubicBezTo>
                <a:cubicBezTo>
                  <a:pt x="687" y="41"/>
                  <a:pt x="688" y="41"/>
                  <a:pt x="688" y="41"/>
                </a:cubicBezTo>
                <a:close/>
                <a:moveTo>
                  <a:pt x="699" y="40"/>
                </a:moveTo>
                <a:cubicBezTo>
                  <a:pt x="689" y="41"/>
                  <a:pt x="689" y="41"/>
                  <a:pt x="689" y="41"/>
                </a:cubicBezTo>
                <a:cubicBezTo>
                  <a:pt x="689" y="41"/>
                  <a:pt x="688" y="41"/>
                  <a:pt x="688" y="41"/>
                </a:cubicBezTo>
                <a:cubicBezTo>
                  <a:pt x="688" y="41"/>
                  <a:pt x="689" y="41"/>
                  <a:pt x="689" y="41"/>
                </a:cubicBezTo>
                <a:cubicBezTo>
                  <a:pt x="689" y="41"/>
                  <a:pt x="689" y="41"/>
                  <a:pt x="689" y="41"/>
                </a:cubicBezTo>
                <a:lnTo>
                  <a:pt x="699" y="40"/>
                </a:lnTo>
                <a:close/>
                <a:moveTo>
                  <a:pt x="688" y="41"/>
                </a:moveTo>
                <a:cubicBezTo>
                  <a:pt x="688" y="41"/>
                  <a:pt x="688" y="41"/>
                  <a:pt x="688" y="41"/>
                </a:cubicBezTo>
                <a:cubicBezTo>
                  <a:pt x="688" y="41"/>
                  <a:pt x="688" y="41"/>
                  <a:pt x="688" y="41"/>
                </a:cubicBezTo>
                <a:cubicBezTo>
                  <a:pt x="688" y="41"/>
                  <a:pt x="688" y="41"/>
                  <a:pt x="688" y="41"/>
                </a:cubicBezTo>
                <a:close/>
              </a:path>
            </a:pathLst>
          </a:custGeom>
          <a:solidFill>
            <a:srgbClr val="FF004E"/>
          </a:solidFill>
          <a:ln>
            <a:noFill/>
          </a:ln>
          <a:effectLst>
            <a:outerShdw blurRad="50800" dist="25400" dir="2700000" algn="tl" rotWithShape="0">
              <a:prstClr val="black">
                <a:alpha val="4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" name="Tekstvak 8">
            <a:extLst>
              <a:ext uri="{FF2B5EF4-FFF2-40B4-BE49-F238E27FC236}">
                <a16:creationId xmlns:a16="http://schemas.microsoft.com/office/drawing/2014/main" id="{950C1072-CF0A-4B02-B82E-A33D486F9829}"/>
              </a:ext>
            </a:extLst>
          </p:cNvPr>
          <p:cNvSpPr txBox="1"/>
          <p:nvPr/>
        </p:nvSpPr>
        <p:spPr>
          <a:xfrm>
            <a:off x="6735511" y="4897278"/>
            <a:ext cx="23435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nl-NL" sz="1000" dirty="0">
                <a:solidFill>
                  <a:schemeClr val="bg1"/>
                </a:solidFill>
              </a:rPr>
              <a:t>Floor Broekgaarden         30</a:t>
            </a:r>
            <a:endParaRPr lang="en-GB" sz="1000" dirty="0">
              <a:solidFill>
                <a:schemeClr val="bg1"/>
              </a:solidFill>
            </a:endParaRPr>
          </a:p>
        </p:txBody>
      </p:sp>
      <p:pic>
        <p:nvPicPr>
          <p:cNvPr id="9" name="Tijdelijke aanduiding voor inhoud 8">
            <a:extLst>
              <a:ext uri="{FF2B5EF4-FFF2-40B4-BE49-F238E27FC236}">
                <a16:creationId xmlns:a16="http://schemas.microsoft.com/office/drawing/2014/main" id="{8160FE11-3B4D-44E8-BFC9-108A944D398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5711" t="94180" r="35245"/>
          <a:stretch/>
        </p:blipFill>
        <p:spPr>
          <a:xfrm>
            <a:off x="5901266" y="3263148"/>
            <a:ext cx="3141134" cy="29873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9066321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118">
            <a:extLst>
              <a:ext uri="{FF2B5EF4-FFF2-40B4-BE49-F238E27FC236}">
                <a16:creationId xmlns:a16="http://schemas.microsoft.com/office/drawing/2014/main" id="{B6062015-61B2-4073-B78C-1D55F0E560F6}"/>
              </a:ext>
            </a:extLst>
          </p:cNvPr>
          <p:cNvSpPr txBox="1">
            <a:spLocks/>
          </p:cNvSpPr>
          <p:nvPr/>
        </p:nvSpPr>
        <p:spPr>
          <a:xfrm>
            <a:off x="45427" y="438150"/>
            <a:ext cx="8862646" cy="50964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Titillium Web"/>
              <a:buNone/>
              <a:defRPr sz="2600" b="1" i="0" u="none" strike="noStrike" cap="none">
                <a:solidFill>
                  <a:srgbClr val="000000"/>
                </a:solidFill>
                <a:latin typeface="Titillium Web"/>
                <a:ea typeface="Titillium Web"/>
                <a:cs typeface="Titillium Web"/>
                <a:sym typeface="Titillium Web"/>
              </a:defRPr>
            </a:lvl9pPr>
          </a:lstStyle>
          <a:p>
            <a:pPr algn="ctr"/>
            <a:r>
              <a:rPr lang="en-GB">
                <a:solidFill>
                  <a:srgbClr val="FF004E"/>
                </a:solidFill>
              </a:rPr>
              <a:t>We are in the era of Big Data</a:t>
            </a:r>
            <a:endParaRPr lang="en-GB" dirty="0">
              <a:solidFill>
                <a:srgbClr val="FF004E"/>
              </a:solidFill>
            </a:endParaRPr>
          </a:p>
        </p:txBody>
      </p:sp>
      <p:sp>
        <p:nvSpPr>
          <p:cNvPr id="6" name="Rechthoek 5">
            <a:extLst>
              <a:ext uri="{FF2B5EF4-FFF2-40B4-BE49-F238E27FC236}">
                <a16:creationId xmlns:a16="http://schemas.microsoft.com/office/drawing/2014/main" id="{AAA51333-786B-4456-B193-412C0A4A2BA6}"/>
              </a:ext>
            </a:extLst>
          </p:cNvPr>
          <p:cNvSpPr/>
          <p:nvPr/>
        </p:nvSpPr>
        <p:spPr>
          <a:xfrm>
            <a:off x="235927" y="337144"/>
            <a:ext cx="1085146" cy="96880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LSST">
            <a:hlinkClick r:id="" action="ppaction://media"/>
            <a:extLst>
              <a:ext uri="{FF2B5EF4-FFF2-40B4-BE49-F238E27FC236}">
                <a16:creationId xmlns:a16="http://schemas.microsoft.com/office/drawing/2014/main" id="{72671FA3-0253-487E-A2BA-1CB0E2DE4BAB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93395" end="210725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Shape 118">
            <a:extLst>
              <a:ext uri="{FF2B5EF4-FFF2-40B4-BE49-F238E27FC236}">
                <a16:creationId xmlns:a16="http://schemas.microsoft.com/office/drawing/2014/main" id="{20187DF1-4A49-4F80-B29B-13C76AAEA7E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0854" y="82319"/>
            <a:ext cx="8862646" cy="509649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nl-NL" dirty="0">
                <a:solidFill>
                  <a:srgbClr val="FF004E"/>
                </a:solidFill>
              </a:rPr>
              <a:t>Building up a </a:t>
            </a:r>
            <a:r>
              <a:rPr lang="nl-NL" dirty="0" err="1">
                <a:solidFill>
                  <a:srgbClr val="FF004E"/>
                </a:solidFill>
              </a:rPr>
              <a:t>population</a:t>
            </a:r>
            <a:r>
              <a:rPr lang="nl-NL" dirty="0">
                <a:solidFill>
                  <a:srgbClr val="FF004E"/>
                </a:solidFill>
              </a:rPr>
              <a:t> of </a:t>
            </a:r>
            <a:r>
              <a:rPr lang="nl-NL" dirty="0" err="1">
                <a:solidFill>
                  <a:srgbClr val="FF004E"/>
                </a:solidFill>
              </a:rPr>
              <a:t>observations</a:t>
            </a:r>
            <a:endParaRPr dirty="0">
              <a:solidFill>
                <a:srgbClr val="FF004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9284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0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8433" y="67733"/>
            <a:ext cx="51435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923897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kstvak 8">
            <a:extLst>
              <a:ext uri="{FF2B5EF4-FFF2-40B4-BE49-F238E27FC236}">
                <a16:creationId xmlns:a16="http://schemas.microsoft.com/office/drawing/2014/main" id="{D02F4D54-1644-4E72-BD1F-CF4BF34FB7C3}"/>
              </a:ext>
            </a:extLst>
          </p:cNvPr>
          <p:cNvSpPr txBox="1"/>
          <p:nvPr/>
        </p:nvSpPr>
        <p:spPr>
          <a:xfrm>
            <a:off x="6799111" y="4897279"/>
            <a:ext cx="23435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nl-NL" sz="1000" dirty="0">
                <a:solidFill>
                  <a:schemeClr val="tx1"/>
                </a:solidFill>
              </a:rPr>
              <a:t>Floor Broekgaarden          10</a:t>
            </a:r>
            <a:endParaRPr lang="en-GB" sz="1000" dirty="0">
              <a:solidFill>
                <a:schemeClr val="tx1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9646" y="151712"/>
            <a:ext cx="7592907" cy="474556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8846"/>
          <a:stretch/>
        </p:blipFill>
        <p:spPr>
          <a:xfrm>
            <a:off x="4911434" y="956733"/>
            <a:ext cx="3419959" cy="157036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179"/>
          <a:stretch/>
        </p:blipFill>
        <p:spPr>
          <a:xfrm>
            <a:off x="8333392" y="956733"/>
            <a:ext cx="649910" cy="1570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2667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kstvak 8">
            <a:extLst>
              <a:ext uri="{FF2B5EF4-FFF2-40B4-BE49-F238E27FC236}">
                <a16:creationId xmlns:a16="http://schemas.microsoft.com/office/drawing/2014/main" id="{D02F4D54-1644-4E72-BD1F-CF4BF34FB7C3}"/>
              </a:ext>
            </a:extLst>
          </p:cNvPr>
          <p:cNvSpPr txBox="1"/>
          <p:nvPr/>
        </p:nvSpPr>
        <p:spPr>
          <a:xfrm>
            <a:off x="6799111" y="4897279"/>
            <a:ext cx="23435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nl-NL" sz="1000" dirty="0">
                <a:solidFill>
                  <a:schemeClr val="tx1"/>
                </a:solidFill>
              </a:rPr>
              <a:t>Floor Broekgaarden          10</a:t>
            </a:r>
            <a:endParaRPr lang="en-GB" sz="1000" dirty="0">
              <a:solidFill>
                <a:schemeClr val="tx1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4014" y="186267"/>
            <a:ext cx="7537620" cy="47110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8703343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kstvak 8">
            <a:extLst>
              <a:ext uri="{FF2B5EF4-FFF2-40B4-BE49-F238E27FC236}">
                <a16:creationId xmlns:a16="http://schemas.microsoft.com/office/drawing/2014/main" id="{D02F4D54-1644-4E72-BD1F-CF4BF34FB7C3}"/>
              </a:ext>
            </a:extLst>
          </p:cNvPr>
          <p:cNvSpPr txBox="1"/>
          <p:nvPr/>
        </p:nvSpPr>
        <p:spPr>
          <a:xfrm>
            <a:off x="6799111" y="4897279"/>
            <a:ext cx="23435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nl-NL" sz="1000" dirty="0">
                <a:solidFill>
                  <a:schemeClr val="tx1"/>
                </a:solidFill>
              </a:rPr>
              <a:t>Floor Broekgaarden          10</a:t>
            </a:r>
            <a:endParaRPr lang="en-GB" sz="1000" dirty="0">
              <a:solidFill>
                <a:schemeClr val="tx1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1199" y="164571"/>
            <a:ext cx="7539567" cy="47122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5551989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kstvak 8">
            <a:extLst>
              <a:ext uri="{FF2B5EF4-FFF2-40B4-BE49-F238E27FC236}">
                <a16:creationId xmlns:a16="http://schemas.microsoft.com/office/drawing/2014/main" id="{D02F4D54-1644-4E72-BD1F-CF4BF34FB7C3}"/>
              </a:ext>
            </a:extLst>
          </p:cNvPr>
          <p:cNvSpPr txBox="1"/>
          <p:nvPr/>
        </p:nvSpPr>
        <p:spPr>
          <a:xfrm>
            <a:off x="6799111" y="4897279"/>
            <a:ext cx="23435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nl-NL" sz="1000" dirty="0">
                <a:solidFill>
                  <a:schemeClr val="tx1"/>
                </a:solidFill>
              </a:rPr>
              <a:t>Floor Broekgaarden          10</a:t>
            </a:r>
            <a:endParaRPr lang="en-GB" sz="1000" dirty="0">
              <a:solidFill>
                <a:schemeClr val="tx1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3600" y="191028"/>
            <a:ext cx="7497234" cy="46857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716818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hthoek 12">
            <a:extLst>
              <a:ext uri="{FF2B5EF4-FFF2-40B4-BE49-F238E27FC236}">
                <a16:creationId xmlns:a16="http://schemas.microsoft.com/office/drawing/2014/main" id="{55EDEF07-4DE1-4083-941B-F03D5463A7B5}"/>
              </a:ext>
            </a:extLst>
          </p:cNvPr>
          <p:cNvSpPr/>
          <p:nvPr/>
        </p:nvSpPr>
        <p:spPr>
          <a:xfrm>
            <a:off x="267101" y="518160"/>
            <a:ext cx="1085146" cy="79233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kstvak 3">
            <a:extLst>
              <a:ext uri="{FF2B5EF4-FFF2-40B4-BE49-F238E27FC236}">
                <a16:creationId xmlns:a16="http://schemas.microsoft.com/office/drawing/2014/main" id="{4272CE65-F5DD-493A-B984-C5799A3FCC21}"/>
              </a:ext>
            </a:extLst>
          </p:cNvPr>
          <p:cNvSpPr txBox="1"/>
          <p:nvPr/>
        </p:nvSpPr>
        <p:spPr>
          <a:xfrm>
            <a:off x="6799111" y="4897279"/>
            <a:ext cx="23435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nl-NL" sz="1000" dirty="0">
                <a:solidFill>
                  <a:schemeClr val="tx1"/>
                </a:solidFill>
              </a:rPr>
              <a:t>Floor Broekgaarden         33</a:t>
            </a:r>
            <a:endParaRPr lang="en-GB" sz="1000" dirty="0">
              <a:solidFill>
                <a:schemeClr val="tx1"/>
              </a:solidFill>
            </a:endParaRPr>
          </a:p>
        </p:txBody>
      </p:sp>
      <p:pic>
        <p:nvPicPr>
          <p:cNvPr id="12" name="Afbeelding 11" descr="Afbeelding met tekst&#10;&#10;Beschrijving is gegenereerd met hoge betrouwbaarheid">
            <a:extLst>
              <a:ext uri="{FF2B5EF4-FFF2-40B4-BE49-F238E27FC236}">
                <a16:creationId xmlns:a16="http://schemas.microsoft.com/office/drawing/2014/main" id="{120498FC-CB79-43A7-A0C2-7C1453E2728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1023"/>
          <a:stretch/>
        </p:blipFill>
        <p:spPr>
          <a:xfrm>
            <a:off x="8316373" y="1072047"/>
            <a:ext cx="678370" cy="3358454"/>
          </a:xfrm>
          <a:prstGeom prst="rect">
            <a:avLst/>
          </a:prstGeom>
        </p:spPr>
      </p:pic>
      <p:pic>
        <p:nvPicPr>
          <p:cNvPr id="3" name="Afbeelding 2">
            <a:extLst>
              <a:ext uri="{FF2B5EF4-FFF2-40B4-BE49-F238E27FC236}">
                <a16:creationId xmlns:a16="http://schemas.microsoft.com/office/drawing/2014/main" id="{54335537-82B5-4752-A6B9-5B3E231E31E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50000" r="49953" b="24969"/>
          <a:stretch/>
        </p:blipFill>
        <p:spPr>
          <a:xfrm>
            <a:off x="0" y="1119322"/>
            <a:ext cx="4413600" cy="3311179"/>
          </a:xfrm>
          <a:prstGeom prst="rect">
            <a:avLst/>
          </a:prstGeom>
        </p:spPr>
      </p:pic>
      <p:pic>
        <p:nvPicPr>
          <p:cNvPr id="9" name="Afbeelding 8">
            <a:extLst>
              <a:ext uri="{FF2B5EF4-FFF2-40B4-BE49-F238E27FC236}">
                <a16:creationId xmlns:a16="http://schemas.microsoft.com/office/drawing/2014/main" id="{11EC0C78-33ED-4603-9D12-2F03EB917B8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3097" t="50000" r="-604" b="24969"/>
          <a:stretch/>
        </p:blipFill>
        <p:spPr>
          <a:xfrm>
            <a:off x="4241958" y="1119322"/>
            <a:ext cx="4189625" cy="3311179"/>
          </a:xfrm>
          <a:prstGeom prst="rect">
            <a:avLst/>
          </a:prstGeom>
        </p:spPr>
      </p:pic>
      <p:sp>
        <p:nvSpPr>
          <p:cNvPr id="10" name="Shape 118">
            <a:extLst>
              <a:ext uri="{FF2B5EF4-FFF2-40B4-BE49-F238E27FC236}">
                <a16:creationId xmlns:a16="http://schemas.microsoft.com/office/drawing/2014/main" id="{273AEF56-507A-4A84-BBCA-46527D1FF29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37183" y="88914"/>
            <a:ext cx="6469633" cy="509649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nl-NL" dirty="0" err="1">
                <a:solidFill>
                  <a:srgbClr val="FF004E"/>
                </a:solidFill>
              </a:rPr>
              <a:t>Better</a:t>
            </a:r>
            <a:r>
              <a:rPr lang="nl-NL" dirty="0">
                <a:solidFill>
                  <a:srgbClr val="FF004E"/>
                </a:solidFill>
              </a:rPr>
              <a:t> </a:t>
            </a:r>
            <a:r>
              <a:rPr lang="nl-NL" dirty="0" err="1">
                <a:solidFill>
                  <a:srgbClr val="FF004E"/>
                </a:solidFill>
              </a:rPr>
              <a:t>resolution</a:t>
            </a:r>
            <a:r>
              <a:rPr lang="nl-NL" dirty="0">
                <a:solidFill>
                  <a:srgbClr val="FF004E"/>
                </a:solidFill>
              </a:rPr>
              <a:t> </a:t>
            </a:r>
            <a:r>
              <a:rPr lang="nl-NL" dirty="0" err="1">
                <a:solidFill>
                  <a:srgbClr val="FF004E"/>
                </a:solidFill>
              </a:rPr>
              <a:t>progenitors</a:t>
            </a:r>
            <a:endParaRPr dirty="0">
              <a:solidFill>
                <a:srgbClr val="FF004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8418740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hoek 4">
            <a:extLst>
              <a:ext uri="{FF2B5EF4-FFF2-40B4-BE49-F238E27FC236}">
                <a16:creationId xmlns:a16="http://schemas.microsoft.com/office/drawing/2014/main" id="{E6CCAB81-BDC9-4698-85FF-C463D8452951}"/>
              </a:ext>
            </a:extLst>
          </p:cNvPr>
          <p:cNvSpPr/>
          <p:nvPr/>
        </p:nvSpPr>
        <p:spPr>
          <a:xfrm>
            <a:off x="266700" y="410414"/>
            <a:ext cx="1085146" cy="96880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kstvak 3">
            <a:extLst>
              <a:ext uri="{FF2B5EF4-FFF2-40B4-BE49-F238E27FC236}">
                <a16:creationId xmlns:a16="http://schemas.microsoft.com/office/drawing/2014/main" id="{48A8A516-534E-4164-AF37-5277ED2E7A8B}"/>
              </a:ext>
            </a:extLst>
          </p:cNvPr>
          <p:cNvSpPr txBox="1"/>
          <p:nvPr/>
        </p:nvSpPr>
        <p:spPr>
          <a:xfrm>
            <a:off x="6799111" y="4897279"/>
            <a:ext cx="23435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nl-NL" sz="1000" dirty="0">
                <a:solidFill>
                  <a:schemeClr val="tx1"/>
                </a:solidFill>
              </a:rPr>
              <a:t>Floor Broekgaarden         12</a:t>
            </a:r>
            <a:endParaRPr lang="en-GB" sz="1000" dirty="0">
              <a:solidFill>
                <a:schemeClr val="tx1"/>
              </a:solidFill>
            </a:endParaRPr>
          </a:p>
        </p:txBody>
      </p:sp>
      <p:pic>
        <p:nvPicPr>
          <p:cNvPr id="6" name="Afbeelding 5" descr="Afbeelding met tekst&#10;&#10;Automatisch gegenereerde beschrijving">
            <a:extLst>
              <a:ext uri="{FF2B5EF4-FFF2-40B4-BE49-F238E27FC236}">
                <a16:creationId xmlns:a16="http://schemas.microsoft.com/office/drawing/2014/main" id="{72452B3D-0454-4B66-BBE6-2D519E088BB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49883" b="25008"/>
          <a:stretch/>
        </p:blipFill>
        <p:spPr>
          <a:xfrm>
            <a:off x="118765" y="1379219"/>
            <a:ext cx="8735185" cy="3289955"/>
          </a:xfrm>
          <a:prstGeom prst="rect">
            <a:avLst/>
          </a:prstGeom>
        </p:spPr>
      </p:pic>
      <p:pic>
        <p:nvPicPr>
          <p:cNvPr id="7" name="Afbeelding 6">
            <a:extLst>
              <a:ext uri="{FF2B5EF4-FFF2-40B4-BE49-F238E27FC236}">
                <a16:creationId xmlns:a16="http://schemas.microsoft.com/office/drawing/2014/main" id="{5CD58DF0-109F-4F56-A86D-162805ECEE4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50000" b="24891"/>
          <a:stretch/>
        </p:blipFill>
        <p:spPr>
          <a:xfrm>
            <a:off x="118765" y="1398073"/>
            <a:ext cx="8735185" cy="3289955"/>
          </a:xfrm>
          <a:prstGeom prst="rect">
            <a:avLst/>
          </a:prstGeom>
        </p:spPr>
      </p:pic>
      <p:sp>
        <p:nvSpPr>
          <p:cNvPr id="8" name="Shape 118">
            <a:extLst>
              <a:ext uri="{FF2B5EF4-FFF2-40B4-BE49-F238E27FC236}">
                <a16:creationId xmlns:a16="http://schemas.microsoft.com/office/drawing/2014/main" id="{D1286D1B-A61F-417D-B86E-1EAD525FBB2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37183" y="155589"/>
            <a:ext cx="6469633" cy="509649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nl-NL" dirty="0" err="1">
                <a:solidFill>
                  <a:srgbClr val="FF004E"/>
                </a:solidFill>
              </a:rPr>
              <a:t>Refinement</a:t>
            </a:r>
            <a:r>
              <a:rPr lang="nl-NL" dirty="0">
                <a:solidFill>
                  <a:srgbClr val="FF004E"/>
                </a:solidFill>
              </a:rPr>
              <a:t> </a:t>
            </a:r>
            <a:r>
              <a:rPr lang="nl-NL" dirty="0" err="1">
                <a:solidFill>
                  <a:srgbClr val="FF004E"/>
                </a:solidFill>
              </a:rPr>
              <a:t>phase</a:t>
            </a:r>
            <a:endParaRPr dirty="0">
              <a:solidFill>
                <a:srgbClr val="FF004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5414887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kstvak 8">
            <a:extLst>
              <a:ext uri="{FF2B5EF4-FFF2-40B4-BE49-F238E27FC236}">
                <a16:creationId xmlns:a16="http://schemas.microsoft.com/office/drawing/2014/main" id="{D02F4D54-1644-4E72-BD1F-CF4BF34FB7C3}"/>
              </a:ext>
            </a:extLst>
          </p:cNvPr>
          <p:cNvSpPr txBox="1"/>
          <p:nvPr/>
        </p:nvSpPr>
        <p:spPr>
          <a:xfrm>
            <a:off x="6799111" y="4897279"/>
            <a:ext cx="23435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nl-NL" sz="1000" dirty="0">
                <a:solidFill>
                  <a:schemeClr val="tx1"/>
                </a:solidFill>
              </a:rPr>
              <a:t>Floor Broekgaarden          10</a:t>
            </a:r>
            <a:endParaRPr lang="en-GB" sz="1000" dirty="0">
              <a:solidFill>
                <a:schemeClr val="tx1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97" y="1422400"/>
            <a:ext cx="9144000" cy="2689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1210915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hoek 4">
            <a:extLst>
              <a:ext uri="{FF2B5EF4-FFF2-40B4-BE49-F238E27FC236}">
                <a16:creationId xmlns:a16="http://schemas.microsoft.com/office/drawing/2014/main" id="{E6CCAB81-BDC9-4698-85FF-C463D8452951}"/>
              </a:ext>
            </a:extLst>
          </p:cNvPr>
          <p:cNvSpPr/>
          <p:nvPr/>
        </p:nvSpPr>
        <p:spPr>
          <a:xfrm>
            <a:off x="266700" y="410414"/>
            <a:ext cx="1085146" cy="96880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kstvak 3">
            <a:extLst>
              <a:ext uri="{FF2B5EF4-FFF2-40B4-BE49-F238E27FC236}">
                <a16:creationId xmlns:a16="http://schemas.microsoft.com/office/drawing/2014/main" id="{48A8A516-534E-4164-AF37-5277ED2E7A8B}"/>
              </a:ext>
            </a:extLst>
          </p:cNvPr>
          <p:cNvSpPr txBox="1"/>
          <p:nvPr/>
        </p:nvSpPr>
        <p:spPr>
          <a:xfrm>
            <a:off x="6799111" y="4897279"/>
            <a:ext cx="23435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nl-NL" sz="1000" dirty="0">
                <a:solidFill>
                  <a:schemeClr val="tx1"/>
                </a:solidFill>
              </a:rPr>
              <a:t>Floor Broekgaarden         12</a:t>
            </a:r>
            <a:endParaRPr lang="en-GB" sz="1000" dirty="0">
              <a:solidFill>
                <a:schemeClr val="tx1"/>
              </a:solidFill>
            </a:endParaRPr>
          </a:p>
        </p:txBody>
      </p:sp>
      <p:pic>
        <p:nvPicPr>
          <p:cNvPr id="7" name="Afbeelding 6" descr="Afbeelding met kaart, tekst, schermafbeelding&#10;&#10;Automatisch gegenereerde beschrijving">
            <a:extLst>
              <a:ext uri="{FF2B5EF4-FFF2-40B4-BE49-F238E27FC236}">
                <a16:creationId xmlns:a16="http://schemas.microsoft.com/office/drawing/2014/main" id="{355422B4-E30C-4EB5-A946-C3B57102FE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7700" y="0"/>
            <a:ext cx="8229600" cy="5143500"/>
          </a:xfrm>
          <a:prstGeom prst="rect">
            <a:avLst/>
          </a:prstGeom>
        </p:spPr>
      </p:pic>
      <p:pic>
        <p:nvPicPr>
          <p:cNvPr id="8" name="Afbeelding 7" descr="Afbeelding met kaart, schermafbeelding&#10;&#10;Automatisch gegenereerde beschrijving">
            <a:extLst>
              <a:ext uri="{FF2B5EF4-FFF2-40B4-BE49-F238E27FC236}">
                <a16:creationId xmlns:a16="http://schemas.microsoft.com/office/drawing/2014/main" id="{9738DAD4-3DE1-474E-9F1F-0D889640D41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7700" y="0"/>
            <a:ext cx="82296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1594716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kstvak 8">
            <a:extLst>
              <a:ext uri="{FF2B5EF4-FFF2-40B4-BE49-F238E27FC236}">
                <a16:creationId xmlns:a16="http://schemas.microsoft.com/office/drawing/2014/main" id="{D02F4D54-1644-4E72-BD1F-CF4BF34FB7C3}"/>
              </a:ext>
            </a:extLst>
          </p:cNvPr>
          <p:cNvSpPr txBox="1"/>
          <p:nvPr/>
        </p:nvSpPr>
        <p:spPr>
          <a:xfrm>
            <a:off x="6799111" y="4897279"/>
            <a:ext cx="23435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nl-NL" sz="1000" dirty="0">
                <a:solidFill>
                  <a:schemeClr val="tx1"/>
                </a:solidFill>
              </a:rPr>
              <a:t>Floor Broekgaarden          10</a:t>
            </a:r>
            <a:endParaRPr lang="en-GB" sz="1000" dirty="0">
              <a:solidFill>
                <a:schemeClr val="tx1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5134" y="279400"/>
            <a:ext cx="3857625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8629583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kstvak 8">
            <a:extLst>
              <a:ext uri="{FF2B5EF4-FFF2-40B4-BE49-F238E27FC236}">
                <a16:creationId xmlns:a16="http://schemas.microsoft.com/office/drawing/2014/main" id="{D02F4D54-1644-4E72-BD1F-CF4BF34FB7C3}"/>
              </a:ext>
            </a:extLst>
          </p:cNvPr>
          <p:cNvSpPr txBox="1"/>
          <p:nvPr/>
        </p:nvSpPr>
        <p:spPr>
          <a:xfrm>
            <a:off x="6799111" y="4897279"/>
            <a:ext cx="23435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nl-NL" sz="1000" dirty="0">
                <a:solidFill>
                  <a:schemeClr val="tx1"/>
                </a:solidFill>
              </a:rPr>
              <a:t>Floor Broekgaarden          10</a:t>
            </a:r>
            <a:endParaRPr lang="en-GB" sz="1000" dirty="0">
              <a:solidFill>
                <a:schemeClr val="tx1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6" b="49382"/>
          <a:stretch/>
        </p:blipFill>
        <p:spPr>
          <a:xfrm>
            <a:off x="1006566" y="249765"/>
            <a:ext cx="6699067" cy="4542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987826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kstvak 8">
            <a:extLst>
              <a:ext uri="{FF2B5EF4-FFF2-40B4-BE49-F238E27FC236}">
                <a16:creationId xmlns:a16="http://schemas.microsoft.com/office/drawing/2014/main" id="{D02F4D54-1644-4E72-BD1F-CF4BF34FB7C3}"/>
              </a:ext>
            </a:extLst>
          </p:cNvPr>
          <p:cNvSpPr txBox="1"/>
          <p:nvPr/>
        </p:nvSpPr>
        <p:spPr>
          <a:xfrm>
            <a:off x="6799111" y="4897279"/>
            <a:ext cx="23435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nl-NL" sz="1000" dirty="0">
                <a:solidFill>
                  <a:schemeClr val="tx1"/>
                </a:solidFill>
              </a:rPr>
              <a:t>Floor Broekgaarden          10</a:t>
            </a:r>
            <a:endParaRPr lang="en-GB" sz="1000" dirty="0">
              <a:solidFill>
                <a:schemeClr val="tx1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288" r="906"/>
          <a:stretch/>
        </p:blipFill>
        <p:spPr>
          <a:xfrm>
            <a:off x="808567" y="417033"/>
            <a:ext cx="6667499" cy="4459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6632240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2729" y="4244"/>
            <a:ext cx="6429375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4530835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hoek 4">
            <a:extLst>
              <a:ext uri="{FF2B5EF4-FFF2-40B4-BE49-F238E27FC236}">
                <a16:creationId xmlns:a16="http://schemas.microsoft.com/office/drawing/2014/main" id="{E6CCAB81-BDC9-4698-85FF-C463D8452951}"/>
              </a:ext>
            </a:extLst>
          </p:cNvPr>
          <p:cNvSpPr/>
          <p:nvPr/>
        </p:nvSpPr>
        <p:spPr>
          <a:xfrm>
            <a:off x="266700" y="410414"/>
            <a:ext cx="1085146" cy="96880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kstvak 3">
            <a:extLst>
              <a:ext uri="{FF2B5EF4-FFF2-40B4-BE49-F238E27FC236}">
                <a16:creationId xmlns:a16="http://schemas.microsoft.com/office/drawing/2014/main" id="{48A8A516-534E-4164-AF37-5277ED2E7A8B}"/>
              </a:ext>
            </a:extLst>
          </p:cNvPr>
          <p:cNvSpPr txBox="1"/>
          <p:nvPr/>
        </p:nvSpPr>
        <p:spPr>
          <a:xfrm>
            <a:off x="6799111" y="4897279"/>
            <a:ext cx="23435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nl-NL" sz="1000" dirty="0">
                <a:solidFill>
                  <a:schemeClr val="tx1"/>
                </a:solidFill>
              </a:rPr>
              <a:t>Floor Broekgaarden         12</a:t>
            </a:r>
            <a:endParaRPr lang="en-GB" sz="1000" dirty="0">
              <a:solidFill>
                <a:schemeClr val="tx1"/>
              </a:solidFill>
            </a:endParaRPr>
          </a:p>
        </p:txBody>
      </p:sp>
      <p:pic>
        <p:nvPicPr>
          <p:cNvPr id="12" name="Afbeelding 11" descr="Afbeelding met tekst, kaart&#10;&#10;Automatisch gegenereerde beschrijving">
            <a:extLst>
              <a:ext uri="{FF2B5EF4-FFF2-40B4-BE49-F238E27FC236}">
                <a16:creationId xmlns:a16="http://schemas.microsoft.com/office/drawing/2014/main" id="{F1E10C96-64CA-4ED2-BC52-20E7DB1B61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8595" y="0"/>
            <a:ext cx="7072312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6379403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hoek 4">
            <a:extLst>
              <a:ext uri="{FF2B5EF4-FFF2-40B4-BE49-F238E27FC236}">
                <a16:creationId xmlns:a16="http://schemas.microsoft.com/office/drawing/2014/main" id="{E6CCAB81-BDC9-4698-85FF-C463D8452951}"/>
              </a:ext>
            </a:extLst>
          </p:cNvPr>
          <p:cNvSpPr/>
          <p:nvPr/>
        </p:nvSpPr>
        <p:spPr>
          <a:xfrm>
            <a:off x="266700" y="410414"/>
            <a:ext cx="1085146" cy="96880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kstvak 3">
            <a:extLst>
              <a:ext uri="{FF2B5EF4-FFF2-40B4-BE49-F238E27FC236}">
                <a16:creationId xmlns:a16="http://schemas.microsoft.com/office/drawing/2014/main" id="{48A8A516-534E-4164-AF37-5277ED2E7A8B}"/>
              </a:ext>
            </a:extLst>
          </p:cNvPr>
          <p:cNvSpPr txBox="1"/>
          <p:nvPr/>
        </p:nvSpPr>
        <p:spPr>
          <a:xfrm>
            <a:off x="6799111" y="4897279"/>
            <a:ext cx="23435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nl-NL" sz="1000" dirty="0">
                <a:solidFill>
                  <a:schemeClr val="tx1"/>
                </a:solidFill>
              </a:rPr>
              <a:t>Floor Broekgaarden         12</a:t>
            </a:r>
            <a:endParaRPr lang="en-GB" sz="1000" dirty="0">
              <a:solidFill>
                <a:schemeClr val="tx1"/>
              </a:solidFill>
            </a:endParaRPr>
          </a:p>
        </p:txBody>
      </p:sp>
      <p:pic>
        <p:nvPicPr>
          <p:cNvPr id="6" name="Afbeelding 5" descr="Afbeelding met kaart, tekst&#10;&#10;Automatisch gegenereerde beschrijving">
            <a:extLst>
              <a:ext uri="{FF2B5EF4-FFF2-40B4-BE49-F238E27FC236}">
                <a16:creationId xmlns:a16="http://schemas.microsoft.com/office/drawing/2014/main" id="{5870884C-0021-4993-96F9-5BFF02AF48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4375" y="0"/>
            <a:ext cx="771525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9597833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Afbeelding 10" descr="Afbeelding met schermafbeelding&#10;&#10;Beschrijving is gegenereerd met hoge betrouwbaarheid">
            <a:extLst>
              <a:ext uri="{FF2B5EF4-FFF2-40B4-BE49-F238E27FC236}">
                <a16:creationId xmlns:a16="http://schemas.microsoft.com/office/drawing/2014/main" id="{3ECAE987-1103-476B-A69D-8D3E3369A3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727" r="9723"/>
          <a:stretch/>
        </p:blipFill>
        <p:spPr>
          <a:xfrm>
            <a:off x="0" y="10303"/>
            <a:ext cx="9144000" cy="5133199"/>
          </a:xfrm>
          <a:prstGeom prst="rect">
            <a:avLst/>
          </a:prstGeom>
        </p:spPr>
      </p:pic>
      <p:pic>
        <p:nvPicPr>
          <p:cNvPr id="9" name="Tijdelijke aanduiding voor inhoud 8">
            <a:extLst>
              <a:ext uri="{FF2B5EF4-FFF2-40B4-BE49-F238E27FC236}">
                <a16:creationId xmlns:a16="http://schemas.microsoft.com/office/drawing/2014/main" id="{8160FE11-3B4D-44E8-BFC9-108A944D398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5727" r="9723"/>
          <a:stretch/>
        </p:blipFill>
        <p:spPr>
          <a:xfrm>
            <a:off x="0" y="-2"/>
            <a:ext cx="9144000" cy="5133199"/>
          </a:xfrm>
        </p:spPr>
      </p:pic>
      <p:sp>
        <p:nvSpPr>
          <p:cNvPr id="14" name="Tekstvak 13">
            <a:extLst>
              <a:ext uri="{FF2B5EF4-FFF2-40B4-BE49-F238E27FC236}">
                <a16:creationId xmlns:a16="http://schemas.microsoft.com/office/drawing/2014/main" id="{A09744EF-21BD-4A43-BFBF-4F408E630BAE}"/>
              </a:ext>
            </a:extLst>
          </p:cNvPr>
          <p:cNvSpPr txBox="1"/>
          <p:nvPr/>
        </p:nvSpPr>
        <p:spPr>
          <a:xfrm>
            <a:off x="6799111" y="4897279"/>
            <a:ext cx="23435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nl-NL" sz="1000" dirty="0">
                <a:solidFill>
                  <a:schemeClr val="bg1"/>
                </a:solidFill>
              </a:rPr>
              <a:t>Floor Broekgaarden          2</a:t>
            </a:r>
            <a:endParaRPr lang="en-GB" sz="1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5473060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kstvak 16">
            <a:extLst>
              <a:ext uri="{FF2B5EF4-FFF2-40B4-BE49-F238E27FC236}">
                <a16:creationId xmlns:a16="http://schemas.microsoft.com/office/drawing/2014/main" id="{E2DE6F5F-E5AA-4F72-BE7A-5D14E5472C2A}"/>
              </a:ext>
            </a:extLst>
          </p:cNvPr>
          <p:cNvSpPr txBox="1"/>
          <p:nvPr/>
        </p:nvSpPr>
        <p:spPr>
          <a:xfrm>
            <a:off x="1" y="0"/>
            <a:ext cx="1935434" cy="5143500"/>
          </a:xfrm>
          <a:prstGeom prst="rect">
            <a:avLst/>
          </a:prstGeom>
          <a:solidFill>
            <a:srgbClr val="FF004E">
              <a:alpha val="90000"/>
            </a:srgbClr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8" name="Shape 232">
            <a:extLst>
              <a:ext uri="{FF2B5EF4-FFF2-40B4-BE49-F238E27FC236}">
                <a16:creationId xmlns:a16="http://schemas.microsoft.com/office/drawing/2014/main" id="{DA8623F2-4E7B-4D56-948F-5A0BE8C2D94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1292" y="461665"/>
            <a:ext cx="1881407" cy="608509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dirty="0">
                <a:solidFill>
                  <a:schemeClr val="tx1"/>
                </a:solidFill>
              </a:rPr>
              <a:t>Populations:</a:t>
            </a:r>
            <a:br>
              <a:rPr lang="en-GB" sz="2400" dirty="0">
                <a:solidFill>
                  <a:srgbClr val="000000"/>
                </a:solidFill>
              </a:rPr>
            </a:br>
            <a:endParaRPr sz="2400" dirty="0">
              <a:solidFill>
                <a:srgbClr val="000000"/>
              </a:solidFill>
            </a:endParaRPr>
          </a:p>
        </p:txBody>
      </p:sp>
      <p:sp>
        <p:nvSpPr>
          <p:cNvPr id="10" name="Tekstvak 9">
            <a:extLst>
              <a:ext uri="{FF2B5EF4-FFF2-40B4-BE49-F238E27FC236}">
                <a16:creationId xmlns:a16="http://schemas.microsoft.com/office/drawing/2014/main" id="{AF23ECDB-5AE5-40D1-A807-FE46AFC0463C}"/>
              </a:ext>
            </a:extLst>
          </p:cNvPr>
          <p:cNvSpPr txBox="1"/>
          <p:nvPr/>
        </p:nvSpPr>
        <p:spPr>
          <a:xfrm>
            <a:off x="6799111" y="4897279"/>
            <a:ext cx="23435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nl-NL" sz="1000" dirty="0">
                <a:solidFill>
                  <a:schemeClr val="tx1"/>
                </a:solidFill>
              </a:rPr>
              <a:t>Floor Broekgaarden          13</a:t>
            </a:r>
            <a:endParaRPr lang="en-GB" sz="1000" dirty="0">
              <a:solidFill>
                <a:schemeClr val="tx1"/>
              </a:solidFill>
            </a:endParaRPr>
          </a:p>
        </p:txBody>
      </p:sp>
      <p:sp>
        <p:nvSpPr>
          <p:cNvPr id="11" name="Rechthoek 10">
            <a:extLst>
              <a:ext uri="{FF2B5EF4-FFF2-40B4-BE49-F238E27FC236}">
                <a16:creationId xmlns:a16="http://schemas.microsoft.com/office/drawing/2014/main" id="{77B6AAF4-2085-4031-AEEE-1BA33207D66D}"/>
              </a:ext>
            </a:extLst>
          </p:cNvPr>
          <p:cNvSpPr/>
          <p:nvPr/>
        </p:nvSpPr>
        <p:spPr>
          <a:xfrm>
            <a:off x="54028" y="0"/>
            <a:ext cx="5693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nl-NL" sz="54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</a:t>
            </a:r>
            <a:endParaRPr lang="nl-NL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2" name="Rechthoek 11">
            <a:extLst>
              <a:ext uri="{FF2B5EF4-FFF2-40B4-BE49-F238E27FC236}">
                <a16:creationId xmlns:a16="http://schemas.microsoft.com/office/drawing/2014/main" id="{7A64BE63-4EB2-4739-A58F-C08D3428DB59}"/>
              </a:ext>
            </a:extLst>
          </p:cNvPr>
          <p:cNvSpPr/>
          <p:nvPr/>
        </p:nvSpPr>
        <p:spPr>
          <a:xfrm>
            <a:off x="2073753" y="4811594"/>
            <a:ext cx="1111202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sz="800" b="1" dirty="0">
                <a:solidFill>
                  <a:srgbClr val="222222"/>
                </a:solidFill>
                <a:latin typeface="Arial" panose="020B0604020202020204" pitchFamily="34" charset="0"/>
              </a:rPr>
              <a:t>E.g. Belczynski+02</a:t>
            </a:r>
            <a:endParaRPr lang="en-GB" sz="800" b="1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t="8975" r="-1022"/>
          <a:stretch/>
        </p:blipFill>
        <p:spPr>
          <a:xfrm>
            <a:off x="3244850" y="176213"/>
            <a:ext cx="5196125" cy="468183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4"/>
          <a:srcRect t="8154"/>
          <a:stretch/>
        </p:blipFill>
        <p:spPr>
          <a:xfrm>
            <a:off x="3254228" y="135993"/>
            <a:ext cx="5143500" cy="4724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6704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Fidele template">
  <a:themeElements>
    <a:clrScheme name="Rood">
      <a:dk1>
        <a:sysClr val="windowText" lastClr="000000"/>
      </a:dk1>
      <a:lt1>
        <a:sysClr val="window" lastClr="FFFFFF"/>
      </a:lt1>
      <a:dk2>
        <a:srgbClr val="323232"/>
      </a:dk2>
      <a:lt2>
        <a:srgbClr val="E5C243"/>
      </a:lt2>
      <a:accent1>
        <a:srgbClr val="A5300F"/>
      </a:accent1>
      <a:accent2>
        <a:srgbClr val="D55816"/>
      </a:accent2>
      <a:accent3>
        <a:srgbClr val="E19825"/>
      </a:accent3>
      <a:accent4>
        <a:srgbClr val="B19C7D"/>
      </a:accent4>
      <a:accent5>
        <a:srgbClr val="7F5F52"/>
      </a:accent5>
      <a:accent6>
        <a:srgbClr val="B27D49"/>
      </a:accent6>
      <a:hlink>
        <a:srgbClr val="6B9F25"/>
      </a:hlink>
      <a:folHlink>
        <a:srgbClr val="B26B0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23333</TotalTime>
  <Words>1277</Words>
  <Application>Microsoft Macintosh PowerPoint</Application>
  <PresentationFormat>On-screen Show (16:9)</PresentationFormat>
  <Paragraphs>494</Paragraphs>
  <Slides>64</Slides>
  <Notes>52</Notes>
  <HiddenSlides>0</HiddenSlides>
  <MMClips>5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64</vt:i4>
      </vt:variant>
    </vt:vector>
  </HeadingPairs>
  <TitlesOfParts>
    <vt:vector size="73" baseType="lpstr">
      <vt:lpstr>Arial</vt:lpstr>
      <vt:lpstr>Arial Hebrew Scholar</vt:lpstr>
      <vt:lpstr>Calibri</vt:lpstr>
      <vt:lpstr>Cambria Math</vt:lpstr>
      <vt:lpstr>Helvetica</vt:lpstr>
      <vt:lpstr>Simplified Arabic Fixed</vt:lpstr>
      <vt:lpstr>Sylfaen</vt:lpstr>
      <vt:lpstr>Titillium Web</vt:lpstr>
      <vt:lpstr>Fidele template</vt:lpstr>
      <vt:lpstr>PowerPoint Presentation</vt:lpstr>
      <vt:lpstr>We are in the era of Big Data</vt:lpstr>
      <vt:lpstr>Gravitational waves: </vt:lpstr>
      <vt:lpstr>Building up a population of observations</vt:lpstr>
      <vt:lpstr>Building up a population of observations</vt:lpstr>
      <vt:lpstr>Classic channel BH-NS merger: </vt:lpstr>
      <vt:lpstr> </vt:lpstr>
      <vt:lpstr> </vt:lpstr>
      <vt:lpstr> </vt:lpstr>
      <vt:lpstr> </vt:lpstr>
      <vt:lpstr> </vt:lpstr>
      <vt:lpstr> </vt:lpstr>
      <vt:lpstr> </vt:lpstr>
      <vt:lpstr>Rare events: </vt:lpstr>
      <vt:lpstr> </vt:lpstr>
      <vt:lpstr> </vt:lpstr>
      <vt:lpstr> </vt:lpstr>
      <vt:lpstr> </vt:lpstr>
      <vt:lpstr> </vt:lpstr>
      <vt:lpstr>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Results  </vt:lpstr>
      <vt:lpstr>Ingredients</vt:lpstr>
      <vt:lpstr>Higher efficiency</vt:lpstr>
      <vt:lpstr>PowerPoint Presentation</vt:lpstr>
      <vt:lpstr>PowerPoint Presentation</vt:lpstr>
      <vt:lpstr>PowerPoint Presentation</vt:lpstr>
      <vt:lpstr>PowerPoint Presentation</vt:lpstr>
      <vt:lpstr> </vt:lpstr>
      <vt:lpstr> </vt:lpstr>
      <vt:lpstr> </vt:lpstr>
      <vt:lpstr>PowerPoint Presentation</vt:lpstr>
      <vt:lpstr>PowerPoint Presentation</vt:lpstr>
      <vt:lpstr>PowerPoint Presentation</vt:lpstr>
      <vt:lpstr> </vt:lpstr>
      <vt:lpstr> </vt:lpstr>
      <vt:lpstr>PowerPoint Presentation</vt:lpstr>
      <vt:lpstr>Building up a population of observations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Better resolution progenitors</vt:lpstr>
      <vt:lpstr>Refinement phase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Populations: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Predictions for BH-NS mergers: Improving Population Studies of Rare Events</dc:title>
  <dc:creator>Floor Broekgaarden</dc:creator>
  <cp:lastModifiedBy>Floor Broekkgaardem</cp:lastModifiedBy>
  <cp:revision>396</cp:revision>
  <dcterms:modified xsi:type="dcterms:W3CDTF">2020-01-28T15:37:22Z</dcterms:modified>
</cp:coreProperties>
</file>